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70" r:id="rId12"/>
    <p:sldId id="269" r:id="rId13"/>
    <p:sldId id="272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789" autoAdjust="0"/>
  </p:normalViewPr>
  <p:slideViewPr>
    <p:cSldViewPr snapToGrid="0">
      <p:cViewPr varScale="1">
        <p:scale>
          <a:sx n="61" d="100"/>
          <a:sy n="61" d="100"/>
        </p:scale>
        <p:origin x="20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86DDC-4AF9-4FB1-87A1-4AD13A0DDDE5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723F8-CD6B-45E3-B09A-75062809A4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51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Functions</a:t>
            </a:r>
            <a:r>
              <a:rPr lang="de-CH" dirty="0"/>
              <a:t>: Anzeigen der 10 nächstgelegenen Skigebieten, sortiert nach eigenen Wünschen, Anzeigen von Detailinfos zum Ort, Möglichkeit die Website zu besuchen und die Navigation </a:t>
            </a:r>
            <a:r>
              <a:rPr lang="de-CH"/>
              <a:t>zu starten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57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Zusammenfassung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Zu </a:t>
            </a:r>
            <a:r>
              <a:rPr lang="en-GB" dirty="0" err="1"/>
              <a:t>wenig</a:t>
            </a:r>
            <a:r>
              <a:rPr lang="en-GB" dirty="0"/>
              <a:t> </a:t>
            </a:r>
            <a:r>
              <a:rPr lang="en-GB" dirty="0" err="1"/>
              <a:t>zeit</a:t>
            </a:r>
            <a:r>
              <a:rPr lang="en-GB" dirty="0"/>
              <a:t> in in </a:t>
            </a:r>
            <a:r>
              <a:rPr lang="en-GB" dirty="0" err="1"/>
              <a:t>Projekten</a:t>
            </a:r>
            <a:r>
              <a:rPr lang="en-GB" dirty="0"/>
              <a:t> so </a:t>
            </a:r>
            <a:r>
              <a:rPr lang="en-GB" dirty="0" err="1"/>
              <a:t>üblich</a:t>
            </a:r>
            <a:r>
              <a:rPr lang="en-GB" dirty="0"/>
              <a:t> ;-)</a:t>
            </a:r>
          </a:p>
          <a:p>
            <a:pPr marL="171450" indent="-171450">
              <a:buFontTx/>
              <a:buChar char="-"/>
            </a:pPr>
            <a:r>
              <a:rPr lang="en-GB" dirty="0"/>
              <a:t>Android </a:t>
            </a:r>
            <a:r>
              <a:rPr lang="en-GB" dirty="0" err="1"/>
              <a:t>Umgebung</a:t>
            </a:r>
            <a:r>
              <a:rPr lang="en-GB" dirty="0"/>
              <a:t> </a:t>
            </a:r>
            <a:r>
              <a:rPr lang="en-GB" dirty="0" err="1"/>
              <a:t>besser</a:t>
            </a:r>
            <a:r>
              <a:rPr lang="en-GB" dirty="0"/>
              <a:t> </a:t>
            </a:r>
            <a:r>
              <a:rPr lang="en-GB" dirty="0" err="1"/>
              <a:t>kennengelern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Unzählige</a:t>
            </a:r>
            <a:r>
              <a:rPr lang="en-GB" dirty="0"/>
              <a:t> Tools und </a:t>
            </a:r>
            <a:r>
              <a:rPr lang="en-GB" dirty="0" err="1"/>
              <a:t>Bibliotheken</a:t>
            </a:r>
            <a:r>
              <a:rPr lang="en-GB" dirty="0"/>
              <a:t>.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jede</a:t>
            </a:r>
            <a:r>
              <a:rPr lang="en-GB" dirty="0"/>
              <a:t> </a:t>
            </a:r>
            <a:r>
              <a:rPr lang="en-GB" dirty="0" err="1"/>
              <a:t>Frage</a:t>
            </a:r>
            <a:r>
              <a:rPr lang="en-GB" dirty="0"/>
              <a:t> </a:t>
            </a:r>
            <a:r>
              <a:rPr lang="en-GB" dirty="0" err="1"/>
              <a:t>gibt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 </a:t>
            </a:r>
            <a:r>
              <a:rPr lang="en-GB" dirty="0" err="1"/>
              <a:t>meist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API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Mächtige</a:t>
            </a:r>
            <a:r>
              <a:rPr lang="en-GB" dirty="0"/>
              <a:t> </a:t>
            </a:r>
            <a:r>
              <a:rPr lang="en-GB" dirty="0" err="1"/>
              <a:t>Umgebung</a:t>
            </a:r>
            <a:r>
              <a:rPr lang="en-GB" dirty="0"/>
              <a:t> Firebase.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Zukünftig</a:t>
            </a:r>
            <a:r>
              <a:rPr lang="en-GB" dirty="0"/>
              <a:t> Work</a:t>
            </a:r>
          </a:p>
          <a:p>
            <a:pPr marL="171450" indent="-171450">
              <a:buFontTx/>
              <a:buChar char="-"/>
            </a:pPr>
            <a:r>
              <a:rPr lang="en-GB" dirty="0"/>
              <a:t>App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Werbung</a:t>
            </a:r>
            <a:r>
              <a:rPr lang="en-GB" dirty="0"/>
              <a:t> </a:t>
            </a:r>
            <a:r>
              <a:rPr lang="en-GB" dirty="0" err="1"/>
              <a:t>versehen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Bezahlende</a:t>
            </a:r>
            <a:r>
              <a:rPr lang="en-GB" dirty="0"/>
              <a:t> </a:t>
            </a:r>
            <a:r>
              <a:rPr lang="en-GB" dirty="0" err="1"/>
              <a:t>Kunden</a:t>
            </a:r>
            <a:r>
              <a:rPr lang="en-GB" dirty="0"/>
              <a:t> (</a:t>
            </a:r>
            <a:r>
              <a:rPr lang="en-GB" dirty="0" err="1"/>
              <a:t>Skigebiete</a:t>
            </a:r>
            <a:r>
              <a:rPr lang="en-GB" dirty="0"/>
              <a:t>) warden </a:t>
            </a:r>
            <a:r>
              <a:rPr lang="en-GB" dirty="0" err="1"/>
              <a:t>Priorisiert</a:t>
            </a:r>
            <a:r>
              <a:rPr lang="en-GB" dirty="0"/>
              <a:t> </a:t>
            </a:r>
            <a:r>
              <a:rPr lang="en-GB" dirty="0" err="1"/>
              <a:t>angezeigt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Filterfunktionen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benutzer</a:t>
            </a:r>
            <a:r>
              <a:rPr lang="en-GB" dirty="0"/>
              <a:t> </a:t>
            </a:r>
            <a:r>
              <a:rPr lang="en-GB" dirty="0" err="1"/>
              <a:t>einfügen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Kostenpflichtige</a:t>
            </a:r>
            <a:r>
              <a:rPr lang="en-GB" dirty="0"/>
              <a:t> API </a:t>
            </a:r>
            <a:r>
              <a:rPr lang="en-GB" dirty="0" err="1"/>
              <a:t>einbinden</a:t>
            </a:r>
            <a:r>
              <a:rPr lang="en-GB" dirty="0"/>
              <a:t> -&gt;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r>
              <a:rPr lang="en-GB" dirty="0"/>
              <a:t> und </a:t>
            </a:r>
            <a:r>
              <a:rPr lang="en-GB" dirty="0" err="1"/>
              <a:t>aktueller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276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Grosse Ski </a:t>
            </a:r>
            <a:r>
              <a:rPr lang="en-GB" dirty="0" err="1"/>
              <a:t>Gebiete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eigene</a:t>
            </a:r>
            <a:r>
              <a:rPr lang="en-GB" dirty="0"/>
              <a:t> Apps.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Laax</a:t>
            </a:r>
            <a:r>
              <a:rPr lang="en-GB" dirty="0"/>
              <a:t>, Davos, </a:t>
            </a:r>
            <a:r>
              <a:rPr lang="en-GB" dirty="0" err="1"/>
              <a:t>Adelboden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Lokal</a:t>
            </a:r>
            <a:r>
              <a:rPr lang="en-GB" dirty="0"/>
              <a:t>, </a:t>
            </a:r>
            <a:r>
              <a:rPr lang="en-GB" dirty="0" err="1"/>
              <a:t>Abgestimmt</a:t>
            </a:r>
            <a:r>
              <a:rPr lang="en-GB" dirty="0"/>
              <a:t> auf </a:t>
            </a:r>
            <a:r>
              <a:rPr lang="en-GB" dirty="0" err="1"/>
              <a:t>jeweilige</a:t>
            </a:r>
            <a:r>
              <a:rPr lang="en-GB" dirty="0"/>
              <a:t> Destination.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iSKI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Je</a:t>
            </a:r>
            <a:r>
              <a:rPr lang="en-GB" dirty="0"/>
              <a:t> Land </a:t>
            </a:r>
            <a:r>
              <a:rPr lang="en-GB" dirty="0" err="1"/>
              <a:t>ein</a:t>
            </a:r>
            <a:r>
              <a:rPr lang="en-GB" dirty="0"/>
              <a:t> App.</a:t>
            </a:r>
          </a:p>
          <a:p>
            <a:pPr marL="171450" indent="-171450">
              <a:buFontTx/>
              <a:buChar char="-"/>
            </a:pPr>
            <a:r>
              <a:rPr lang="en-GB" dirty="0"/>
              <a:t>Community, Ski-Tracker, </a:t>
            </a:r>
            <a:r>
              <a:rPr lang="en-GB" dirty="0" err="1"/>
              <a:t>vergleichen</a:t>
            </a:r>
            <a:r>
              <a:rPr lang="en-GB" dirty="0"/>
              <a:t>, 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Aktuelle</a:t>
            </a:r>
            <a:r>
              <a:rPr lang="en-GB" dirty="0"/>
              <a:t> Status, </a:t>
            </a:r>
            <a:r>
              <a:rPr lang="en-GB" dirty="0" err="1"/>
              <a:t>Informationen</a:t>
            </a:r>
            <a:r>
              <a:rPr lang="en-GB" dirty="0"/>
              <a:t> und Wetter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Schlägt</a:t>
            </a:r>
            <a:r>
              <a:rPr lang="en-GB" dirty="0"/>
              <a:t> </a:t>
            </a:r>
            <a:r>
              <a:rPr lang="en-GB" dirty="0" err="1"/>
              <a:t>Skigebiete</a:t>
            </a:r>
            <a:r>
              <a:rPr lang="en-GB" dirty="0"/>
              <a:t> </a:t>
            </a:r>
            <a:r>
              <a:rPr lang="en-GB" dirty="0" err="1"/>
              <a:t>vor</a:t>
            </a:r>
            <a:r>
              <a:rPr lang="en-GB" dirty="0"/>
              <a:t> </a:t>
            </a:r>
            <a:r>
              <a:rPr lang="en-GB" dirty="0" err="1"/>
              <a:t>jedoch</a:t>
            </a:r>
            <a:r>
              <a:rPr lang="en-GB" dirty="0"/>
              <a:t> </a:t>
            </a:r>
            <a:r>
              <a:rPr lang="en-GB" dirty="0" err="1"/>
              <a:t>Standort</a:t>
            </a:r>
            <a:r>
              <a:rPr lang="en-GB" dirty="0"/>
              <a:t> </a:t>
            </a:r>
            <a:r>
              <a:rPr lang="en-GB" dirty="0" err="1"/>
              <a:t>unabhängig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Bergfex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Wetterberichte</a:t>
            </a:r>
            <a:r>
              <a:rPr lang="en-GB" dirty="0"/>
              <a:t>, Status, Webcams,  </a:t>
            </a:r>
            <a:r>
              <a:rPr lang="en-GB" dirty="0" err="1"/>
              <a:t>Pistenpläne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Gebiete</a:t>
            </a:r>
            <a:r>
              <a:rPr lang="en-GB" dirty="0"/>
              <a:t> </a:t>
            </a:r>
            <a:r>
              <a:rPr lang="en-GB" dirty="0" err="1"/>
              <a:t>durchsuchen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Eigene</a:t>
            </a:r>
            <a:r>
              <a:rPr lang="en-GB" dirty="0"/>
              <a:t> </a:t>
            </a:r>
            <a:r>
              <a:rPr lang="en-GB" dirty="0" err="1"/>
              <a:t>Favoriten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Skiinfo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Ähnlich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Bergfex</a:t>
            </a:r>
            <a:endParaRPr lang="en-GB" dirty="0"/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Skiresort.de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Ähnlich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Bergfext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Suchen</a:t>
            </a:r>
            <a:r>
              <a:rPr lang="en-GB" dirty="0"/>
              <a:t> in </a:t>
            </a:r>
            <a:r>
              <a:rPr lang="en-GB" dirty="0" err="1"/>
              <a:t>Umgebung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91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44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Datenstruktur wird von API vorgegeben -&gt; </a:t>
            </a:r>
            <a:r>
              <a:rPr lang="de-CH" dirty="0" err="1"/>
              <a:t>SkiResort</a:t>
            </a:r>
            <a:r>
              <a:rPr lang="de-CH" dirty="0"/>
              <a:t> von einer API, </a:t>
            </a:r>
            <a:r>
              <a:rPr lang="de-CH" dirty="0" err="1"/>
              <a:t>WeatherData</a:t>
            </a:r>
            <a:r>
              <a:rPr lang="de-CH" dirty="0"/>
              <a:t> von anderer API, wird dynamisch an </a:t>
            </a:r>
            <a:r>
              <a:rPr lang="de-CH" dirty="0" err="1"/>
              <a:t>SkiResort</a:t>
            </a:r>
            <a:r>
              <a:rPr lang="de-CH" dirty="0"/>
              <a:t> angehängt.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451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Scrum</a:t>
            </a:r>
            <a:r>
              <a:rPr lang="de-CH" dirty="0"/>
              <a:t>: Leicht abgeänderte Variante, wöchentliche Sprints, </a:t>
            </a:r>
            <a:r>
              <a:rPr lang="de-CH" dirty="0" err="1"/>
              <a:t>daily</a:t>
            </a:r>
            <a:r>
              <a:rPr lang="de-CH" dirty="0"/>
              <a:t> </a:t>
            </a:r>
            <a:r>
              <a:rPr lang="de-CH" dirty="0" err="1"/>
              <a:t>meeting</a:t>
            </a:r>
            <a:r>
              <a:rPr lang="de-CH" dirty="0"/>
              <a:t> etwa alle 2-3 Tage (WE und Mi/Do)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GeoFire</a:t>
            </a:r>
            <a:r>
              <a:rPr lang="de-CH" dirty="0"/>
              <a:t>: Wie nach Distanzsortieren -&gt; Druckwellenmässig (Performance)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Sorting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list</a:t>
            </a:r>
            <a:r>
              <a:rPr lang="de-CH" dirty="0"/>
              <a:t>: Mit </a:t>
            </a:r>
            <a:r>
              <a:rPr lang="de-CH" dirty="0" err="1"/>
              <a:t>Comperatoren</a:t>
            </a:r>
            <a:r>
              <a:rPr lang="de-CH" dirty="0"/>
              <a:t>, teilweise eigene Logik was wie gewichtet wird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4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 der </a:t>
            </a:r>
            <a:r>
              <a:rPr lang="en-GB" dirty="0" err="1"/>
              <a:t>Sortierungen</a:t>
            </a:r>
            <a:r>
              <a:rPr lang="en-GB" dirty="0"/>
              <a:t> -&gt; </a:t>
            </a:r>
            <a:r>
              <a:rPr lang="en-GB" dirty="0" err="1"/>
              <a:t>Distanz</a:t>
            </a:r>
            <a:r>
              <a:rPr lang="en-GB" dirty="0"/>
              <a:t>, Wetter, Status, </a:t>
            </a:r>
            <a:r>
              <a:rPr lang="en-GB" dirty="0" err="1"/>
              <a:t>Geöffneten</a:t>
            </a:r>
            <a:r>
              <a:rPr lang="en-GB" dirty="0"/>
              <a:t> </a:t>
            </a:r>
            <a:r>
              <a:rPr lang="en-GB" dirty="0" err="1"/>
              <a:t>Pisten</a:t>
            </a:r>
            <a:r>
              <a:rPr lang="en-GB" dirty="0"/>
              <a:t> und </a:t>
            </a:r>
            <a:r>
              <a:rPr lang="en-GB" dirty="0" err="1"/>
              <a:t>Lifte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Serializierung</a:t>
            </a:r>
            <a:r>
              <a:rPr lang="en-GB" dirty="0"/>
              <a:t> und </a:t>
            </a:r>
            <a:r>
              <a:rPr lang="en-GB" dirty="0" err="1"/>
              <a:t>Deserializierung</a:t>
            </a:r>
            <a:r>
              <a:rPr lang="en-GB" dirty="0"/>
              <a:t> </a:t>
            </a:r>
            <a:r>
              <a:rPr lang="en-GB" dirty="0" err="1"/>
              <a:t>mittels</a:t>
            </a:r>
            <a:r>
              <a:rPr lang="en-GB" dirty="0"/>
              <a:t> </a:t>
            </a:r>
            <a:r>
              <a:rPr lang="en-GB" dirty="0" err="1"/>
              <a:t>GSon</a:t>
            </a:r>
            <a:r>
              <a:rPr lang="en-GB" dirty="0"/>
              <a:t>. </a:t>
            </a:r>
            <a:r>
              <a:rPr lang="en-GB" dirty="0" err="1"/>
              <a:t>Benötigt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Empfangen</a:t>
            </a:r>
            <a:r>
              <a:rPr lang="en-GB" dirty="0"/>
              <a:t> von </a:t>
            </a:r>
            <a:r>
              <a:rPr lang="en-GB" dirty="0" err="1"/>
              <a:t>Daten</a:t>
            </a:r>
            <a:r>
              <a:rPr lang="en-GB" dirty="0"/>
              <a:t> der </a:t>
            </a:r>
            <a:r>
              <a:rPr lang="en-GB" dirty="0" err="1"/>
              <a:t>beiden</a:t>
            </a:r>
            <a:r>
              <a:rPr lang="en-GB" dirty="0"/>
              <a:t> API’s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Code Coverage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ca 30%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Monkey-Test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der </a:t>
            </a:r>
            <a:r>
              <a:rPr lang="en-GB" dirty="0" err="1"/>
              <a:t>Stabilität</a:t>
            </a:r>
            <a:r>
              <a:rPr lang="en-GB" dirty="0"/>
              <a:t>. In ADB (Android Debugging Bridge) </a:t>
            </a:r>
            <a:r>
              <a:rPr lang="en-GB" dirty="0" err="1"/>
              <a:t>integriert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Macht</a:t>
            </a:r>
            <a:r>
              <a:rPr lang="en-GB" dirty="0"/>
              <a:t> pseudo Random </a:t>
            </a:r>
            <a:r>
              <a:rPr lang="en-GB" dirty="0" err="1"/>
              <a:t>Interaktionen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Device. </a:t>
            </a:r>
            <a:r>
              <a:rPr lang="en-GB" dirty="0" err="1"/>
              <a:t>Guten</a:t>
            </a:r>
            <a:r>
              <a:rPr lang="en-GB" dirty="0"/>
              <a:t> Test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Stabilität</a:t>
            </a:r>
            <a:r>
              <a:rPr lang="en-GB" dirty="0"/>
              <a:t> der App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91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 der </a:t>
            </a:r>
            <a:r>
              <a:rPr lang="en-GB" dirty="0" err="1"/>
              <a:t>Sortierungen</a:t>
            </a:r>
            <a:r>
              <a:rPr lang="en-GB" dirty="0"/>
              <a:t> -&gt; </a:t>
            </a:r>
            <a:r>
              <a:rPr lang="en-GB" dirty="0" err="1"/>
              <a:t>Distanz</a:t>
            </a:r>
            <a:r>
              <a:rPr lang="en-GB" dirty="0"/>
              <a:t>, Wetter, Status, </a:t>
            </a:r>
            <a:r>
              <a:rPr lang="en-GB" dirty="0" err="1"/>
              <a:t>Geöffneten</a:t>
            </a:r>
            <a:r>
              <a:rPr lang="en-GB" dirty="0"/>
              <a:t> </a:t>
            </a:r>
            <a:r>
              <a:rPr lang="en-GB" dirty="0" err="1"/>
              <a:t>Pisten</a:t>
            </a:r>
            <a:r>
              <a:rPr lang="en-GB" dirty="0"/>
              <a:t> und </a:t>
            </a:r>
            <a:r>
              <a:rPr lang="en-GB" dirty="0" err="1"/>
              <a:t>Lifte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Serializierung</a:t>
            </a:r>
            <a:r>
              <a:rPr lang="en-GB" dirty="0"/>
              <a:t> und </a:t>
            </a:r>
            <a:r>
              <a:rPr lang="en-GB" dirty="0" err="1"/>
              <a:t>Deserializierung</a:t>
            </a:r>
            <a:r>
              <a:rPr lang="en-GB" dirty="0"/>
              <a:t> </a:t>
            </a:r>
            <a:r>
              <a:rPr lang="en-GB" dirty="0" err="1"/>
              <a:t>mittels</a:t>
            </a:r>
            <a:r>
              <a:rPr lang="en-GB" dirty="0"/>
              <a:t> </a:t>
            </a:r>
            <a:r>
              <a:rPr lang="en-GB" dirty="0" err="1"/>
              <a:t>GSon</a:t>
            </a:r>
            <a:r>
              <a:rPr lang="en-GB" dirty="0"/>
              <a:t>. </a:t>
            </a:r>
            <a:r>
              <a:rPr lang="en-GB" dirty="0" err="1"/>
              <a:t>Benötigt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Empfangen</a:t>
            </a:r>
            <a:r>
              <a:rPr lang="en-GB" dirty="0"/>
              <a:t> von </a:t>
            </a:r>
            <a:r>
              <a:rPr lang="en-GB" dirty="0" err="1"/>
              <a:t>Daten</a:t>
            </a:r>
            <a:r>
              <a:rPr lang="en-GB" dirty="0"/>
              <a:t> der </a:t>
            </a:r>
            <a:r>
              <a:rPr lang="en-GB" dirty="0" err="1"/>
              <a:t>beiden</a:t>
            </a:r>
            <a:r>
              <a:rPr lang="en-GB" dirty="0"/>
              <a:t> API’s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Code Coverage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ca 30%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SonarQube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</a:t>
            </a:r>
            <a:r>
              <a:rPr lang="en-GB" dirty="0" err="1"/>
              <a:t>Punkte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gefixt</a:t>
            </a:r>
            <a:r>
              <a:rPr lang="en-GB" dirty="0"/>
              <a:t> warden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Bsp</a:t>
            </a:r>
            <a:r>
              <a:rPr lang="en-GB" dirty="0"/>
              <a:t>: </a:t>
            </a:r>
            <a:r>
              <a:rPr lang="en-GB" dirty="0" err="1"/>
              <a:t>Enum</a:t>
            </a:r>
            <a:r>
              <a:rPr lang="en-GB" dirty="0"/>
              <a:t> </a:t>
            </a:r>
            <a:r>
              <a:rPr lang="en-GB" dirty="0" err="1"/>
              <a:t>müssen</a:t>
            </a:r>
            <a:r>
              <a:rPr lang="en-GB" dirty="0"/>
              <a:t> Gross </a:t>
            </a:r>
            <a:r>
              <a:rPr lang="en-GB" dirty="0" err="1"/>
              <a:t>geschreiben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jedoch</a:t>
            </a:r>
            <a:r>
              <a:rPr lang="en-GB" dirty="0"/>
              <a:t> die API </a:t>
            </a:r>
            <a:r>
              <a:rPr lang="en-GB" dirty="0" err="1"/>
              <a:t>benutzt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Schreibweise</a:t>
            </a:r>
            <a:r>
              <a:rPr lang="en-GB" dirty="0"/>
              <a:t> und </a:t>
            </a:r>
            <a:r>
              <a:rPr lang="en-GB" dirty="0" err="1"/>
              <a:t>wäre</a:t>
            </a:r>
            <a:r>
              <a:rPr lang="en-GB" dirty="0"/>
              <a:t> </a:t>
            </a:r>
            <a:r>
              <a:rPr lang="en-GB" dirty="0" err="1"/>
              <a:t>somit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kompatibel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Android Klassen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5 </a:t>
            </a:r>
            <a:r>
              <a:rPr lang="en-GB" dirty="0" err="1"/>
              <a:t>Vererbungen</a:t>
            </a:r>
            <a:r>
              <a:rPr lang="en-GB" dirty="0"/>
              <a:t>.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Monkey-Test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der </a:t>
            </a:r>
            <a:r>
              <a:rPr lang="en-GB" dirty="0" err="1"/>
              <a:t>Stabilität</a:t>
            </a:r>
            <a:r>
              <a:rPr lang="en-GB" dirty="0"/>
              <a:t>. In ADB (Android Debugging Bridge) </a:t>
            </a:r>
            <a:r>
              <a:rPr lang="en-GB" dirty="0" err="1"/>
              <a:t>integriert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Macht</a:t>
            </a:r>
            <a:r>
              <a:rPr lang="en-GB" dirty="0"/>
              <a:t> pseudo Random </a:t>
            </a:r>
            <a:r>
              <a:rPr lang="en-GB" dirty="0" err="1"/>
              <a:t>Interaktionen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Device. </a:t>
            </a:r>
            <a:r>
              <a:rPr lang="en-GB" dirty="0" err="1"/>
              <a:t>Guten</a:t>
            </a:r>
            <a:r>
              <a:rPr lang="en-GB" dirty="0"/>
              <a:t> Test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Stabilität</a:t>
            </a:r>
            <a:r>
              <a:rPr lang="en-GB" dirty="0"/>
              <a:t> der App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532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 err="1"/>
              <a:t>SonarQube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</a:t>
            </a:r>
            <a:r>
              <a:rPr lang="en-GB" dirty="0" err="1"/>
              <a:t>Punkte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gefixt</a:t>
            </a:r>
            <a:r>
              <a:rPr lang="en-GB" dirty="0"/>
              <a:t> </a:t>
            </a:r>
            <a:r>
              <a:rPr lang="en-GB"/>
              <a:t>werden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Bsp</a:t>
            </a:r>
            <a:r>
              <a:rPr lang="en-GB" dirty="0"/>
              <a:t>: </a:t>
            </a:r>
            <a:r>
              <a:rPr lang="en-GB" dirty="0" err="1"/>
              <a:t>Enum</a:t>
            </a:r>
            <a:r>
              <a:rPr lang="en-GB" dirty="0"/>
              <a:t> </a:t>
            </a:r>
            <a:r>
              <a:rPr lang="en-GB" dirty="0" err="1"/>
              <a:t>müssen</a:t>
            </a:r>
            <a:r>
              <a:rPr lang="en-GB" dirty="0"/>
              <a:t> Gross </a:t>
            </a:r>
            <a:r>
              <a:rPr lang="en-GB" dirty="0" err="1"/>
              <a:t>geschreiben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jedoch</a:t>
            </a:r>
            <a:r>
              <a:rPr lang="en-GB" dirty="0"/>
              <a:t> die API </a:t>
            </a:r>
            <a:r>
              <a:rPr lang="en-GB" dirty="0" err="1"/>
              <a:t>benutzt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Schreibweise</a:t>
            </a:r>
            <a:r>
              <a:rPr lang="en-GB" dirty="0"/>
              <a:t> und </a:t>
            </a:r>
            <a:r>
              <a:rPr lang="en-GB" dirty="0" err="1"/>
              <a:t>wäre</a:t>
            </a:r>
            <a:r>
              <a:rPr lang="en-GB" dirty="0"/>
              <a:t> </a:t>
            </a:r>
            <a:r>
              <a:rPr lang="en-GB" dirty="0" err="1"/>
              <a:t>somit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kompatibel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Android Klassen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5 </a:t>
            </a:r>
            <a:r>
              <a:rPr lang="en-GB" dirty="0" err="1"/>
              <a:t>Vererbungen</a:t>
            </a:r>
            <a:r>
              <a:rPr lang="en-GB" dirty="0"/>
              <a:t>.</a:t>
            </a:r>
          </a:p>
          <a:p>
            <a:pPr marL="0" indent="0">
              <a:buFontTx/>
              <a:buNone/>
            </a:pPr>
            <a:endParaRPr lang="en-GB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739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Demo. Script </a:t>
            </a:r>
            <a:r>
              <a:rPr lang="en-GB" dirty="0" err="1"/>
              <a:t>vorbereiten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/>
              <a:t> Demo!!!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69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983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281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937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143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578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085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66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371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01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36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723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nee, draußen, Himmel, Berg enthält.&#10;&#10;Mit sehr hoher Zuverlässigkeit generierte Beschreibung">
            <a:extLst>
              <a:ext uri="{FF2B5EF4-FFF2-40B4-BE49-F238E27FC236}">
                <a16:creationId xmlns:a16="http://schemas.microsoft.com/office/drawing/2014/main" id="{B66E483C-A877-4743-A335-C72152840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11" b="4340"/>
          <a:stretch/>
        </p:blipFill>
        <p:spPr>
          <a:xfrm>
            <a:off x="20" y="10"/>
            <a:ext cx="914398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B8986748-CC3C-4FE6-9475-37E14A2CB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852" y="5091762"/>
            <a:ext cx="5875644" cy="1264588"/>
          </a:xfrm>
        </p:spPr>
        <p:txBody>
          <a:bodyPr anchor="ctr">
            <a:normAutofit/>
          </a:bodyPr>
          <a:lstStyle/>
          <a:p>
            <a:pPr algn="r"/>
            <a:r>
              <a:rPr lang="de-CH"/>
              <a:t>Ski-Compass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EC1AD7-42FB-4907-B42E-C55FDD424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4330" y="5091763"/>
            <a:ext cx="2230655" cy="1264587"/>
          </a:xfrm>
        </p:spPr>
        <p:txBody>
          <a:bodyPr anchor="ctr">
            <a:normAutofit/>
          </a:bodyPr>
          <a:lstStyle/>
          <a:p>
            <a:pPr algn="l"/>
            <a:r>
              <a:rPr lang="de-CH" sz="1700" dirty="0"/>
              <a:t>Martin Messmer</a:t>
            </a:r>
          </a:p>
          <a:p>
            <a:pPr algn="l"/>
            <a:r>
              <a:rPr lang="de-CH" sz="1700" dirty="0"/>
              <a:t>Christian Schmid</a:t>
            </a:r>
          </a:p>
          <a:p>
            <a:pPr algn="l"/>
            <a:r>
              <a:rPr lang="de-CH" sz="1700" dirty="0"/>
              <a:t>Artan </a:t>
            </a:r>
            <a:r>
              <a:rPr lang="de-CH" sz="1700" dirty="0" err="1"/>
              <a:t>Papaja</a:t>
            </a:r>
            <a:endParaRPr lang="de-CH" sz="1700" dirty="0"/>
          </a:p>
        </p:txBody>
      </p:sp>
    </p:spTree>
    <p:extLst>
      <p:ext uri="{BB962C8B-B14F-4D97-AF65-F5344CB8AC3E}">
        <p14:creationId xmlns:p14="http://schemas.microsoft.com/office/powerpoint/2010/main" val="3816739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DFFE4-D353-4E85-BC81-E89F930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/ Testing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43A25-7E8D-4E6F-B9D9-CE9DBDAF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r>
              <a:rPr lang="en-GB" dirty="0"/>
              <a:t>Code Coverage </a:t>
            </a:r>
            <a:r>
              <a:rPr lang="en-GB" dirty="0">
                <a:solidFill>
                  <a:srgbClr val="FF0000"/>
                </a:solidFill>
              </a:rPr>
              <a:t>about 30 %</a:t>
            </a:r>
          </a:p>
          <a:p>
            <a:r>
              <a:rPr lang="en-GB" dirty="0" err="1"/>
              <a:t>SonarQube</a:t>
            </a:r>
            <a:endParaRPr lang="en-GB" dirty="0"/>
          </a:p>
          <a:p>
            <a:pPr lvl="1"/>
            <a:r>
              <a:rPr lang="en-GB" dirty="0"/>
              <a:t>Some points can not be fixed</a:t>
            </a:r>
          </a:p>
          <a:p>
            <a:r>
              <a:rPr lang="en-GB"/>
              <a:t>Monkey-Test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38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DFFE4-D353-4E85-BC81-E89F930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/ Testing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43A25-7E8D-4E6F-B9D9-CE9DBDAF2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/>
              <a:t>Monkey Test</a:t>
            </a:r>
          </a:p>
          <a:p>
            <a:pPr lvl="1"/>
            <a:r>
              <a:rPr lang="en-GB" dirty="0"/>
              <a:t>Command Line Tool</a:t>
            </a:r>
          </a:p>
          <a:p>
            <a:pPr lvl="1"/>
            <a:r>
              <a:rPr lang="en-GB" dirty="0"/>
              <a:t>Starting with:</a:t>
            </a:r>
          </a:p>
          <a:p>
            <a:pPr lvl="2"/>
            <a:r>
              <a:rPr lang="en-GB" dirty="0"/>
              <a:t>$ </a:t>
            </a:r>
            <a:r>
              <a:rPr lang="en-GB" dirty="0" err="1"/>
              <a:t>adb</a:t>
            </a:r>
            <a:r>
              <a:rPr lang="en-GB" dirty="0"/>
              <a:t> shell monkey –p your.package.name –v 500</a:t>
            </a:r>
          </a:p>
          <a:p>
            <a:pPr lvl="1"/>
            <a:r>
              <a:rPr lang="en-GB" dirty="0"/>
              <a:t>Sends 500 Random Events to the Application</a:t>
            </a:r>
          </a:p>
          <a:p>
            <a:pPr lvl="1"/>
            <a:r>
              <a:rPr lang="en-GB" dirty="0"/>
              <a:t>Testing App for Stability</a:t>
            </a:r>
          </a:p>
        </p:txBody>
      </p:sp>
    </p:spTree>
    <p:extLst>
      <p:ext uri="{BB962C8B-B14F-4D97-AF65-F5344CB8AC3E}">
        <p14:creationId xmlns:p14="http://schemas.microsoft.com/office/powerpoint/2010/main" val="45368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B2688-54C4-48E2-BFE5-B1741F4C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SonarQube</a:t>
            </a:r>
            <a:r>
              <a:rPr lang="de-CH" dirty="0"/>
              <a:t> Report</a:t>
            </a:r>
          </a:p>
        </p:txBody>
      </p:sp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E194748C-EF1A-4AB0-9565-CB3266D7B7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934278"/>
              </p:ext>
            </p:extLst>
          </p:nvPr>
        </p:nvGraphicFramePr>
        <p:xfrm>
          <a:off x="628650" y="1945640"/>
          <a:ext cx="7886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1733320204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551250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SonarQube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Measure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rating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4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 Grade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6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Vulnerabilities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 Grade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34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Code </a:t>
                      </a:r>
                      <a:r>
                        <a:rPr lang="de-CH" dirty="0" err="1"/>
                        <a:t>Smells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 Grade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9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Debt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Duplications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9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Lines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43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Complexity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19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938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81A65-6DCA-461D-A610-9F43B9E69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60239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20D5E-BF43-4FB8-B02B-D4157199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BC78D0-A8B5-4819-8C78-772FA8267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  <a:p>
            <a:r>
              <a:rPr lang="en-GB" dirty="0"/>
              <a:t>Lessons learnt</a:t>
            </a:r>
          </a:p>
          <a:p>
            <a:r>
              <a:rPr lang="en-GB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9417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70590-E49A-4464-A374-0A03A685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F2A9C-924E-4967-B28D-0793D32B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Introduction</a:t>
            </a:r>
          </a:p>
          <a:p>
            <a:pPr>
              <a:buFontTx/>
              <a:buChar char="-"/>
            </a:pPr>
            <a:r>
              <a:rPr lang="en-GB" dirty="0"/>
              <a:t>Background</a:t>
            </a:r>
          </a:p>
          <a:p>
            <a:pPr>
              <a:buFontTx/>
              <a:buChar char="-"/>
            </a:pPr>
            <a:r>
              <a:rPr lang="en-GB" dirty="0"/>
              <a:t>Design / Architecture</a:t>
            </a:r>
          </a:p>
          <a:p>
            <a:pPr>
              <a:buFontTx/>
              <a:buChar char="-"/>
            </a:pPr>
            <a:r>
              <a:rPr lang="en-GB" dirty="0"/>
              <a:t>Implementation</a:t>
            </a:r>
          </a:p>
          <a:p>
            <a:pPr>
              <a:buFontTx/>
              <a:buChar char="-"/>
            </a:pPr>
            <a:r>
              <a:rPr lang="en-GB" dirty="0"/>
              <a:t>Evaluation / Testing</a:t>
            </a:r>
          </a:p>
          <a:p>
            <a:pPr>
              <a:buFontTx/>
              <a:buChar char="-"/>
            </a:pPr>
            <a:r>
              <a:rPr lang="en-GB" dirty="0"/>
              <a:t>Demo</a:t>
            </a:r>
          </a:p>
          <a:p>
            <a:pPr>
              <a:buFontTx/>
              <a:buChar char="-"/>
            </a:pPr>
            <a:r>
              <a:rPr lang="en-GB" dirty="0"/>
              <a:t>Discussion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3D4565E-5FBC-491D-901F-24ECAB910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2" t="3888" r="6417" b="1945"/>
          <a:stretch/>
        </p:blipFill>
        <p:spPr>
          <a:xfrm>
            <a:off x="5172075" y="200025"/>
            <a:ext cx="31908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0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B6AB7-C1C2-4E84-A7A5-5FD6D896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7AF91-EC6A-4D74-8C5C-32162226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  <a:p>
            <a:pPr lvl="1"/>
            <a:r>
              <a:rPr lang="de-CH" dirty="0" err="1"/>
              <a:t>Learn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program</a:t>
            </a:r>
            <a:r>
              <a:rPr lang="de-CH" dirty="0"/>
              <a:t> an </a:t>
            </a:r>
            <a:r>
              <a:rPr lang="de-CH" dirty="0" err="1"/>
              <a:t>android</a:t>
            </a:r>
            <a:r>
              <a:rPr lang="de-CH" dirty="0"/>
              <a:t> </a:t>
            </a:r>
            <a:r>
              <a:rPr lang="de-CH" dirty="0" err="1"/>
              <a:t>app</a:t>
            </a:r>
            <a:endParaRPr lang="de-CH" dirty="0"/>
          </a:p>
          <a:p>
            <a:pPr lvl="1"/>
            <a:r>
              <a:rPr lang="de-CH" dirty="0"/>
              <a:t>Value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stakeholder</a:t>
            </a:r>
            <a:endParaRPr lang="de-CH" dirty="0"/>
          </a:p>
          <a:p>
            <a:pPr lvl="1"/>
            <a:r>
              <a:rPr lang="de-CH" dirty="0"/>
              <a:t>Value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users</a:t>
            </a:r>
            <a:endParaRPr lang="de-CH" dirty="0"/>
          </a:p>
          <a:p>
            <a:r>
              <a:rPr lang="de-CH" dirty="0"/>
              <a:t>Goal </a:t>
            </a:r>
            <a:r>
              <a:rPr lang="de-CH" dirty="0" err="1"/>
              <a:t>statement</a:t>
            </a:r>
            <a:endParaRPr lang="de-CH" dirty="0"/>
          </a:p>
          <a:p>
            <a:pPr lvl="1"/>
            <a:r>
              <a:rPr lang="de-CH" dirty="0"/>
              <a:t>Ability </a:t>
            </a:r>
            <a:r>
              <a:rPr lang="de-CH" dirty="0" err="1"/>
              <a:t>to</a:t>
            </a:r>
            <a:r>
              <a:rPr lang="de-CH" dirty="0"/>
              <a:t> find </a:t>
            </a:r>
            <a:r>
              <a:rPr lang="de-CH" dirty="0" err="1"/>
              <a:t>skiresorts</a:t>
            </a:r>
            <a:endParaRPr lang="de-CH" dirty="0"/>
          </a:p>
          <a:p>
            <a:pPr lvl="1"/>
            <a:r>
              <a:rPr lang="de-CH" dirty="0" err="1"/>
              <a:t>Functions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867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4DA1B-0C42-4228-9F13-CDA815BD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7A4F98-D95B-4E5A-9326-E99269241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413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823C5-B211-4AAE-BBCC-F96361A2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Existing</a:t>
            </a:r>
            <a:r>
              <a:rPr lang="de-CH" dirty="0"/>
              <a:t> Apps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3DF17-BC6E-4A05-B688-7FCD31C19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738239" cy="4351338"/>
          </a:xfrm>
        </p:spPr>
        <p:txBody>
          <a:bodyPr/>
          <a:lstStyle/>
          <a:p>
            <a:r>
              <a:rPr lang="de-CH" dirty="0"/>
              <a:t>Official App </a:t>
            </a:r>
            <a:r>
              <a:rPr lang="de-CH" dirty="0" err="1"/>
              <a:t>from</a:t>
            </a:r>
            <a:r>
              <a:rPr lang="de-CH" dirty="0"/>
              <a:t> Ski-Resorts</a:t>
            </a:r>
          </a:p>
          <a:p>
            <a:r>
              <a:rPr lang="de-CH" dirty="0" err="1"/>
              <a:t>iSKI</a:t>
            </a:r>
            <a:r>
              <a:rPr lang="de-CH" dirty="0"/>
              <a:t> (Swiss, France, Italia, …)</a:t>
            </a:r>
          </a:p>
          <a:p>
            <a:r>
              <a:rPr lang="de-CH" dirty="0"/>
              <a:t>Bergfex</a:t>
            </a:r>
          </a:p>
          <a:p>
            <a:r>
              <a:rPr lang="de-CH" dirty="0" err="1"/>
              <a:t>Skiinfo</a:t>
            </a:r>
            <a:endParaRPr lang="de-CH" dirty="0"/>
          </a:p>
          <a:p>
            <a:r>
              <a:rPr lang="de-CH" dirty="0"/>
              <a:t>Skiresort.de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18EC73-34C7-4153-92A4-C2C2F6471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30" y="1710079"/>
            <a:ext cx="1986273" cy="36703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6C549AB-23C2-43ED-9BBD-2D8FDCEBE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830" y="1777787"/>
            <a:ext cx="1986273" cy="353496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EED2D18-C634-494E-BC34-E9732B877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687" y="1333441"/>
            <a:ext cx="2351314" cy="404702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CEC301-ED56-41F9-AC31-9C995F023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6688" y="1333441"/>
            <a:ext cx="2351314" cy="417674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41DDE8B-5B6C-4339-9913-195341889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1691" y="1333441"/>
            <a:ext cx="2456310" cy="41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5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66F48F9-32B6-46D4-BB13-2177D2C15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957" y="1332507"/>
            <a:ext cx="2372431" cy="417573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326BDAB-F4D7-4E8B-8691-9C70EED4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EBA28A6-6E19-41AE-9ACC-E517F6FFB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349757"/>
            <a:ext cx="2368999" cy="415848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5FCC564-29F4-4F7D-A21B-079BB25FAFA2}"/>
              </a:ext>
            </a:extLst>
          </p:cNvPr>
          <p:cNvCxnSpPr>
            <a:cxnSpLocks/>
          </p:cNvCxnSpPr>
          <p:nvPr/>
        </p:nvCxnSpPr>
        <p:spPr>
          <a:xfrm>
            <a:off x="2538503" y="3733941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CD9AB44B-5EDF-472B-94D6-7511F98EF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908" y="1349756"/>
            <a:ext cx="2356264" cy="4158487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071C97B-3BAE-420C-93AB-9847947D8D63}"/>
              </a:ext>
            </a:extLst>
          </p:cNvPr>
          <p:cNvCxnSpPr>
            <a:cxnSpLocks/>
          </p:cNvCxnSpPr>
          <p:nvPr/>
        </p:nvCxnSpPr>
        <p:spPr>
          <a:xfrm>
            <a:off x="5432098" y="3184322"/>
            <a:ext cx="107081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E0302E2-4093-4D56-96EA-99D5F7DA7F48}"/>
              </a:ext>
            </a:extLst>
          </p:cNvPr>
          <p:cNvCxnSpPr>
            <a:cxnSpLocks/>
          </p:cNvCxnSpPr>
          <p:nvPr/>
        </p:nvCxnSpPr>
        <p:spPr>
          <a:xfrm>
            <a:off x="2538503" y="4042751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5873170-1570-4B64-BDA8-0AB4C6F95AB7}"/>
              </a:ext>
            </a:extLst>
          </p:cNvPr>
          <p:cNvCxnSpPr>
            <a:cxnSpLocks/>
          </p:cNvCxnSpPr>
          <p:nvPr/>
        </p:nvCxnSpPr>
        <p:spPr>
          <a:xfrm>
            <a:off x="2538503" y="4319478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DBC814A-F716-4D82-9986-456AD78EEC61}"/>
              </a:ext>
            </a:extLst>
          </p:cNvPr>
          <p:cNvCxnSpPr>
            <a:cxnSpLocks/>
          </p:cNvCxnSpPr>
          <p:nvPr/>
        </p:nvCxnSpPr>
        <p:spPr>
          <a:xfrm>
            <a:off x="2538503" y="4560109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662B668-D7D5-4D87-A5D8-39D65EC70F8D}"/>
              </a:ext>
            </a:extLst>
          </p:cNvPr>
          <p:cNvCxnSpPr>
            <a:cxnSpLocks/>
          </p:cNvCxnSpPr>
          <p:nvPr/>
        </p:nvCxnSpPr>
        <p:spPr>
          <a:xfrm>
            <a:off x="2538503" y="4848868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dergebnis für google maps icon">
            <a:extLst>
              <a:ext uri="{FF2B5EF4-FFF2-40B4-BE49-F238E27FC236}">
                <a16:creationId xmlns:a16="http://schemas.microsoft.com/office/drawing/2014/main" id="{BA368856-6DF7-480F-BC29-3CA3BD3E6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692" y="5582652"/>
            <a:ext cx="1275348" cy="127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E4848B5-1FE0-4933-88B8-3114D69EFDDD}"/>
              </a:ext>
            </a:extLst>
          </p:cNvPr>
          <p:cNvCxnSpPr>
            <a:cxnSpLocks/>
          </p:cNvCxnSpPr>
          <p:nvPr/>
        </p:nvCxnSpPr>
        <p:spPr>
          <a:xfrm>
            <a:off x="6845968" y="4993106"/>
            <a:ext cx="0" cy="7183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Bildergebnis für google chrome logo">
            <a:extLst>
              <a:ext uri="{FF2B5EF4-FFF2-40B4-BE49-F238E27FC236}">
                <a16:creationId xmlns:a16="http://schemas.microsoft.com/office/drawing/2014/main" id="{66E3D8BE-690D-4DFE-85B7-8748197A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380" y="5711430"/>
            <a:ext cx="1017792" cy="101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7F88807-D928-4AD6-B863-D26452141416}"/>
              </a:ext>
            </a:extLst>
          </p:cNvPr>
          <p:cNvCxnSpPr>
            <a:cxnSpLocks/>
          </p:cNvCxnSpPr>
          <p:nvPr/>
        </p:nvCxnSpPr>
        <p:spPr>
          <a:xfrm>
            <a:off x="8559465" y="4993106"/>
            <a:ext cx="0" cy="7183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9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5A034-4A33-4CCB-B412-7532EF57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710EEE-8A66-4614-B580-9E7A7EE4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Firebase</a:t>
            </a:r>
            <a:endParaRPr lang="de-CH" dirty="0"/>
          </a:p>
          <a:p>
            <a:pPr lvl="1"/>
            <a:r>
              <a:rPr lang="de-CH" dirty="0" err="1"/>
              <a:t>Geofire</a:t>
            </a:r>
            <a:endParaRPr lang="de-CH" dirty="0"/>
          </a:p>
          <a:p>
            <a:r>
              <a:rPr lang="de-CH" dirty="0"/>
              <a:t>External API</a:t>
            </a:r>
          </a:p>
          <a:p>
            <a:pPr lvl="1"/>
            <a:r>
              <a:rPr lang="de-CH" dirty="0"/>
              <a:t>Skimap.org</a:t>
            </a:r>
          </a:p>
          <a:p>
            <a:pPr lvl="1"/>
            <a:r>
              <a:rPr lang="de-CH" dirty="0"/>
              <a:t>OpenWeatherMap.org</a:t>
            </a:r>
          </a:p>
          <a:p>
            <a:r>
              <a:rPr lang="en-GB" dirty="0"/>
              <a:t>Server</a:t>
            </a:r>
            <a:r>
              <a:rPr lang="de-CH" dirty="0"/>
              <a:t> Programm</a:t>
            </a:r>
          </a:p>
          <a:p>
            <a:pPr lvl="1"/>
            <a:r>
              <a:rPr lang="de-CH" dirty="0"/>
              <a:t>Java </a:t>
            </a:r>
            <a:r>
              <a:rPr lang="de-CH" dirty="0" err="1"/>
              <a:t>Application</a:t>
            </a:r>
            <a:endParaRPr lang="de-CH" dirty="0"/>
          </a:p>
          <a:p>
            <a:pPr lvl="1"/>
            <a:r>
              <a:rPr lang="de-CH" dirty="0" err="1"/>
              <a:t>Gson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3681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D44B3-B820-4F17-85E4-6B593024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UML </a:t>
            </a:r>
            <a:r>
              <a:rPr lang="de-CH" dirty="0" err="1"/>
              <a:t>DataArchitecture</a:t>
            </a:r>
            <a:endParaRPr lang="de-CH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26DE345-669C-4EE1-B8FB-519E06D8AAFE}"/>
              </a:ext>
            </a:extLst>
          </p:cNvPr>
          <p:cNvGrpSpPr/>
          <p:nvPr/>
        </p:nvGrpSpPr>
        <p:grpSpPr>
          <a:xfrm>
            <a:off x="7082069" y="5289403"/>
            <a:ext cx="1816604" cy="1325563"/>
            <a:chOff x="786384" y="5179686"/>
            <a:chExt cx="1834822" cy="1456944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D392275-9ACF-427C-9F45-42E43EECCDF0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Weather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37A502FA-D3A2-4CC0-A25B-DA3758388569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icon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descriptionDE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descriptionFR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main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F76479F-1314-4F0F-A5A5-29C6FE0D64FC}"/>
              </a:ext>
            </a:extLst>
          </p:cNvPr>
          <p:cNvGrpSpPr/>
          <p:nvPr/>
        </p:nvGrpSpPr>
        <p:grpSpPr>
          <a:xfrm>
            <a:off x="1769185" y="5294940"/>
            <a:ext cx="1560129" cy="1323402"/>
            <a:chOff x="786384" y="5179686"/>
            <a:chExt cx="1834822" cy="1456944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FF1E19A8-A89A-4D75-9731-1F6DB15E177A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Clouds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9D940F3D-690E-4C71-AB92-5910CA00E290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all: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5AFC874-F872-4D15-B1C7-B621C10F8740}"/>
              </a:ext>
            </a:extLst>
          </p:cNvPr>
          <p:cNvGrpSpPr/>
          <p:nvPr/>
        </p:nvGrpSpPr>
        <p:grpSpPr>
          <a:xfrm>
            <a:off x="3495540" y="5291565"/>
            <a:ext cx="1560129" cy="1323402"/>
            <a:chOff x="786384" y="5179686"/>
            <a:chExt cx="1834822" cy="1456944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049A787-5568-4542-94F7-B3CFE2ECB64E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Wind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9136AE3-7031-4A1C-B854-4407150028DD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deg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speed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DD9891C-30D0-46DB-9047-8A68640D6D7C}"/>
              </a:ext>
            </a:extLst>
          </p:cNvPr>
          <p:cNvGrpSpPr/>
          <p:nvPr/>
        </p:nvGrpSpPr>
        <p:grpSpPr>
          <a:xfrm>
            <a:off x="5221896" y="5291565"/>
            <a:ext cx="1560129" cy="1323402"/>
            <a:chOff x="786384" y="5179686"/>
            <a:chExt cx="1834822" cy="1456944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6674607-2FFD-4349-AD9F-DE1DD18E5BA1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Main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E4584D7-3C6E-4195-AF66-8DBBC9D30823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tempMin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tempMax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pressure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humidity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13821CF-3D95-45DA-806C-0C05E243352C}"/>
              </a:ext>
            </a:extLst>
          </p:cNvPr>
          <p:cNvGrpSpPr/>
          <p:nvPr/>
        </p:nvGrpSpPr>
        <p:grpSpPr>
          <a:xfrm>
            <a:off x="5489526" y="2797272"/>
            <a:ext cx="1560129" cy="1323402"/>
            <a:chOff x="786384" y="5179686"/>
            <a:chExt cx="1834822" cy="1456944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B0577EF-027E-4B19-ABEF-1AD6B19B863A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WeatherData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0923B74E-CE9E-459E-97A4-EF9B29E24229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main</a:t>
              </a:r>
              <a:r>
                <a:rPr lang="de-CH" sz="1200" dirty="0">
                  <a:solidFill>
                    <a:schemeClr val="tx1"/>
                  </a:solidFill>
                </a:rPr>
                <a:t>: Main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weather</a:t>
              </a:r>
              <a:r>
                <a:rPr lang="de-CH" sz="1200" dirty="0">
                  <a:solidFill>
                    <a:schemeClr val="tx1"/>
                  </a:solidFill>
                </a:rPr>
                <a:t>: List&lt;</a:t>
              </a:r>
              <a:r>
                <a:rPr lang="de-CH" sz="1200" dirty="0" err="1">
                  <a:solidFill>
                    <a:schemeClr val="tx1"/>
                  </a:solidFill>
                </a:rPr>
                <a:t>Weather</a:t>
              </a:r>
              <a:r>
                <a:rPr lang="de-CH" sz="1200" dirty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clouds</a:t>
              </a:r>
              <a:r>
                <a:rPr lang="de-CH" sz="1200" dirty="0">
                  <a:solidFill>
                    <a:schemeClr val="tx1"/>
                  </a:solidFill>
                </a:rPr>
                <a:t>: Clouds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wind: Wind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EC5C051-B799-414D-B520-2DAB757C0CA3}"/>
              </a:ext>
            </a:extLst>
          </p:cNvPr>
          <p:cNvGrpSpPr/>
          <p:nvPr/>
        </p:nvGrpSpPr>
        <p:grpSpPr>
          <a:xfrm>
            <a:off x="110795" y="2963843"/>
            <a:ext cx="1560129" cy="1323402"/>
            <a:chOff x="786384" y="5179686"/>
            <a:chExt cx="1834822" cy="1456944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9417B50-1D7B-413A-8BC9-9E73AFF30A3F}"/>
                </a:ext>
              </a:extLst>
            </p:cNvPr>
            <p:cNvSpPr/>
            <p:nvPr/>
          </p:nvSpPr>
          <p:spPr>
            <a:xfrm>
              <a:off x="786384" y="5179686"/>
              <a:ext cx="1834822" cy="6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«</a:t>
              </a:r>
              <a:r>
                <a:rPr lang="de-CH" sz="1600" dirty="0" err="1">
                  <a:solidFill>
                    <a:schemeClr val="tx1"/>
                  </a:solidFill>
                </a:rPr>
                <a:t>enumeration</a:t>
              </a:r>
              <a:r>
                <a:rPr lang="de-CH" sz="1600" dirty="0">
                  <a:solidFill>
                    <a:schemeClr val="tx1"/>
                  </a:solidFill>
                </a:rPr>
                <a:t>»</a:t>
              </a:r>
            </a:p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OperatingStatus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B9D8A67B-A139-47C6-8199-79623AC3CE65}"/>
                </a:ext>
              </a:extLst>
            </p:cNvPr>
            <p:cNvSpPr/>
            <p:nvPr/>
          </p:nvSpPr>
          <p:spPr>
            <a:xfrm>
              <a:off x="786384" y="5829624"/>
              <a:ext cx="1834822" cy="8070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400" dirty="0">
                  <a:solidFill>
                    <a:schemeClr val="tx1"/>
                  </a:solidFill>
                </a:rPr>
                <a:t>Operating</a:t>
              </a:r>
            </a:p>
            <a:p>
              <a:r>
                <a:rPr lang="de-CH" sz="1400" dirty="0" err="1">
                  <a:solidFill>
                    <a:schemeClr val="tx1"/>
                  </a:solidFill>
                </a:rPr>
                <a:t>Unknown</a:t>
              </a:r>
              <a:endParaRPr lang="de-CH" sz="1400" dirty="0">
                <a:solidFill>
                  <a:schemeClr val="tx1"/>
                </a:solidFill>
              </a:endParaRPr>
            </a:p>
            <a:p>
              <a:r>
                <a:rPr lang="de-CH" sz="1400" dirty="0" err="1">
                  <a:solidFill>
                    <a:schemeClr val="tx1"/>
                  </a:solidFill>
                </a:rPr>
                <a:t>Closed</a:t>
              </a:r>
              <a:endParaRPr lang="de-CH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D5091C8-369E-414D-9428-79684CBCF209}"/>
              </a:ext>
            </a:extLst>
          </p:cNvPr>
          <p:cNvGrpSpPr/>
          <p:nvPr/>
        </p:nvGrpSpPr>
        <p:grpSpPr>
          <a:xfrm>
            <a:off x="2260277" y="1507161"/>
            <a:ext cx="2385716" cy="2939161"/>
            <a:chOff x="786384" y="5179686"/>
            <a:chExt cx="1834822" cy="1456944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36A956A-A4BD-40CA-AACC-689E4AB3F5F2}"/>
                </a:ext>
              </a:extLst>
            </p:cNvPr>
            <p:cNvSpPr/>
            <p:nvPr/>
          </p:nvSpPr>
          <p:spPr>
            <a:xfrm>
              <a:off x="786384" y="5179686"/>
              <a:ext cx="1834822" cy="1804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SkiResort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9625EE7-371D-4C2E-BFB1-F0CAE2AB1EF3}"/>
                </a:ext>
              </a:extLst>
            </p:cNvPr>
            <p:cNvSpPr/>
            <p:nvPr/>
          </p:nvSpPr>
          <p:spPr>
            <a:xfrm>
              <a:off x="786384" y="5360102"/>
              <a:ext cx="1834822" cy="1276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id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longitude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latitude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name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operatingStatus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OperatingStatus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nightSkiing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totalLifts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openedLifts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totalSlops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openedSlops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officialWebsite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weatherData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WeatherData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E603025-FB9E-47D9-A5E4-DF62BC6D9303}"/>
              </a:ext>
            </a:extLst>
          </p:cNvPr>
          <p:cNvCxnSpPr>
            <a:cxnSpLocks/>
          </p:cNvCxnSpPr>
          <p:nvPr/>
        </p:nvCxnSpPr>
        <p:spPr>
          <a:xfrm>
            <a:off x="1682792" y="3333785"/>
            <a:ext cx="577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3974D9C-7C0A-49A7-A830-6D041BC08975}"/>
              </a:ext>
            </a:extLst>
          </p:cNvPr>
          <p:cNvCxnSpPr>
            <a:cxnSpLocks/>
          </p:cNvCxnSpPr>
          <p:nvPr/>
        </p:nvCxnSpPr>
        <p:spPr>
          <a:xfrm>
            <a:off x="4645993" y="3333785"/>
            <a:ext cx="843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9823BFF-8D85-4973-9AFE-CF3856BD0A3D}"/>
              </a:ext>
            </a:extLst>
          </p:cNvPr>
          <p:cNvCxnSpPr>
            <a:cxnSpLocks/>
            <a:endCxn id="32" idx="0"/>
          </p:cNvCxnSpPr>
          <p:nvPr/>
        </p:nvCxnSpPr>
        <p:spPr>
          <a:xfrm rot="10800000" flipV="1">
            <a:off x="2549251" y="4827424"/>
            <a:ext cx="2263765" cy="4675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24E08CDD-7709-44FB-82D4-96F2EDB52B29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4813016" y="3625544"/>
            <a:ext cx="676510" cy="12035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DE1A8B74-4337-4FD9-B1EE-8931FA097579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4275606" y="4999775"/>
            <a:ext cx="740775" cy="2917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1E748BDF-406C-4253-8DD5-F3C7632F714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51400" y="4158274"/>
            <a:ext cx="1203109" cy="473142"/>
          </a:xfrm>
          <a:prstGeom prst="bentConnector3">
            <a:avLst>
              <a:gd name="adj1" fmla="val 981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12F2265-2BF5-4683-A971-7E13AE9F1907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6001961" y="4120674"/>
            <a:ext cx="0" cy="1170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7CDF04EA-E133-4C3A-A263-377B2D68CB0A}"/>
              </a:ext>
            </a:extLst>
          </p:cNvPr>
          <p:cNvCxnSpPr>
            <a:stCxn id="27" idx="3"/>
            <a:endCxn id="34" idx="0"/>
          </p:cNvCxnSpPr>
          <p:nvPr/>
        </p:nvCxnSpPr>
        <p:spPr>
          <a:xfrm>
            <a:off x="7049655" y="3625545"/>
            <a:ext cx="940716" cy="16638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2ADA5C35-9091-4CCB-AAFE-166EA0E838EC}"/>
              </a:ext>
            </a:extLst>
          </p:cNvPr>
          <p:cNvSpPr txBox="1"/>
          <p:nvPr/>
        </p:nvSpPr>
        <p:spPr>
          <a:xfrm>
            <a:off x="7995946" y="5000799"/>
            <a:ext cx="337952" cy="24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1..*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AACA0B1-5C6F-46B9-BCC1-3DED1DAAB993}"/>
              </a:ext>
            </a:extLst>
          </p:cNvPr>
          <p:cNvSpPr txBox="1"/>
          <p:nvPr/>
        </p:nvSpPr>
        <p:spPr>
          <a:xfrm>
            <a:off x="7101734" y="3377156"/>
            <a:ext cx="204769" cy="24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120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320CD9-07C0-41F5-9031-90292C9B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E9B27-06A7-469E-B9E8-72D4FDF1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Scrum</a:t>
            </a:r>
          </a:p>
          <a:p>
            <a:r>
              <a:rPr lang="en-GB" dirty="0" err="1"/>
              <a:t>GeoFire</a:t>
            </a:r>
            <a:endParaRPr lang="en-GB" dirty="0"/>
          </a:p>
          <a:p>
            <a:r>
              <a:rPr lang="en-GB" dirty="0"/>
              <a:t>Sorting of list</a:t>
            </a:r>
          </a:p>
        </p:txBody>
      </p:sp>
    </p:spTree>
    <p:extLst>
      <p:ext uri="{BB962C8B-B14F-4D97-AF65-F5344CB8AC3E}">
        <p14:creationId xmlns:p14="http://schemas.microsoft.com/office/powerpoint/2010/main" val="1313387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758</Words>
  <Application>Microsoft Office PowerPoint</Application>
  <PresentationFormat>Bildschirmpräsentation (4:3)</PresentationFormat>
  <Paragraphs>197</Paragraphs>
  <Slides>14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Ski-Compass</vt:lpstr>
      <vt:lpstr>Overview</vt:lpstr>
      <vt:lpstr>Introduction</vt:lpstr>
      <vt:lpstr>Background</vt:lpstr>
      <vt:lpstr>Existing Apps</vt:lpstr>
      <vt:lpstr>Design</vt:lpstr>
      <vt:lpstr>Architecture</vt:lpstr>
      <vt:lpstr>UML DataArchitecture</vt:lpstr>
      <vt:lpstr>Implementation</vt:lpstr>
      <vt:lpstr>Evaluation / Testing</vt:lpstr>
      <vt:lpstr>Evaluation / Testing</vt:lpstr>
      <vt:lpstr>SonarQube Report</vt:lpstr>
      <vt:lpstr>Demo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Ski-Compass</dc:title>
  <dc:creator>Martin Messmer</dc:creator>
  <cp:lastModifiedBy>Christian</cp:lastModifiedBy>
  <cp:revision>38</cp:revision>
  <dcterms:created xsi:type="dcterms:W3CDTF">2017-11-11T16:27:37Z</dcterms:created>
  <dcterms:modified xsi:type="dcterms:W3CDTF">2017-11-12T18:02:29Z</dcterms:modified>
</cp:coreProperties>
</file>