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8" r:id="rId9"/>
    <p:sldId id="264" r:id="rId10"/>
    <p:sldId id="265" r:id="rId11"/>
    <p:sldId id="269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0789" autoAdjust="0"/>
  </p:normalViewPr>
  <p:slideViewPr>
    <p:cSldViewPr snapToGrid="0">
      <p:cViewPr varScale="1">
        <p:scale>
          <a:sx n="93" d="100"/>
          <a:sy n="93" d="100"/>
        </p:scale>
        <p:origin x="210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A86DDC-4AF9-4FB1-87A1-4AD13A0DDDE5}" type="datetimeFigureOut">
              <a:rPr lang="en-GB" smtClean="0"/>
              <a:t>12/11/2017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8723F8-CD6B-45E3-B09A-75062809A4A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3512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Functions</a:t>
            </a:r>
            <a:r>
              <a:rPr lang="de-CH" dirty="0"/>
              <a:t>: Anzeigen der 10 nächstgelegenen Skigebieten, sortiert nach eigenen Wünschen, Anzeigen von Detailinfos zum Ort, Möglichkeit die Website zu besuchen und die Navigation </a:t>
            </a:r>
            <a:r>
              <a:rPr lang="de-CH"/>
              <a:t>zu starten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723F8-CD6B-45E3-B09A-75062809A4A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7576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Grosse Ski </a:t>
            </a:r>
            <a:r>
              <a:rPr lang="en-GB" dirty="0" err="1"/>
              <a:t>Gebiete</a:t>
            </a:r>
            <a:r>
              <a:rPr lang="en-GB" dirty="0"/>
              <a:t> </a:t>
            </a:r>
            <a:r>
              <a:rPr lang="en-GB" dirty="0" err="1"/>
              <a:t>haben</a:t>
            </a:r>
            <a:r>
              <a:rPr lang="en-GB" dirty="0"/>
              <a:t> </a:t>
            </a:r>
            <a:r>
              <a:rPr lang="en-GB" dirty="0" err="1"/>
              <a:t>eigene</a:t>
            </a:r>
            <a:r>
              <a:rPr lang="en-GB" dirty="0"/>
              <a:t> Apps.</a:t>
            </a:r>
          </a:p>
          <a:p>
            <a:pPr marL="171450" indent="-171450">
              <a:buFontTx/>
              <a:buChar char="-"/>
            </a:pPr>
            <a:r>
              <a:rPr lang="en-GB" dirty="0" err="1"/>
              <a:t>Laax</a:t>
            </a:r>
            <a:r>
              <a:rPr lang="en-GB" dirty="0"/>
              <a:t>, Davos, </a:t>
            </a:r>
            <a:r>
              <a:rPr lang="en-GB" dirty="0" err="1"/>
              <a:t>Adelboden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 err="1"/>
              <a:t>Lokal</a:t>
            </a:r>
            <a:r>
              <a:rPr lang="en-GB" dirty="0"/>
              <a:t>, </a:t>
            </a:r>
            <a:r>
              <a:rPr lang="en-GB" dirty="0" err="1"/>
              <a:t>Abgestimmt</a:t>
            </a:r>
            <a:r>
              <a:rPr lang="en-GB" dirty="0"/>
              <a:t> auf </a:t>
            </a:r>
            <a:r>
              <a:rPr lang="en-GB" dirty="0" err="1"/>
              <a:t>jeweilige</a:t>
            </a:r>
            <a:r>
              <a:rPr lang="en-GB" dirty="0"/>
              <a:t> Destination.</a:t>
            </a:r>
          </a:p>
          <a:p>
            <a:pPr marL="171450" indent="-171450">
              <a:buFontTx/>
              <a:buChar char="-"/>
            </a:pPr>
            <a:endParaRPr lang="en-GB" dirty="0"/>
          </a:p>
          <a:p>
            <a:pPr marL="0" indent="0">
              <a:buFontTx/>
              <a:buNone/>
            </a:pPr>
            <a:r>
              <a:rPr lang="en-GB" dirty="0" err="1"/>
              <a:t>iSKI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 err="1"/>
              <a:t>Je</a:t>
            </a:r>
            <a:r>
              <a:rPr lang="en-GB" dirty="0"/>
              <a:t> Land </a:t>
            </a:r>
            <a:r>
              <a:rPr lang="en-GB" dirty="0" err="1"/>
              <a:t>ein</a:t>
            </a:r>
            <a:r>
              <a:rPr lang="en-GB" dirty="0"/>
              <a:t> App.</a:t>
            </a:r>
          </a:p>
          <a:p>
            <a:pPr marL="171450" indent="-171450">
              <a:buFontTx/>
              <a:buChar char="-"/>
            </a:pPr>
            <a:r>
              <a:rPr lang="en-GB" dirty="0"/>
              <a:t>Community, Ski-Tracker, </a:t>
            </a:r>
            <a:r>
              <a:rPr lang="en-GB" dirty="0" err="1"/>
              <a:t>vergleichen</a:t>
            </a:r>
            <a:r>
              <a:rPr lang="en-GB" dirty="0"/>
              <a:t>, </a:t>
            </a:r>
          </a:p>
          <a:p>
            <a:pPr marL="171450" indent="-171450">
              <a:buFontTx/>
              <a:buChar char="-"/>
            </a:pPr>
            <a:r>
              <a:rPr lang="en-GB" dirty="0" err="1"/>
              <a:t>Aktuelle</a:t>
            </a:r>
            <a:r>
              <a:rPr lang="en-GB" dirty="0"/>
              <a:t> Status, </a:t>
            </a:r>
            <a:r>
              <a:rPr lang="en-GB" dirty="0" err="1"/>
              <a:t>Informationen</a:t>
            </a:r>
            <a:r>
              <a:rPr lang="en-GB" dirty="0"/>
              <a:t> und Wetter</a:t>
            </a:r>
          </a:p>
          <a:p>
            <a:pPr marL="171450" indent="-171450">
              <a:buFontTx/>
              <a:buChar char="-"/>
            </a:pPr>
            <a:r>
              <a:rPr lang="en-GB" dirty="0" err="1"/>
              <a:t>Schlägt</a:t>
            </a:r>
            <a:r>
              <a:rPr lang="en-GB" dirty="0"/>
              <a:t> </a:t>
            </a:r>
            <a:r>
              <a:rPr lang="en-GB" dirty="0" err="1"/>
              <a:t>Skigebiete</a:t>
            </a:r>
            <a:r>
              <a:rPr lang="en-GB" dirty="0"/>
              <a:t> </a:t>
            </a:r>
            <a:r>
              <a:rPr lang="en-GB" dirty="0" err="1"/>
              <a:t>vor</a:t>
            </a:r>
            <a:r>
              <a:rPr lang="en-GB" dirty="0"/>
              <a:t> </a:t>
            </a:r>
            <a:r>
              <a:rPr lang="en-GB" dirty="0" err="1"/>
              <a:t>jedoch</a:t>
            </a:r>
            <a:r>
              <a:rPr lang="en-GB" dirty="0"/>
              <a:t> </a:t>
            </a:r>
            <a:r>
              <a:rPr lang="en-GB" dirty="0" err="1"/>
              <a:t>Standort</a:t>
            </a:r>
            <a:r>
              <a:rPr lang="en-GB" dirty="0"/>
              <a:t> </a:t>
            </a:r>
            <a:r>
              <a:rPr lang="en-GB" dirty="0" err="1"/>
              <a:t>unabhängig</a:t>
            </a:r>
            <a:endParaRPr lang="en-GB" dirty="0"/>
          </a:p>
          <a:p>
            <a:pPr marL="171450" indent="-171450">
              <a:buFontTx/>
              <a:buChar char="-"/>
            </a:pPr>
            <a:endParaRPr lang="en-GB" dirty="0"/>
          </a:p>
          <a:p>
            <a:pPr marL="0" indent="0">
              <a:buFontTx/>
              <a:buNone/>
            </a:pPr>
            <a:r>
              <a:rPr lang="en-GB" dirty="0" err="1"/>
              <a:t>Bergfex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 err="1"/>
              <a:t>Wetterberichte</a:t>
            </a:r>
            <a:r>
              <a:rPr lang="en-GB" dirty="0"/>
              <a:t>, Status, Webcams,  </a:t>
            </a:r>
            <a:r>
              <a:rPr lang="en-GB" dirty="0" err="1"/>
              <a:t>Pistenpläne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 err="1"/>
              <a:t>Alle</a:t>
            </a:r>
            <a:r>
              <a:rPr lang="en-GB" dirty="0"/>
              <a:t> </a:t>
            </a:r>
            <a:r>
              <a:rPr lang="en-GB" dirty="0" err="1"/>
              <a:t>Gebiete</a:t>
            </a:r>
            <a:r>
              <a:rPr lang="en-GB" dirty="0"/>
              <a:t> </a:t>
            </a:r>
            <a:r>
              <a:rPr lang="en-GB" dirty="0" err="1"/>
              <a:t>durchsuchen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 err="1"/>
              <a:t>Eigene</a:t>
            </a:r>
            <a:r>
              <a:rPr lang="en-GB" dirty="0"/>
              <a:t> </a:t>
            </a:r>
            <a:r>
              <a:rPr lang="en-GB" dirty="0" err="1"/>
              <a:t>Favoriten</a:t>
            </a:r>
            <a:endParaRPr lang="en-GB" dirty="0"/>
          </a:p>
          <a:p>
            <a:pPr marL="171450" indent="-171450">
              <a:buFontTx/>
              <a:buChar char="-"/>
            </a:pPr>
            <a:endParaRPr lang="en-GB" dirty="0"/>
          </a:p>
          <a:p>
            <a:pPr marL="0" indent="0">
              <a:buFontTx/>
              <a:buNone/>
            </a:pPr>
            <a:r>
              <a:rPr lang="en-GB" dirty="0" err="1"/>
              <a:t>Skiinfo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 err="1"/>
              <a:t>Ähnlich</a:t>
            </a:r>
            <a:r>
              <a:rPr lang="en-GB" dirty="0"/>
              <a:t> </a:t>
            </a:r>
            <a:r>
              <a:rPr lang="en-GB" dirty="0" err="1"/>
              <a:t>wie</a:t>
            </a:r>
            <a:r>
              <a:rPr lang="en-GB" dirty="0"/>
              <a:t> </a:t>
            </a:r>
            <a:r>
              <a:rPr lang="en-GB" dirty="0" err="1"/>
              <a:t>Bergfex</a:t>
            </a:r>
            <a:endParaRPr lang="en-GB" dirty="0"/>
          </a:p>
          <a:p>
            <a:pPr marL="0" indent="0">
              <a:buFontTx/>
              <a:buNone/>
            </a:pPr>
            <a:endParaRPr lang="en-GB" dirty="0"/>
          </a:p>
          <a:p>
            <a:pPr marL="0" indent="0">
              <a:buFontTx/>
              <a:buNone/>
            </a:pPr>
            <a:r>
              <a:rPr lang="en-GB" dirty="0"/>
              <a:t>Skiresort.de</a:t>
            </a:r>
          </a:p>
          <a:p>
            <a:pPr marL="171450" indent="-171450">
              <a:buFontTx/>
              <a:buChar char="-"/>
            </a:pPr>
            <a:r>
              <a:rPr lang="en-GB" dirty="0" err="1"/>
              <a:t>Ähnlich</a:t>
            </a:r>
            <a:r>
              <a:rPr lang="en-GB" dirty="0"/>
              <a:t> </a:t>
            </a:r>
            <a:r>
              <a:rPr lang="en-GB" dirty="0" err="1"/>
              <a:t>wie</a:t>
            </a:r>
            <a:r>
              <a:rPr lang="en-GB" dirty="0"/>
              <a:t> </a:t>
            </a:r>
            <a:r>
              <a:rPr lang="en-GB" dirty="0" err="1"/>
              <a:t>Bergfext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 err="1"/>
              <a:t>Suchen</a:t>
            </a:r>
            <a:r>
              <a:rPr lang="en-GB" dirty="0"/>
              <a:t> in </a:t>
            </a:r>
            <a:r>
              <a:rPr lang="en-GB" dirty="0" err="1"/>
              <a:t>Umgebung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723F8-CD6B-45E3-B09A-75062809A4AE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6915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723F8-CD6B-45E3-B09A-75062809A4AE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01440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Datenstruktur wird von API vorgegeben -&gt; </a:t>
            </a:r>
            <a:r>
              <a:rPr lang="de-CH" dirty="0" err="1"/>
              <a:t>SkiResort</a:t>
            </a:r>
            <a:r>
              <a:rPr lang="de-CH" dirty="0"/>
              <a:t> von einer API, </a:t>
            </a:r>
            <a:r>
              <a:rPr lang="de-CH" dirty="0" err="1"/>
              <a:t>WeatherData</a:t>
            </a:r>
            <a:r>
              <a:rPr lang="de-CH" dirty="0"/>
              <a:t> von anderer API, wird dynamisch an </a:t>
            </a:r>
            <a:r>
              <a:rPr lang="de-CH" dirty="0" err="1"/>
              <a:t>SkiResort</a:t>
            </a:r>
            <a:r>
              <a:rPr lang="de-CH" dirty="0"/>
              <a:t> angehängt.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723F8-CD6B-45E3-B09A-75062809A4AE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94511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err="1"/>
              <a:t>Scrum</a:t>
            </a:r>
            <a:r>
              <a:rPr lang="de-CH" dirty="0"/>
              <a:t>: Leicht abgeänderte Variante, wöchentliche Sprints, </a:t>
            </a:r>
            <a:r>
              <a:rPr lang="de-CH" dirty="0" err="1"/>
              <a:t>daily</a:t>
            </a:r>
            <a:r>
              <a:rPr lang="de-CH" dirty="0"/>
              <a:t> </a:t>
            </a:r>
            <a:r>
              <a:rPr lang="de-CH" dirty="0" err="1"/>
              <a:t>meeting</a:t>
            </a:r>
            <a:r>
              <a:rPr lang="de-CH" dirty="0"/>
              <a:t> etwa alle 2-3 Tage (WE und Mi/Do)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err="1"/>
              <a:t>GeoFire</a:t>
            </a:r>
            <a:r>
              <a:rPr lang="de-CH" dirty="0"/>
              <a:t>: Wie nach Distanzsortieren -&gt; Druckwellenmässig (Performance)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err="1"/>
              <a:t>Sorting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list</a:t>
            </a:r>
            <a:r>
              <a:rPr lang="de-CH" dirty="0"/>
              <a:t>: Mit </a:t>
            </a:r>
            <a:r>
              <a:rPr lang="de-CH" dirty="0" err="1"/>
              <a:t>Comperatoren</a:t>
            </a:r>
            <a:r>
              <a:rPr lang="de-CH" dirty="0"/>
              <a:t>, teilweise eigene Logik was wie gewichtet wird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CH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CH" dirty="0"/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723F8-CD6B-45E3-B09A-75062809A4AE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4949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JUnit Test</a:t>
            </a:r>
          </a:p>
          <a:p>
            <a:pPr marL="171450" indent="-171450">
              <a:buFontTx/>
              <a:buChar char="-"/>
            </a:pPr>
            <a:r>
              <a:rPr lang="en-GB" dirty="0"/>
              <a:t>Test der </a:t>
            </a:r>
            <a:r>
              <a:rPr lang="en-GB" dirty="0" err="1"/>
              <a:t>Sortierungen</a:t>
            </a:r>
            <a:r>
              <a:rPr lang="en-GB" dirty="0"/>
              <a:t> -&gt; </a:t>
            </a:r>
            <a:r>
              <a:rPr lang="en-GB" dirty="0" err="1"/>
              <a:t>Distanz</a:t>
            </a:r>
            <a:r>
              <a:rPr lang="en-GB" dirty="0"/>
              <a:t>, Wetter, Status, </a:t>
            </a:r>
            <a:r>
              <a:rPr lang="en-GB" dirty="0" err="1"/>
              <a:t>Geöffneten</a:t>
            </a:r>
            <a:r>
              <a:rPr lang="en-GB" dirty="0"/>
              <a:t> </a:t>
            </a:r>
            <a:r>
              <a:rPr lang="en-GB" dirty="0" err="1"/>
              <a:t>Pisten</a:t>
            </a:r>
            <a:r>
              <a:rPr lang="en-GB" dirty="0"/>
              <a:t> und </a:t>
            </a:r>
            <a:r>
              <a:rPr lang="en-GB" dirty="0" err="1"/>
              <a:t>Lifte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 err="1"/>
              <a:t>Serializierung</a:t>
            </a:r>
            <a:r>
              <a:rPr lang="en-GB" dirty="0"/>
              <a:t> und </a:t>
            </a:r>
            <a:r>
              <a:rPr lang="en-GB" dirty="0" err="1"/>
              <a:t>Deserializierung</a:t>
            </a:r>
            <a:r>
              <a:rPr lang="en-GB" dirty="0"/>
              <a:t> </a:t>
            </a:r>
            <a:r>
              <a:rPr lang="en-GB" dirty="0" err="1"/>
              <a:t>mittels</a:t>
            </a:r>
            <a:r>
              <a:rPr lang="en-GB" dirty="0"/>
              <a:t> </a:t>
            </a:r>
            <a:r>
              <a:rPr lang="en-GB" dirty="0" err="1"/>
              <a:t>GSon</a:t>
            </a:r>
            <a:r>
              <a:rPr lang="en-GB" dirty="0"/>
              <a:t>. </a:t>
            </a:r>
            <a:r>
              <a:rPr lang="en-GB" dirty="0" err="1"/>
              <a:t>Benötigt</a:t>
            </a:r>
            <a:r>
              <a:rPr lang="en-GB" dirty="0"/>
              <a:t> </a:t>
            </a:r>
            <a:r>
              <a:rPr lang="en-GB" dirty="0" err="1"/>
              <a:t>beim</a:t>
            </a:r>
            <a:r>
              <a:rPr lang="en-GB" dirty="0"/>
              <a:t> </a:t>
            </a:r>
            <a:r>
              <a:rPr lang="en-GB" dirty="0" err="1"/>
              <a:t>Empfangen</a:t>
            </a:r>
            <a:r>
              <a:rPr lang="en-GB" dirty="0"/>
              <a:t> von </a:t>
            </a:r>
            <a:r>
              <a:rPr lang="en-GB" dirty="0" err="1"/>
              <a:t>Daten</a:t>
            </a:r>
            <a:r>
              <a:rPr lang="en-GB" dirty="0"/>
              <a:t> der </a:t>
            </a:r>
            <a:r>
              <a:rPr lang="en-GB" dirty="0" err="1"/>
              <a:t>beiden</a:t>
            </a:r>
            <a:r>
              <a:rPr lang="en-GB" dirty="0"/>
              <a:t> API’s</a:t>
            </a:r>
          </a:p>
          <a:p>
            <a:pPr marL="0" indent="0">
              <a:buFontTx/>
              <a:buNone/>
            </a:pPr>
            <a:endParaRPr lang="en-GB" dirty="0"/>
          </a:p>
          <a:p>
            <a:pPr marL="0" indent="0">
              <a:buFontTx/>
              <a:buNone/>
            </a:pPr>
            <a:r>
              <a:rPr lang="en-GB" dirty="0"/>
              <a:t>Code Coverage</a:t>
            </a:r>
          </a:p>
          <a:p>
            <a:pPr marL="171450" indent="-171450">
              <a:buFontTx/>
              <a:buChar char="-"/>
            </a:pPr>
            <a:r>
              <a:rPr lang="en-GB" dirty="0" err="1"/>
              <a:t>Aktuell</a:t>
            </a:r>
            <a:r>
              <a:rPr lang="en-GB" dirty="0"/>
              <a:t> </a:t>
            </a:r>
            <a:r>
              <a:rPr lang="en-GB" dirty="0" err="1"/>
              <a:t>bei</a:t>
            </a:r>
            <a:r>
              <a:rPr lang="en-GB" dirty="0"/>
              <a:t> ca 30%</a:t>
            </a:r>
          </a:p>
          <a:p>
            <a:pPr marL="0" indent="0">
              <a:buFontTx/>
              <a:buNone/>
            </a:pPr>
            <a:endParaRPr lang="en-GB" dirty="0"/>
          </a:p>
          <a:p>
            <a:pPr marL="0" indent="0">
              <a:buFontTx/>
              <a:buNone/>
            </a:pPr>
            <a:r>
              <a:rPr lang="en-GB" dirty="0"/>
              <a:t>Monkey-Test</a:t>
            </a:r>
          </a:p>
          <a:p>
            <a:pPr marL="171450" indent="-171450">
              <a:buFontTx/>
              <a:buChar char="-"/>
            </a:pPr>
            <a:r>
              <a:rPr lang="en-GB" dirty="0" err="1"/>
              <a:t>Zum</a:t>
            </a:r>
            <a:r>
              <a:rPr lang="en-GB" dirty="0"/>
              <a:t> </a:t>
            </a:r>
            <a:r>
              <a:rPr lang="en-GB" dirty="0" err="1"/>
              <a:t>Testen</a:t>
            </a:r>
            <a:r>
              <a:rPr lang="en-GB" dirty="0"/>
              <a:t> der </a:t>
            </a:r>
            <a:r>
              <a:rPr lang="en-GB" dirty="0" err="1"/>
              <a:t>Stabilität</a:t>
            </a:r>
            <a:r>
              <a:rPr lang="en-GB" dirty="0"/>
              <a:t>. In ADB (Android Debugging Bridge) </a:t>
            </a:r>
            <a:r>
              <a:rPr lang="en-GB" dirty="0" err="1"/>
              <a:t>integriert</a:t>
            </a:r>
            <a:r>
              <a:rPr lang="en-GB" dirty="0"/>
              <a:t>.</a:t>
            </a:r>
          </a:p>
          <a:p>
            <a:pPr marL="171450" indent="-171450">
              <a:buFontTx/>
              <a:buChar char="-"/>
            </a:pPr>
            <a:r>
              <a:rPr lang="en-GB" dirty="0" err="1"/>
              <a:t>Macht</a:t>
            </a:r>
            <a:r>
              <a:rPr lang="en-GB" dirty="0"/>
              <a:t> pseudo Random </a:t>
            </a:r>
            <a:r>
              <a:rPr lang="en-GB" dirty="0" err="1"/>
              <a:t>Interaktionen</a:t>
            </a:r>
            <a:r>
              <a:rPr lang="en-GB" dirty="0"/>
              <a:t> </a:t>
            </a:r>
            <a:r>
              <a:rPr lang="en-GB" dirty="0" err="1"/>
              <a:t>mit</a:t>
            </a:r>
            <a:r>
              <a:rPr lang="en-GB" dirty="0"/>
              <a:t> </a:t>
            </a:r>
            <a:r>
              <a:rPr lang="en-GB" dirty="0" err="1"/>
              <a:t>dem</a:t>
            </a:r>
            <a:r>
              <a:rPr lang="en-GB" dirty="0"/>
              <a:t> Device. </a:t>
            </a:r>
            <a:r>
              <a:rPr lang="en-GB" dirty="0" err="1"/>
              <a:t>Guten</a:t>
            </a:r>
            <a:r>
              <a:rPr lang="en-GB" dirty="0"/>
              <a:t> Test </a:t>
            </a:r>
            <a:r>
              <a:rPr lang="en-GB" dirty="0" err="1"/>
              <a:t>für</a:t>
            </a:r>
            <a:r>
              <a:rPr lang="en-GB" dirty="0"/>
              <a:t> </a:t>
            </a:r>
            <a:r>
              <a:rPr lang="en-GB" dirty="0" err="1"/>
              <a:t>Stabilität</a:t>
            </a:r>
            <a:r>
              <a:rPr lang="en-GB" dirty="0"/>
              <a:t> der App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723F8-CD6B-45E3-B09A-75062809A4AE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61915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GB" dirty="0" err="1"/>
              <a:t>SonarQube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 err="1"/>
              <a:t>Einige</a:t>
            </a:r>
            <a:r>
              <a:rPr lang="en-GB" dirty="0"/>
              <a:t> </a:t>
            </a:r>
            <a:r>
              <a:rPr lang="en-GB" dirty="0" err="1"/>
              <a:t>Punkte</a:t>
            </a:r>
            <a:r>
              <a:rPr lang="en-GB" dirty="0"/>
              <a:t> </a:t>
            </a:r>
            <a:r>
              <a:rPr lang="en-GB" dirty="0" err="1"/>
              <a:t>können</a:t>
            </a:r>
            <a:r>
              <a:rPr lang="en-GB" dirty="0"/>
              <a:t> </a:t>
            </a:r>
            <a:r>
              <a:rPr lang="en-GB" dirty="0" err="1"/>
              <a:t>nicht</a:t>
            </a:r>
            <a:r>
              <a:rPr lang="en-GB" dirty="0"/>
              <a:t> </a:t>
            </a:r>
            <a:r>
              <a:rPr lang="en-GB" dirty="0" err="1"/>
              <a:t>gefixt</a:t>
            </a:r>
            <a:r>
              <a:rPr lang="en-GB" dirty="0"/>
              <a:t> </a:t>
            </a:r>
            <a:r>
              <a:rPr lang="en-GB"/>
              <a:t>werden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 err="1"/>
              <a:t>Bsp</a:t>
            </a:r>
            <a:r>
              <a:rPr lang="en-GB" dirty="0"/>
              <a:t>: </a:t>
            </a:r>
            <a:r>
              <a:rPr lang="en-GB" dirty="0" err="1"/>
              <a:t>Enum</a:t>
            </a:r>
            <a:r>
              <a:rPr lang="en-GB" dirty="0"/>
              <a:t> </a:t>
            </a:r>
            <a:r>
              <a:rPr lang="en-GB" dirty="0" err="1"/>
              <a:t>müssen</a:t>
            </a:r>
            <a:r>
              <a:rPr lang="en-GB" dirty="0"/>
              <a:t> Gross </a:t>
            </a:r>
            <a:r>
              <a:rPr lang="en-GB" dirty="0" err="1"/>
              <a:t>geschreiben</a:t>
            </a:r>
            <a:r>
              <a:rPr lang="en-GB" dirty="0"/>
              <a:t> </a:t>
            </a:r>
            <a:r>
              <a:rPr lang="en-GB" dirty="0" err="1"/>
              <a:t>werden</a:t>
            </a:r>
            <a:r>
              <a:rPr lang="en-GB" dirty="0"/>
              <a:t>, </a:t>
            </a:r>
            <a:r>
              <a:rPr lang="en-GB" dirty="0" err="1"/>
              <a:t>jedoch</a:t>
            </a:r>
            <a:r>
              <a:rPr lang="en-GB" dirty="0"/>
              <a:t> die API </a:t>
            </a:r>
            <a:r>
              <a:rPr lang="en-GB" dirty="0" err="1"/>
              <a:t>benutzt</a:t>
            </a:r>
            <a:r>
              <a:rPr lang="en-GB" dirty="0"/>
              <a:t> </a:t>
            </a:r>
            <a:r>
              <a:rPr lang="en-GB" dirty="0" err="1"/>
              <a:t>andere</a:t>
            </a:r>
            <a:r>
              <a:rPr lang="en-GB" dirty="0"/>
              <a:t> </a:t>
            </a:r>
            <a:r>
              <a:rPr lang="en-GB" dirty="0" err="1"/>
              <a:t>Schreibweise</a:t>
            </a:r>
            <a:r>
              <a:rPr lang="en-GB" dirty="0"/>
              <a:t> und </a:t>
            </a:r>
            <a:r>
              <a:rPr lang="en-GB" dirty="0" err="1"/>
              <a:t>wäre</a:t>
            </a:r>
            <a:r>
              <a:rPr lang="en-GB" dirty="0"/>
              <a:t> </a:t>
            </a:r>
            <a:r>
              <a:rPr lang="en-GB" dirty="0" err="1"/>
              <a:t>somit</a:t>
            </a:r>
            <a:r>
              <a:rPr lang="en-GB" dirty="0"/>
              <a:t> </a:t>
            </a:r>
            <a:r>
              <a:rPr lang="en-GB" dirty="0" err="1"/>
              <a:t>nicht</a:t>
            </a:r>
            <a:r>
              <a:rPr lang="en-GB" dirty="0"/>
              <a:t> </a:t>
            </a:r>
            <a:r>
              <a:rPr lang="en-GB" dirty="0" err="1"/>
              <a:t>kompatibel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 err="1"/>
              <a:t>Einige</a:t>
            </a:r>
            <a:r>
              <a:rPr lang="en-GB" dirty="0"/>
              <a:t> Android Klassen </a:t>
            </a:r>
            <a:r>
              <a:rPr lang="en-GB" dirty="0" err="1"/>
              <a:t>haben</a:t>
            </a:r>
            <a:r>
              <a:rPr lang="en-GB" dirty="0"/>
              <a:t> </a:t>
            </a:r>
            <a:r>
              <a:rPr lang="en-GB" dirty="0" err="1"/>
              <a:t>schon</a:t>
            </a:r>
            <a:r>
              <a:rPr lang="en-GB" dirty="0"/>
              <a:t> </a:t>
            </a:r>
            <a:r>
              <a:rPr lang="en-GB" dirty="0" err="1"/>
              <a:t>mehr</a:t>
            </a:r>
            <a:r>
              <a:rPr lang="en-GB" dirty="0"/>
              <a:t> </a:t>
            </a:r>
            <a:r>
              <a:rPr lang="en-GB" dirty="0" err="1"/>
              <a:t>als</a:t>
            </a:r>
            <a:r>
              <a:rPr lang="en-GB" dirty="0"/>
              <a:t> 5 </a:t>
            </a:r>
            <a:r>
              <a:rPr lang="en-GB" dirty="0" err="1"/>
              <a:t>Vererbungen</a:t>
            </a:r>
            <a:r>
              <a:rPr lang="en-GB" dirty="0"/>
              <a:t>.</a:t>
            </a:r>
          </a:p>
          <a:p>
            <a:pPr marL="0" indent="0">
              <a:buFontTx/>
              <a:buNone/>
            </a:pPr>
            <a:endParaRPr lang="en-GB" dirty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723F8-CD6B-45E3-B09A-75062809A4AE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87392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Zusammenfassung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/>
              <a:t>Zu </a:t>
            </a:r>
            <a:r>
              <a:rPr lang="en-GB" dirty="0" err="1"/>
              <a:t>wenig</a:t>
            </a:r>
            <a:r>
              <a:rPr lang="en-GB" dirty="0"/>
              <a:t> </a:t>
            </a:r>
            <a:r>
              <a:rPr lang="en-GB" dirty="0" err="1"/>
              <a:t>zeit</a:t>
            </a:r>
            <a:r>
              <a:rPr lang="en-GB" dirty="0"/>
              <a:t> in in </a:t>
            </a:r>
            <a:r>
              <a:rPr lang="en-GB" dirty="0" err="1"/>
              <a:t>Projekten</a:t>
            </a:r>
            <a:r>
              <a:rPr lang="en-GB" dirty="0"/>
              <a:t> so </a:t>
            </a:r>
            <a:r>
              <a:rPr lang="en-GB" dirty="0" err="1"/>
              <a:t>üblich</a:t>
            </a:r>
            <a:r>
              <a:rPr lang="en-GB" dirty="0"/>
              <a:t> ;-)</a:t>
            </a:r>
          </a:p>
          <a:p>
            <a:pPr marL="171450" indent="-171450">
              <a:buFontTx/>
              <a:buChar char="-"/>
            </a:pPr>
            <a:r>
              <a:rPr lang="en-GB" dirty="0"/>
              <a:t>Android </a:t>
            </a:r>
            <a:r>
              <a:rPr lang="en-GB" dirty="0" err="1"/>
              <a:t>Umgebung</a:t>
            </a:r>
            <a:r>
              <a:rPr lang="en-GB" dirty="0"/>
              <a:t> </a:t>
            </a:r>
            <a:r>
              <a:rPr lang="en-GB" dirty="0" err="1"/>
              <a:t>besser</a:t>
            </a:r>
            <a:r>
              <a:rPr lang="en-GB" dirty="0"/>
              <a:t> </a:t>
            </a:r>
            <a:r>
              <a:rPr lang="en-GB" dirty="0" err="1"/>
              <a:t>kennengelern</a:t>
            </a:r>
            <a:r>
              <a:rPr lang="en-GB" dirty="0"/>
              <a:t>.</a:t>
            </a:r>
          </a:p>
          <a:p>
            <a:pPr marL="171450" indent="-171450">
              <a:buFontTx/>
              <a:buChar char="-"/>
            </a:pPr>
            <a:r>
              <a:rPr lang="en-GB" dirty="0" err="1"/>
              <a:t>Unzählige</a:t>
            </a:r>
            <a:r>
              <a:rPr lang="en-GB" dirty="0"/>
              <a:t> Tools und </a:t>
            </a:r>
            <a:r>
              <a:rPr lang="en-GB" dirty="0" err="1"/>
              <a:t>Bibliotheken</a:t>
            </a:r>
            <a:r>
              <a:rPr lang="en-GB" dirty="0"/>
              <a:t>. </a:t>
            </a:r>
            <a:r>
              <a:rPr lang="en-GB" dirty="0" err="1"/>
              <a:t>Für</a:t>
            </a:r>
            <a:r>
              <a:rPr lang="en-GB" dirty="0"/>
              <a:t> </a:t>
            </a:r>
            <a:r>
              <a:rPr lang="en-GB" dirty="0" err="1"/>
              <a:t>jede</a:t>
            </a:r>
            <a:r>
              <a:rPr lang="en-GB" dirty="0"/>
              <a:t> </a:t>
            </a:r>
            <a:r>
              <a:rPr lang="en-GB" dirty="0" err="1"/>
              <a:t>Frage</a:t>
            </a:r>
            <a:r>
              <a:rPr lang="en-GB" dirty="0"/>
              <a:t> </a:t>
            </a:r>
            <a:r>
              <a:rPr lang="en-GB" dirty="0" err="1"/>
              <a:t>gibt</a:t>
            </a:r>
            <a:r>
              <a:rPr lang="en-GB" dirty="0"/>
              <a:t> </a:t>
            </a:r>
            <a:r>
              <a:rPr lang="en-GB" dirty="0" err="1"/>
              <a:t>es</a:t>
            </a:r>
            <a:r>
              <a:rPr lang="en-GB" dirty="0"/>
              <a:t> </a:t>
            </a:r>
            <a:r>
              <a:rPr lang="en-GB" dirty="0" err="1"/>
              <a:t>meist</a:t>
            </a:r>
            <a:r>
              <a:rPr lang="en-GB" dirty="0"/>
              <a:t> </a:t>
            </a:r>
            <a:r>
              <a:rPr lang="en-GB" dirty="0" err="1"/>
              <a:t>schon</a:t>
            </a:r>
            <a:r>
              <a:rPr lang="en-GB" dirty="0"/>
              <a:t> </a:t>
            </a:r>
            <a:r>
              <a:rPr lang="en-GB" dirty="0" err="1"/>
              <a:t>eine</a:t>
            </a:r>
            <a:r>
              <a:rPr lang="en-GB" dirty="0"/>
              <a:t> API</a:t>
            </a:r>
          </a:p>
          <a:p>
            <a:pPr marL="171450" indent="-171450">
              <a:buFontTx/>
              <a:buChar char="-"/>
            </a:pPr>
            <a:r>
              <a:rPr lang="en-GB" dirty="0" err="1"/>
              <a:t>Mächtige</a:t>
            </a:r>
            <a:r>
              <a:rPr lang="en-GB" dirty="0"/>
              <a:t> </a:t>
            </a:r>
            <a:r>
              <a:rPr lang="en-GB" dirty="0" err="1"/>
              <a:t>Umgebung</a:t>
            </a:r>
            <a:r>
              <a:rPr lang="en-GB" dirty="0"/>
              <a:t> Firebase.</a:t>
            </a:r>
          </a:p>
          <a:p>
            <a:pPr marL="171450" indent="-171450">
              <a:buFontTx/>
              <a:buChar char="-"/>
            </a:pPr>
            <a:endParaRPr lang="en-GB" dirty="0"/>
          </a:p>
          <a:p>
            <a:pPr marL="0" indent="0">
              <a:buFontTx/>
              <a:buNone/>
            </a:pPr>
            <a:r>
              <a:rPr lang="en-GB" dirty="0" err="1"/>
              <a:t>Zukünftig</a:t>
            </a:r>
            <a:r>
              <a:rPr lang="en-GB" dirty="0"/>
              <a:t> Work</a:t>
            </a:r>
          </a:p>
          <a:p>
            <a:pPr marL="171450" indent="-171450">
              <a:buFontTx/>
              <a:buChar char="-"/>
            </a:pPr>
            <a:r>
              <a:rPr lang="en-GB" dirty="0"/>
              <a:t>App </a:t>
            </a:r>
            <a:r>
              <a:rPr lang="en-GB" dirty="0" err="1"/>
              <a:t>mit</a:t>
            </a:r>
            <a:r>
              <a:rPr lang="en-GB" dirty="0"/>
              <a:t> </a:t>
            </a:r>
            <a:r>
              <a:rPr lang="en-GB" dirty="0" err="1"/>
              <a:t>Werbung</a:t>
            </a:r>
            <a:r>
              <a:rPr lang="en-GB" dirty="0"/>
              <a:t> </a:t>
            </a:r>
            <a:r>
              <a:rPr lang="en-GB" dirty="0" err="1"/>
              <a:t>versehen</a:t>
            </a:r>
            <a:r>
              <a:rPr lang="en-GB" dirty="0"/>
              <a:t>.</a:t>
            </a:r>
          </a:p>
          <a:p>
            <a:pPr marL="171450" indent="-171450">
              <a:buFontTx/>
              <a:buChar char="-"/>
            </a:pPr>
            <a:r>
              <a:rPr lang="en-GB" dirty="0" err="1"/>
              <a:t>Bezahlende</a:t>
            </a:r>
            <a:r>
              <a:rPr lang="en-GB" dirty="0"/>
              <a:t> </a:t>
            </a:r>
            <a:r>
              <a:rPr lang="en-GB" dirty="0" err="1"/>
              <a:t>Kunden</a:t>
            </a:r>
            <a:r>
              <a:rPr lang="en-GB" dirty="0"/>
              <a:t> (</a:t>
            </a:r>
            <a:r>
              <a:rPr lang="en-GB" dirty="0" err="1"/>
              <a:t>Skigebiete</a:t>
            </a:r>
            <a:r>
              <a:rPr lang="en-GB" dirty="0"/>
              <a:t>) warden </a:t>
            </a:r>
            <a:r>
              <a:rPr lang="en-GB" dirty="0" err="1"/>
              <a:t>Priorisiert</a:t>
            </a:r>
            <a:r>
              <a:rPr lang="en-GB" dirty="0"/>
              <a:t> </a:t>
            </a:r>
            <a:r>
              <a:rPr lang="en-GB" dirty="0" err="1"/>
              <a:t>angezeigt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 err="1"/>
              <a:t>Filterfunktionen</a:t>
            </a:r>
            <a:r>
              <a:rPr lang="en-GB" dirty="0"/>
              <a:t> </a:t>
            </a:r>
            <a:r>
              <a:rPr lang="en-GB" dirty="0" err="1"/>
              <a:t>für</a:t>
            </a:r>
            <a:r>
              <a:rPr lang="en-GB" dirty="0"/>
              <a:t> </a:t>
            </a:r>
            <a:r>
              <a:rPr lang="en-GB" dirty="0" err="1"/>
              <a:t>benutzer</a:t>
            </a:r>
            <a:r>
              <a:rPr lang="en-GB" dirty="0"/>
              <a:t> </a:t>
            </a:r>
            <a:r>
              <a:rPr lang="en-GB" dirty="0" err="1"/>
              <a:t>einfügen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 err="1"/>
              <a:t>Kostenpflichtige</a:t>
            </a:r>
            <a:r>
              <a:rPr lang="en-GB" dirty="0"/>
              <a:t> API </a:t>
            </a:r>
            <a:r>
              <a:rPr lang="en-GB" dirty="0" err="1"/>
              <a:t>einbinden</a:t>
            </a:r>
            <a:r>
              <a:rPr lang="en-GB" dirty="0"/>
              <a:t> -&gt; </a:t>
            </a:r>
            <a:r>
              <a:rPr lang="en-GB" dirty="0" err="1"/>
              <a:t>mehr</a:t>
            </a:r>
            <a:r>
              <a:rPr lang="en-GB" dirty="0"/>
              <a:t> </a:t>
            </a:r>
            <a:r>
              <a:rPr lang="en-GB" dirty="0" err="1"/>
              <a:t>Informationen</a:t>
            </a:r>
            <a:r>
              <a:rPr lang="en-GB" dirty="0"/>
              <a:t> und </a:t>
            </a:r>
            <a:r>
              <a:rPr lang="en-GB" dirty="0" err="1"/>
              <a:t>aktueller</a:t>
            </a:r>
            <a:endParaRPr lang="en-GB" dirty="0"/>
          </a:p>
          <a:p>
            <a:pPr marL="171450" indent="-171450">
              <a:buFontTx/>
              <a:buChar char="-"/>
            </a:pP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723F8-CD6B-45E3-B09A-75062809A4AE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9276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252E9-4524-49D3-BD4A-3946534EE29A}" type="datetimeFigureOut">
              <a:rPr lang="de-CH" smtClean="0"/>
              <a:t>12.11.2017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10DA1-F684-47D4-A71F-1FC7ABD1E41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17418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252E9-4524-49D3-BD4A-3946534EE29A}" type="datetimeFigureOut">
              <a:rPr lang="de-CH" smtClean="0"/>
              <a:t>12.11.2017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10DA1-F684-47D4-A71F-1FC7ABD1E41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29838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252E9-4524-49D3-BD4A-3946534EE29A}" type="datetimeFigureOut">
              <a:rPr lang="de-CH" smtClean="0"/>
              <a:t>12.11.2017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10DA1-F684-47D4-A71F-1FC7ABD1E41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72814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252E9-4524-49D3-BD4A-3946534EE29A}" type="datetimeFigureOut">
              <a:rPr lang="de-CH" smtClean="0"/>
              <a:t>12.11.2017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10DA1-F684-47D4-A71F-1FC7ABD1E41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39371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252E9-4524-49D3-BD4A-3946534EE29A}" type="datetimeFigureOut">
              <a:rPr lang="de-CH" smtClean="0"/>
              <a:t>12.11.2017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10DA1-F684-47D4-A71F-1FC7ABD1E41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21436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252E9-4524-49D3-BD4A-3946534EE29A}" type="datetimeFigureOut">
              <a:rPr lang="de-CH" smtClean="0"/>
              <a:t>12.11.2017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10DA1-F684-47D4-A71F-1FC7ABD1E41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25782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252E9-4524-49D3-BD4A-3946534EE29A}" type="datetimeFigureOut">
              <a:rPr lang="de-CH" smtClean="0"/>
              <a:t>12.11.2017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10DA1-F684-47D4-A71F-1FC7ABD1E41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40855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252E9-4524-49D3-BD4A-3946534EE29A}" type="datetimeFigureOut">
              <a:rPr lang="de-CH" smtClean="0"/>
              <a:t>12.11.2017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10DA1-F684-47D4-A71F-1FC7ABD1E41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20665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252E9-4524-49D3-BD4A-3946534EE29A}" type="datetimeFigureOut">
              <a:rPr lang="de-CH" smtClean="0"/>
              <a:t>12.11.2017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10DA1-F684-47D4-A71F-1FC7ABD1E41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43711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252E9-4524-49D3-BD4A-3946534EE29A}" type="datetimeFigureOut">
              <a:rPr lang="de-CH" smtClean="0"/>
              <a:t>12.11.2017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10DA1-F684-47D4-A71F-1FC7ABD1E41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48017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252E9-4524-49D3-BD4A-3946534EE29A}" type="datetimeFigureOut">
              <a:rPr lang="de-CH" smtClean="0"/>
              <a:t>12.11.2017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10DA1-F684-47D4-A71F-1FC7ABD1E41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14361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1252E9-4524-49D3-BD4A-3946534EE29A}" type="datetimeFigureOut">
              <a:rPr lang="de-CH" smtClean="0"/>
              <a:t>12.11.2017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10DA1-F684-47D4-A71F-1FC7ABD1E41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67233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Schnee, draußen, Himmel, Berg enthält.&#10;&#10;Mit sehr hoher Zuverlässigkeit generierte Beschreibung">
            <a:extLst>
              <a:ext uri="{FF2B5EF4-FFF2-40B4-BE49-F238E27FC236}">
                <a16:creationId xmlns:a16="http://schemas.microsoft.com/office/drawing/2014/main" id="{B66E483C-A877-4743-A335-C7215284078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311" b="4340"/>
          <a:stretch/>
        </p:blipFill>
        <p:spPr>
          <a:xfrm>
            <a:off x="20" y="10"/>
            <a:ext cx="9143980" cy="457199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126E481-B945-4179-BD79-05E96E9B29E1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B8986748-CC3C-4FE6-9475-37E14A2CBB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4852" y="5091762"/>
            <a:ext cx="5875644" cy="1264588"/>
          </a:xfrm>
        </p:spPr>
        <p:txBody>
          <a:bodyPr anchor="ctr">
            <a:normAutofit/>
          </a:bodyPr>
          <a:lstStyle/>
          <a:p>
            <a:pPr algn="r"/>
            <a:r>
              <a:rPr lang="de-CH"/>
              <a:t>Ski-Compass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AEC1AD7-42FB-4907-B42E-C55FDD4248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4330" y="5091763"/>
            <a:ext cx="2230655" cy="1264587"/>
          </a:xfrm>
        </p:spPr>
        <p:txBody>
          <a:bodyPr anchor="ctr">
            <a:normAutofit/>
          </a:bodyPr>
          <a:lstStyle/>
          <a:p>
            <a:pPr algn="l"/>
            <a:r>
              <a:rPr lang="de-CH" sz="1700" dirty="0"/>
              <a:t>Martin Messmer</a:t>
            </a:r>
          </a:p>
          <a:p>
            <a:pPr algn="l"/>
            <a:r>
              <a:rPr lang="de-CH" sz="1700" dirty="0"/>
              <a:t>Christian Schmid</a:t>
            </a:r>
          </a:p>
          <a:p>
            <a:pPr algn="l"/>
            <a:r>
              <a:rPr lang="de-CH" sz="1700" dirty="0"/>
              <a:t>Artan </a:t>
            </a:r>
            <a:r>
              <a:rPr lang="de-CH" sz="1700" dirty="0" err="1"/>
              <a:t>Papaja</a:t>
            </a:r>
            <a:endParaRPr lang="de-CH" sz="1700" dirty="0"/>
          </a:p>
        </p:txBody>
      </p:sp>
    </p:spTree>
    <p:extLst>
      <p:ext uri="{BB962C8B-B14F-4D97-AF65-F5344CB8AC3E}">
        <p14:creationId xmlns:p14="http://schemas.microsoft.com/office/powerpoint/2010/main" val="38167390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CDFFE4-D353-4E85-BC81-E89F9305F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Evaluation / Testing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6043A25-7E8D-4E6F-B9D9-CE9DBDAF2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JUnit Test</a:t>
            </a:r>
          </a:p>
          <a:p>
            <a:r>
              <a:rPr lang="en-GB" dirty="0"/>
              <a:t>Code Coverage </a:t>
            </a:r>
            <a:r>
              <a:rPr lang="en-GB" dirty="0">
                <a:solidFill>
                  <a:srgbClr val="FF0000"/>
                </a:solidFill>
              </a:rPr>
              <a:t>about 30 %</a:t>
            </a:r>
          </a:p>
          <a:p>
            <a:r>
              <a:rPr lang="en-GB" dirty="0" err="1"/>
              <a:t>SonarQube</a:t>
            </a:r>
            <a:endParaRPr lang="en-GB" dirty="0"/>
          </a:p>
          <a:p>
            <a:pPr lvl="1"/>
            <a:r>
              <a:rPr lang="en-GB" dirty="0"/>
              <a:t>Some points can not be fixed</a:t>
            </a:r>
          </a:p>
          <a:p>
            <a:r>
              <a:rPr lang="en-GB" dirty="0"/>
              <a:t>Monkey-Test with ADB</a:t>
            </a:r>
          </a:p>
        </p:txBody>
      </p:sp>
    </p:spTree>
    <p:extLst>
      <p:ext uri="{BB962C8B-B14F-4D97-AF65-F5344CB8AC3E}">
        <p14:creationId xmlns:p14="http://schemas.microsoft.com/office/powerpoint/2010/main" val="17423851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AB2688-54C4-48E2-BFE5-B1741F4CF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SonarQube</a:t>
            </a:r>
            <a:r>
              <a:rPr lang="de-CH" dirty="0"/>
              <a:t> Report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BD3FE327-9148-4C2A-9538-031810101F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775124"/>
            <a:ext cx="8113283" cy="4415951"/>
          </a:xfrm>
        </p:spPr>
      </p:pic>
    </p:spTree>
    <p:extLst>
      <p:ext uri="{BB962C8B-B14F-4D97-AF65-F5344CB8AC3E}">
        <p14:creationId xmlns:p14="http://schemas.microsoft.com/office/powerpoint/2010/main" val="22769388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C20D5E-BF43-4FB8-B02B-D4157199C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Discussion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0BC78D0-A8B5-4819-8C78-772FA8267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Summary</a:t>
            </a:r>
          </a:p>
          <a:p>
            <a:r>
              <a:rPr lang="en-GB" dirty="0"/>
              <a:t>Lessons learnt</a:t>
            </a:r>
          </a:p>
          <a:p>
            <a:r>
              <a:rPr lang="en-GB" dirty="0"/>
              <a:t>Future work</a:t>
            </a:r>
          </a:p>
        </p:txBody>
      </p:sp>
    </p:spTree>
    <p:extLst>
      <p:ext uri="{BB962C8B-B14F-4D97-AF65-F5344CB8AC3E}">
        <p14:creationId xmlns:p14="http://schemas.microsoft.com/office/powerpoint/2010/main" val="194178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470590-E49A-4464-A374-0A03A685B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37F2A9C-924E-4967-B28D-0793D32B8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GB" dirty="0"/>
              <a:t>Introduction</a:t>
            </a:r>
          </a:p>
          <a:p>
            <a:pPr>
              <a:buFontTx/>
              <a:buChar char="-"/>
            </a:pPr>
            <a:r>
              <a:rPr lang="en-GB" dirty="0"/>
              <a:t>Background</a:t>
            </a:r>
          </a:p>
          <a:p>
            <a:pPr>
              <a:buFontTx/>
              <a:buChar char="-"/>
            </a:pPr>
            <a:r>
              <a:rPr lang="en-GB" dirty="0"/>
              <a:t>Design / Architecture</a:t>
            </a:r>
          </a:p>
          <a:p>
            <a:pPr>
              <a:buFontTx/>
              <a:buChar char="-"/>
            </a:pPr>
            <a:r>
              <a:rPr lang="en-GB" dirty="0"/>
              <a:t>Implementation</a:t>
            </a:r>
          </a:p>
          <a:p>
            <a:pPr>
              <a:buFontTx/>
              <a:buChar char="-"/>
            </a:pPr>
            <a:r>
              <a:rPr lang="en-GB" dirty="0"/>
              <a:t>Evaluation / Testing</a:t>
            </a:r>
          </a:p>
          <a:p>
            <a:pPr>
              <a:buFontTx/>
              <a:buChar char="-"/>
            </a:pPr>
            <a:r>
              <a:rPr lang="en-GB" dirty="0"/>
              <a:t>Discussion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3D4565E-5FBC-491D-901F-24ECAB9104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92" t="3888" r="6417" b="1945"/>
          <a:stretch/>
        </p:blipFill>
        <p:spPr>
          <a:xfrm>
            <a:off x="5172075" y="200025"/>
            <a:ext cx="3190875" cy="645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003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EB6AB7-C1C2-4E84-A7A5-5FD6D896A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37AF91-EC6A-4D74-8C5C-321622260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Motivation</a:t>
            </a:r>
          </a:p>
          <a:p>
            <a:pPr lvl="1"/>
            <a:r>
              <a:rPr lang="de-CH" dirty="0" err="1"/>
              <a:t>Learn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program</a:t>
            </a:r>
            <a:r>
              <a:rPr lang="de-CH" dirty="0"/>
              <a:t> an </a:t>
            </a:r>
            <a:r>
              <a:rPr lang="de-CH" dirty="0" err="1"/>
              <a:t>android</a:t>
            </a:r>
            <a:r>
              <a:rPr lang="de-CH" dirty="0"/>
              <a:t> </a:t>
            </a:r>
            <a:r>
              <a:rPr lang="de-CH" dirty="0" err="1"/>
              <a:t>app</a:t>
            </a:r>
            <a:endParaRPr lang="de-CH" dirty="0"/>
          </a:p>
          <a:p>
            <a:pPr lvl="1"/>
            <a:r>
              <a:rPr lang="de-CH" dirty="0"/>
              <a:t>Value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stakeholder</a:t>
            </a:r>
            <a:endParaRPr lang="de-CH" dirty="0"/>
          </a:p>
          <a:p>
            <a:pPr lvl="1"/>
            <a:r>
              <a:rPr lang="de-CH" dirty="0"/>
              <a:t>Value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users</a:t>
            </a:r>
            <a:endParaRPr lang="de-CH" dirty="0"/>
          </a:p>
          <a:p>
            <a:r>
              <a:rPr lang="de-CH" dirty="0"/>
              <a:t>Goal </a:t>
            </a:r>
            <a:r>
              <a:rPr lang="de-CH" dirty="0" err="1"/>
              <a:t>statement</a:t>
            </a:r>
            <a:endParaRPr lang="de-CH" dirty="0"/>
          </a:p>
          <a:p>
            <a:pPr lvl="1"/>
            <a:r>
              <a:rPr lang="de-CH" dirty="0"/>
              <a:t>Ability </a:t>
            </a:r>
            <a:r>
              <a:rPr lang="de-CH" dirty="0" err="1"/>
              <a:t>to</a:t>
            </a:r>
            <a:r>
              <a:rPr lang="de-CH" dirty="0"/>
              <a:t> find </a:t>
            </a:r>
            <a:r>
              <a:rPr lang="de-CH" dirty="0" err="1"/>
              <a:t>skiresorts</a:t>
            </a:r>
            <a:endParaRPr lang="de-CH" dirty="0"/>
          </a:p>
          <a:p>
            <a:pPr lvl="1"/>
            <a:r>
              <a:rPr lang="de-CH" dirty="0" err="1"/>
              <a:t>Functions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88679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04DA1B-0C42-4228-9F13-CDA815BD8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Background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7A4F98-D95B-4E5A-9326-E99269241A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54133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4823C5-B211-4AAE-BBCC-F96361A2A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Existing</a:t>
            </a:r>
            <a:r>
              <a:rPr lang="de-CH" dirty="0"/>
              <a:t> Apps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7E3DF17-BC6E-4A05-B688-7FCD31C19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4738239" cy="4351338"/>
          </a:xfrm>
        </p:spPr>
        <p:txBody>
          <a:bodyPr/>
          <a:lstStyle/>
          <a:p>
            <a:r>
              <a:rPr lang="de-CH" dirty="0"/>
              <a:t>Official App </a:t>
            </a:r>
            <a:r>
              <a:rPr lang="de-CH" dirty="0" err="1"/>
              <a:t>from</a:t>
            </a:r>
            <a:r>
              <a:rPr lang="de-CH" dirty="0"/>
              <a:t> Ski-Resorts</a:t>
            </a:r>
          </a:p>
          <a:p>
            <a:r>
              <a:rPr lang="de-CH" dirty="0" err="1"/>
              <a:t>iSKI</a:t>
            </a:r>
            <a:r>
              <a:rPr lang="de-CH" dirty="0"/>
              <a:t> (Swiss, France, Italia, …)</a:t>
            </a:r>
          </a:p>
          <a:p>
            <a:r>
              <a:rPr lang="de-CH" dirty="0"/>
              <a:t>Bergfex</a:t>
            </a:r>
          </a:p>
          <a:p>
            <a:r>
              <a:rPr lang="de-CH" dirty="0" err="1"/>
              <a:t>Skiinfo</a:t>
            </a:r>
            <a:endParaRPr lang="de-CH" dirty="0"/>
          </a:p>
          <a:p>
            <a:r>
              <a:rPr lang="de-CH" dirty="0"/>
              <a:t>Skiresort.de</a:t>
            </a:r>
          </a:p>
          <a:p>
            <a:endParaRPr lang="de-CH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B18EC73-34C7-4153-92A4-C2C2F64710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1830" y="1710079"/>
            <a:ext cx="1986273" cy="3670383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06C549AB-23C2-43ED-9BBD-2D8FDCEBE4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1830" y="1777787"/>
            <a:ext cx="1986273" cy="3534965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5EED2D18-C634-494E-BC34-E9732B8775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6687" y="1333441"/>
            <a:ext cx="2351314" cy="4047021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8CCEC301-ED56-41F9-AC31-9C995F023B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76688" y="1333441"/>
            <a:ext cx="2351314" cy="4176742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741DDE8B-5B6C-4339-9913-19534188912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71691" y="1333441"/>
            <a:ext cx="2456310" cy="417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552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466F48F9-32B6-46D4-BB13-2177D2C156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8957" y="1332507"/>
            <a:ext cx="2372431" cy="417573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326BDAB-F4D7-4E8B-8691-9C70EED48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EBA28A6-6E19-41AE-9ACC-E517F6FFB5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1349757"/>
            <a:ext cx="2368999" cy="4158485"/>
          </a:xfrm>
          <a:prstGeom prst="rect">
            <a:avLst/>
          </a:prstGeom>
        </p:spPr>
      </p:pic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95FCC564-29F4-4F7D-A21B-079BB25FAFA2}"/>
              </a:ext>
            </a:extLst>
          </p:cNvPr>
          <p:cNvCxnSpPr>
            <a:cxnSpLocks/>
          </p:cNvCxnSpPr>
          <p:nvPr/>
        </p:nvCxnSpPr>
        <p:spPr>
          <a:xfrm>
            <a:off x="2538503" y="3733941"/>
            <a:ext cx="1051863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fik 3">
            <a:extLst>
              <a:ext uri="{FF2B5EF4-FFF2-40B4-BE49-F238E27FC236}">
                <a16:creationId xmlns:a16="http://schemas.microsoft.com/office/drawing/2014/main" id="{CD9AB44B-5EDF-472B-94D6-7511F98EFF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2908" y="1349756"/>
            <a:ext cx="2356264" cy="4158487"/>
          </a:xfrm>
          <a:prstGeom prst="rect">
            <a:avLst/>
          </a:prstGeom>
        </p:spPr>
      </p:pic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3071C97B-3BAE-420C-93AB-9847947D8D63}"/>
              </a:ext>
            </a:extLst>
          </p:cNvPr>
          <p:cNvCxnSpPr>
            <a:cxnSpLocks/>
          </p:cNvCxnSpPr>
          <p:nvPr/>
        </p:nvCxnSpPr>
        <p:spPr>
          <a:xfrm>
            <a:off x="5432098" y="3184322"/>
            <a:ext cx="107081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1E0302E2-4093-4D56-96EA-99D5F7DA7F48}"/>
              </a:ext>
            </a:extLst>
          </p:cNvPr>
          <p:cNvCxnSpPr>
            <a:cxnSpLocks/>
          </p:cNvCxnSpPr>
          <p:nvPr/>
        </p:nvCxnSpPr>
        <p:spPr>
          <a:xfrm>
            <a:off x="2538503" y="4042751"/>
            <a:ext cx="1051863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15873170-1570-4B64-BDA8-0AB4C6F95AB7}"/>
              </a:ext>
            </a:extLst>
          </p:cNvPr>
          <p:cNvCxnSpPr>
            <a:cxnSpLocks/>
          </p:cNvCxnSpPr>
          <p:nvPr/>
        </p:nvCxnSpPr>
        <p:spPr>
          <a:xfrm>
            <a:off x="2538503" y="4319478"/>
            <a:ext cx="1051863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1DBC814A-F716-4D82-9986-456AD78EEC61}"/>
              </a:ext>
            </a:extLst>
          </p:cNvPr>
          <p:cNvCxnSpPr>
            <a:cxnSpLocks/>
          </p:cNvCxnSpPr>
          <p:nvPr/>
        </p:nvCxnSpPr>
        <p:spPr>
          <a:xfrm>
            <a:off x="2538503" y="4560109"/>
            <a:ext cx="1051863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6662B668-D7D5-4D87-A5D8-39D65EC70F8D}"/>
              </a:ext>
            </a:extLst>
          </p:cNvPr>
          <p:cNvCxnSpPr>
            <a:cxnSpLocks/>
          </p:cNvCxnSpPr>
          <p:nvPr/>
        </p:nvCxnSpPr>
        <p:spPr>
          <a:xfrm>
            <a:off x="2538503" y="4848868"/>
            <a:ext cx="1051863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Bildergebnis für google maps icon">
            <a:extLst>
              <a:ext uri="{FF2B5EF4-FFF2-40B4-BE49-F238E27FC236}">
                <a16:creationId xmlns:a16="http://schemas.microsoft.com/office/drawing/2014/main" id="{BA368856-6DF7-480F-BC29-3CA3BD3E64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5692" y="5582652"/>
            <a:ext cx="1275348" cy="1275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3E4848B5-1FE0-4933-88B8-3114D69EFDDD}"/>
              </a:ext>
            </a:extLst>
          </p:cNvPr>
          <p:cNvCxnSpPr>
            <a:cxnSpLocks/>
          </p:cNvCxnSpPr>
          <p:nvPr/>
        </p:nvCxnSpPr>
        <p:spPr>
          <a:xfrm>
            <a:off x="6845968" y="4993106"/>
            <a:ext cx="0" cy="71832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6" name="Picture 12" descr="Bildergebnis für google chrome logo">
            <a:extLst>
              <a:ext uri="{FF2B5EF4-FFF2-40B4-BE49-F238E27FC236}">
                <a16:creationId xmlns:a16="http://schemas.microsoft.com/office/drawing/2014/main" id="{66E3D8BE-690D-4DFE-85B7-8748197A8D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1380" y="5711430"/>
            <a:ext cx="1017792" cy="1017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D7F88807-D928-4AD6-B863-D26452141416}"/>
              </a:ext>
            </a:extLst>
          </p:cNvPr>
          <p:cNvCxnSpPr>
            <a:cxnSpLocks/>
          </p:cNvCxnSpPr>
          <p:nvPr/>
        </p:nvCxnSpPr>
        <p:spPr>
          <a:xfrm>
            <a:off x="8559465" y="4993106"/>
            <a:ext cx="0" cy="71832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4912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05A034-4A33-4CCB-B412-7532EF575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Architecture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710EEE-8A66-4614-B580-9E7A7EE47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Firebase</a:t>
            </a:r>
            <a:endParaRPr lang="de-CH" dirty="0"/>
          </a:p>
          <a:p>
            <a:pPr lvl="1"/>
            <a:r>
              <a:rPr lang="de-CH" dirty="0" err="1"/>
              <a:t>Geofire</a:t>
            </a:r>
            <a:endParaRPr lang="de-CH" dirty="0"/>
          </a:p>
          <a:p>
            <a:r>
              <a:rPr lang="de-CH" dirty="0"/>
              <a:t>External API</a:t>
            </a:r>
          </a:p>
          <a:p>
            <a:pPr lvl="1"/>
            <a:r>
              <a:rPr lang="de-CH" dirty="0"/>
              <a:t>Skimap.org</a:t>
            </a:r>
          </a:p>
          <a:p>
            <a:pPr lvl="1"/>
            <a:r>
              <a:rPr lang="de-CH" dirty="0"/>
              <a:t>OpenWeatherMap.org</a:t>
            </a:r>
          </a:p>
          <a:p>
            <a:r>
              <a:rPr lang="en-GB" dirty="0"/>
              <a:t>Server</a:t>
            </a:r>
            <a:r>
              <a:rPr lang="de-CH" dirty="0"/>
              <a:t> Programm</a:t>
            </a:r>
          </a:p>
          <a:p>
            <a:pPr lvl="1"/>
            <a:r>
              <a:rPr lang="de-CH" dirty="0"/>
              <a:t>Java </a:t>
            </a:r>
            <a:r>
              <a:rPr lang="de-CH" dirty="0" err="1"/>
              <a:t>Application</a:t>
            </a:r>
            <a:endParaRPr lang="de-CH" dirty="0"/>
          </a:p>
          <a:p>
            <a:pPr lvl="1"/>
            <a:r>
              <a:rPr lang="de-CH" dirty="0" err="1"/>
              <a:t>Gson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36818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CD44B3-B820-4F17-85E4-6B5930249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UML </a:t>
            </a:r>
            <a:r>
              <a:rPr lang="de-CH" dirty="0" err="1"/>
              <a:t>DataArchitecture</a:t>
            </a:r>
            <a:endParaRPr lang="de-CH" dirty="0"/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926DE345-669C-4EE1-B8FB-519E06D8AAFE}"/>
              </a:ext>
            </a:extLst>
          </p:cNvPr>
          <p:cNvGrpSpPr/>
          <p:nvPr/>
        </p:nvGrpSpPr>
        <p:grpSpPr>
          <a:xfrm>
            <a:off x="7082069" y="5289403"/>
            <a:ext cx="1816604" cy="1325563"/>
            <a:chOff x="786384" y="5179686"/>
            <a:chExt cx="1834822" cy="1456944"/>
          </a:xfrm>
        </p:grpSpPr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ED392275-9ACF-427C-9F45-42E43EECCDF0}"/>
                </a:ext>
              </a:extLst>
            </p:cNvPr>
            <p:cNvSpPr/>
            <p:nvPr/>
          </p:nvSpPr>
          <p:spPr>
            <a:xfrm>
              <a:off x="786384" y="5179686"/>
              <a:ext cx="1834822" cy="3667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600" dirty="0" err="1">
                  <a:solidFill>
                    <a:schemeClr val="tx1"/>
                  </a:solidFill>
                </a:rPr>
                <a:t>Weather</a:t>
              </a:r>
              <a:endParaRPr lang="de-CH" sz="1600" dirty="0">
                <a:solidFill>
                  <a:schemeClr val="tx1"/>
                </a:solidFill>
              </a:endParaRPr>
            </a:p>
          </p:txBody>
        </p:sp>
        <p:sp>
          <p:nvSpPr>
            <p:cNvPr id="35" name="Rechteck 34">
              <a:extLst>
                <a:ext uri="{FF2B5EF4-FFF2-40B4-BE49-F238E27FC236}">
                  <a16:creationId xmlns:a16="http://schemas.microsoft.com/office/drawing/2014/main" id="{37A502FA-D3A2-4CC0-A25B-DA3758388569}"/>
                </a:ext>
              </a:extLst>
            </p:cNvPr>
            <p:cNvSpPr/>
            <p:nvPr/>
          </p:nvSpPr>
          <p:spPr>
            <a:xfrm>
              <a:off x="786384" y="5546447"/>
              <a:ext cx="1834822" cy="10901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icon</a:t>
              </a:r>
              <a:r>
                <a:rPr lang="de-CH" sz="1200" dirty="0">
                  <a:solidFill>
                    <a:schemeClr val="tx1"/>
                  </a:solidFill>
                </a:rPr>
                <a:t>: String</a:t>
              </a:r>
            </a:p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description</a:t>
              </a:r>
              <a:r>
                <a:rPr lang="de-CH" sz="1200" dirty="0">
                  <a:solidFill>
                    <a:schemeClr val="tx1"/>
                  </a:solidFill>
                </a:rPr>
                <a:t>: String</a:t>
              </a:r>
            </a:p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descriptionDE</a:t>
              </a:r>
              <a:r>
                <a:rPr lang="de-CH" sz="1200" dirty="0">
                  <a:solidFill>
                    <a:schemeClr val="tx1"/>
                  </a:solidFill>
                </a:rPr>
                <a:t>: String</a:t>
              </a:r>
            </a:p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descriptionFR</a:t>
              </a:r>
              <a:r>
                <a:rPr lang="de-CH" sz="1200" dirty="0">
                  <a:solidFill>
                    <a:schemeClr val="tx1"/>
                  </a:solidFill>
                </a:rPr>
                <a:t>: String</a:t>
              </a:r>
            </a:p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main</a:t>
              </a:r>
              <a:r>
                <a:rPr lang="de-CH" sz="1200" dirty="0">
                  <a:solidFill>
                    <a:schemeClr val="tx1"/>
                  </a:solidFill>
                </a:rPr>
                <a:t>: String</a:t>
              </a:r>
            </a:p>
            <a:p>
              <a:endParaRPr lang="de-CH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DF76479F-1314-4F0F-A5A5-29C6FE0D64FC}"/>
              </a:ext>
            </a:extLst>
          </p:cNvPr>
          <p:cNvGrpSpPr/>
          <p:nvPr/>
        </p:nvGrpSpPr>
        <p:grpSpPr>
          <a:xfrm>
            <a:off x="1769185" y="5294940"/>
            <a:ext cx="1560129" cy="1323402"/>
            <a:chOff x="786384" y="5179686"/>
            <a:chExt cx="1834822" cy="1456944"/>
          </a:xfrm>
        </p:grpSpPr>
        <p:sp>
          <p:nvSpPr>
            <p:cNvPr id="32" name="Rechteck 31">
              <a:extLst>
                <a:ext uri="{FF2B5EF4-FFF2-40B4-BE49-F238E27FC236}">
                  <a16:creationId xmlns:a16="http://schemas.microsoft.com/office/drawing/2014/main" id="{FF1E19A8-A89A-4D75-9731-1F6DB15E177A}"/>
                </a:ext>
              </a:extLst>
            </p:cNvPr>
            <p:cNvSpPr/>
            <p:nvPr/>
          </p:nvSpPr>
          <p:spPr>
            <a:xfrm>
              <a:off x="786384" y="5179686"/>
              <a:ext cx="1834822" cy="3667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600" dirty="0">
                  <a:solidFill>
                    <a:schemeClr val="tx1"/>
                  </a:solidFill>
                </a:rPr>
                <a:t>Clouds</a:t>
              </a:r>
            </a:p>
          </p:txBody>
        </p:sp>
        <p:sp>
          <p:nvSpPr>
            <p:cNvPr id="33" name="Rechteck 32">
              <a:extLst>
                <a:ext uri="{FF2B5EF4-FFF2-40B4-BE49-F238E27FC236}">
                  <a16:creationId xmlns:a16="http://schemas.microsoft.com/office/drawing/2014/main" id="{9D940F3D-690E-4C71-AB92-5910CA00E290}"/>
                </a:ext>
              </a:extLst>
            </p:cNvPr>
            <p:cNvSpPr/>
            <p:nvPr/>
          </p:nvSpPr>
          <p:spPr>
            <a:xfrm>
              <a:off x="786384" y="5546447"/>
              <a:ext cx="1834822" cy="10901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CH" sz="1200" dirty="0">
                  <a:solidFill>
                    <a:schemeClr val="tx1"/>
                  </a:solidFill>
                </a:rPr>
                <a:t>- all: </a:t>
              </a:r>
              <a:r>
                <a:rPr lang="de-CH" sz="1200" dirty="0" err="1">
                  <a:solidFill>
                    <a:schemeClr val="tx1"/>
                  </a:solidFill>
                </a:rPr>
                <a:t>int</a:t>
              </a:r>
              <a:endParaRPr lang="de-CH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95AFC874-F872-4D15-B1C7-B621C10F8740}"/>
              </a:ext>
            </a:extLst>
          </p:cNvPr>
          <p:cNvGrpSpPr/>
          <p:nvPr/>
        </p:nvGrpSpPr>
        <p:grpSpPr>
          <a:xfrm>
            <a:off x="3495540" y="5291565"/>
            <a:ext cx="1560129" cy="1323402"/>
            <a:chOff x="786384" y="5179686"/>
            <a:chExt cx="1834822" cy="1456944"/>
          </a:xfrm>
        </p:grpSpPr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id="{9049A787-5568-4542-94F7-B3CFE2ECB64E}"/>
                </a:ext>
              </a:extLst>
            </p:cNvPr>
            <p:cNvSpPr/>
            <p:nvPr/>
          </p:nvSpPr>
          <p:spPr>
            <a:xfrm>
              <a:off x="786384" y="5179686"/>
              <a:ext cx="1834822" cy="3667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600" dirty="0">
                  <a:solidFill>
                    <a:schemeClr val="tx1"/>
                  </a:solidFill>
                </a:rPr>
                <a:t>Wind</a:t>
              </a:r>
            </a:p>
          </p:txBody>
        </p:sp>
        <p:sp>
          <p:nvSpPr>
            <p:cNvPr id="31" name="Rechteck 30">
              <a:extLst>
                <a:ext uri="{FF2B5EF4-FFF2-40B4-BE49-F238E27FC236}">
                  <a16:creationId xmlns:a16="http://schemas.microsoft.com/office/drawing/2014/main" id="{D9136AE3-7031-4A1C-B854-4407150028DD}"/>
                </a:ext>
              </a:extLst>
            </p:cNvPr>
            <p:cNvSpPr/>
            <p:nvPr/>
          </p:nvSpPr>
          <p:spPr>
            <a:xfrm>
              <a:off x="786384" y="5546447"/>
              <a:ext cx="1834822" cy="10901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deg</a:t>
              </a:r>
              <a:r>
                <a:rPr lang="de-CH" sz="1200" dirty="0">
                  <a:solidFill>
                    <a:schemeClr val="tx1"/>
                  </a:solidFill>
                </a:rPr>
                <a:t>: double</a:t>
              </a:r>
            </a:p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speed</a:t>
              </a:r>
              <a:r>
                <a:rPr lang="de-CH" sz="1200" dirty="0">
                  <a:solidFill>
                    <a:schemeClr val="tx1"/>
                  </a:solidFill>
                </a:rPr>
                <a:t>: double</a:t>
              </a:r>
            </a:p>
          </p:txBody>
        </p:sp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1DD9891C-30D0-46DB-9047-8A68640D6D7C}"/>
              </a:ext>
            </a:extLst>
          </p:cNvPr>
          <p:cNvGrpSpPr/>
          <p:nvPr/>
        </p:nvGrpSpPr>
        <p:grpSpPr>
          <a:xfrm>
            <a:off x="5221896" y="5291565"/>
            <a:ext cx="1560129" cy="1323402"/>
            <a:chOff x="786384" y="5179686"/>
            <a:chExt cx="1834822" cy="1456944"/>
          </a:xfrm>
        </p:grpSpPr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16674607-2FFD-4349-AD9F-DE1DD18E5BA1}"/>
                </a:ext>
              </a:extLst>
            </p:cNvPr>
            <p:cNvSpPr/>
            <p:nvPr/>
          </p:nvSpPr>
          <p:spPr>
            <a:xfrm>
              <a:off x="786384" y="5179686"/>
              <a:ext cx="1834822" cy="3667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600" dirty="0">
                  <a:solidFill>
                    <a:schemeClr val="tx1"/>
                  </a:solidFill>
                </a:rPr>
                <a:t>Main</a:t>
              </a:r>
            </a:p>
          </p:txBody>
        </p:sp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2E4584D7-3C6E-4195-AF66-8DBBC9D30823}"/>
                </a:ext>
              </a:extLst>
            </p:cNvPr>
            <p:cNvSpPr/>
            <p:nvPr/>
          </p:nvSpPr>
          <p:spPr>
            <a:xfrm>
              <a:off x="786384" y="5546447"/>
              <a:ext cx="1834822" cy="10901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temp</a:t>
              </a:r>
              <a:r>
                <a:rPr lang="de-CH" sz="1200" dirty="0">
                  <a:solidFill>
                    <a:schemeClr val="tx1"/>
                  </a:solidFill>
                </a:rPr>
                <a:t>: double</a:t>
              </a:r>
            </a:p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tempMin</a:t>
              </a:r>
              <a:r>
                <a:rPr lang="de-CH" sz="1200" dirty="0">
                  <a:solidFill>
                    <a:schemeClr val="tx1"/>
                  </a:solidFill>
                </a:rPr>
                <a:t>: double</a:t>
              </a:r>
            </a:p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tempMax</a:t>
              </a:r>
              <a:r>
                <a:rPr lang="de-CH" sz="1200" dirty="0">
                  <a:solidFill>
                    <a:schemeClr val="tx1"/>
                  </a:solidFill>
                </a:rPr>
                <a:t>: double</a:t>
              </a:r>
            </a:p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pressure</a:t>
              </a:r>
              <a:r>
                <a:rPr lang="de-CH" sz="1200" dirty="0">
                  <a:solidFill>
                    <a:schemeClr val="tx1"/>
                  </a:solidFill>
                </a:rPr>
                <a:t>: double</a:t>
              </a:r>
            </a:p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humidity</a:t>
              </a:r>
              <a:r>
                <a:rPr lang="de-CH" sz="1200" dirty="0">
                  <a:solidFill>
                    <a:schemeClr val="tx1"/>
                  </a:solidFill>
                </a:rPr>
                <a:t>: </a:t>
              </a:r>
              <a:r>
                <a:rPr lang="de-CH" sz="1200" dirty="0" err="1">
                  <a:solidFill>
                    <a:schemeClr val="tx1"/>
                  </a:solidFill>
                </a:rPr>
                <a:t>int</a:t>
              </a:r>
              <a:endParaRPr lang="de-CH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B13821CF-3D95-45DA-806C-0C05E243352C}"/>
              </a:ext>
            </a:extLst>
          </p:cNvPr>
          <p:cNvGrpSpPr/>
          <p:nvPr/>
        </p:nvGrpSpPr>
        <p:grpSpPr>
          <a:xfrm>
            <a:off x="5489526" y="2797272"/>
            <a:ext cx="1560129" cy="1323402"/>
            <a:chOff x="786384" y="5179686"/>
            <a:chExt cx="1834822" cy="1456944"/>
          </a:xfrm>
        </p:grpSpPr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CB0577EF-027E-4B19-ABEF-1AD6B19B863A}"/>
                </a:ext>
              </a:extLst>
            </p:cNvPr>
            <p:cNvSpPr/>
            <p:nvPr/>
          </p:nvSpPr>
          <p:spPr>
            <a:xfrm>
              <a:off x="786384" y="5179686"/>
              <a:ext cx="1834822" cy="3667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600" dirty="0" err="1">
                  <a:solidFill>
                    <a:schemeClr val="tx1"/>
                  </a:solidFill>
                </a:rPr>
                <a:t>WeatherData</a:t>
              </a:r>
              <a:endParaRPr lang="de-CH" sz="1600" dirty="0">
                <a:solidFill>
                  <a:schemeClr val="tx1"/>
                </a:solidFill>
              </a:endParaRPr>
            </a:p>
          </p:txBody>
        </p:sp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0923B74E-CE9E-459E-97A4-EF9B29E24229}"/>
                </a:ext>
              </a:extLst>
            </p:cNvPr>
            <p:cNvSpPr/>
            <p:nvPr/>
          </p:nvSpPr>
          <p:spPr>
            <a:xfrm>
              <a:off x="786384" y="5546447"/>
              <a:ext cx="1834822" cy="10901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main</a:t>
              </a:r>
              <a:r>
                <a:rPr lang="de-CH" sz="1200" dirty="0">
                  <a:solidFill>
                    <a:schemeClr val="tx1"/>
                  </a:solidFill>
                </a:rPr>
                <a:t>: Main</a:t>
              </a:r>
            </a:p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weather</a:t>
              </a:r>
              <a:r>
                <a:rPr lang="de-CH" sz="1200" dirty="0">
                  <a:solidFill>
                    <a:schemeClr val="tx1"/>
                  </a:solidFill>
                </a:rPr>
                <a:t>: List&lt;</a:t>
              </a:r>
              <a:r>
                <a:rPr lang="de-CH" sz="1200" dirty="0" err="1">
                  <a:solidFill>
                    <a:schemeClr val="tx1"/>
                  </a:solidFill>
                </a:rPr>
                <a:t>Weather</a:t>
              </a:r>
              <a:r>
                <a:rPr lang="de-CH" sz="1200" dirty="0">
                  <a:solidFill>
                    <a:schemeClr val="tx1"/>
                  </a:solidFill>
                </a:rPr>
                <a:t>&gt;</a:t>
              </a:r>
            </a:p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clouds</a:t>
              </a:r>
              <a:r>
                <a:rPr lang="de-CH" sz="1200" dirty="0">
                  <a:solidFill>
                    <a:schemeClr val="tx1"/>
                  </a:solidFill>
                </a:rPr>
                <a:t>: Clouds</a:t>
              </a:r>
            </a:p>
            <a:p>
              <a:r>
                <a:rPr lang="de-CH" sz="1200" dirty="0">
                  <a:solidFill>
                    <a:schemeClr val="tx1"/>
                  </a:solidFill>
                </a:rPr>
                <a:t>- wind: Wind</a:t>
              </a:r>
            </a:p>
          </p:txBody>
        </p:sp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6EC5C051-B799-414D-B520-2DAB757C0CA3}"/>
              </a:ext>
            </a:extLst>
          </p:cNvPr>
          <p:cNvGrpSpPr/>
          <p:nvPr/>
        </p:nvGrpSpPr>
        <p:grpSpPr>
          <a:xfrm>
            <a:off x="110795" y="2963843"/>
            <a:ext cx="1560129" cy="1323402"/>
            <a:chOff x="786384" y="5179686"/>
            <a:chExt cx="1834822" cy="1456944"/>
          </a:xfrm>
        </p:grpSpPr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A9417B50-1D7B-413A-8BC9-9E73AFF30A3F}"/>
                </a:ext>
              </a:extLst>
            </p:cNvPr>
            <p:cNvSpPr/>
            <p:nvPr/>
          </p:nvSpPr>
          <p:spPr>
            <a:xfrm>
              <a:off x="786384" y="5179686"/>
              <a:ext cx="1834822" cy="6499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600" dirty="0">
                  <a:solidFill>
                    <a:schemeClr val="tx1"/>
                  </a:solidFill>
                </a:rPr>
                <a:t>«</a:t>
              </a:r>
              <a:r>
                <a:rPr lang="de-CH" sz="1600" dirty="0" err="1">
                  <a:solidFill>
                    <a:schemeClr val="tx1"/>
                  </a:solidFill>
                </a:rPr>
                <a:t>enumeration</a:t>
              </a:r>
              <a:r>
                <a:rPr lang="de-CH" sz="1600" dirty="0">
                  <a:solidFill>
                    <a:schemeClr val="tx1"/>
                  </a:solidFill>
                </a:rPr>
                <a:t>»</a:t>
              </a:r>
            </a:p>
            <a:p>
              <a:pPr algn="ctr"/>
              <a:r>
                <a:rPr lang="de-CH" sz="1600" dirty="0" err="1">
                  <a:solidFill>
                    <a:schemeClr val="tx1"/>
                  </a:solidFill>
                </a:rPr>
                <a:t>OperatingStatus</a:t>
              </a:r>
              <a:endParaRPr lang="de-CH" sz="1600" dirty="0">
                <a:solidFill>
                  <a:schemeClr val="tx1"/>
                </a:solidFill>
              </a:endParaRPr>
            </a:p>
          </p:txBody>
        </p: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B9D8A67B-A139-47C6-8199-79623AC3CE65}"/>
                </a:ext>
              </a:extLst>
            </p:cNvPr>
            <p:cNvSpPr/>
            <p:nvPr/>
          </p:nvSpPr>
          <p:spPr>
            <a:xfrm>
              <a:off x="786384" y="5829624"/>
              <a:ext cx="1834822" cy="80700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CH" sz="1400" dirty="0">
                  <a:solidFill>
                    <a:schemeClr val="tx1"/>
                  </a:solidFill>
                </a:rPr>
                <a:t>Operating</a:t>
              </a:r>
            </a:p>
            <a:p>
              <a:r>
                <a:rPr lang="de-CH" sz="1400" dirty="0" err="1">
                  <a:solidFill>
                    <a:schemeClr val="tx1"/>
                  </a:solidFill>
                </a:rPr>
                <a:t>Unknown</a:t>
              </a:r>
              <a:endParaRPr lang="de-CH" sz="1400" dirty="0">
                <a:solidFill>
                  <a:schemeClr val="tx1"/>
                </a:solidFill>
              </a:endParaRPr>
            </a:p>
            <a:p>
              <a:r>
                <a:rPr lang="de-CH" sz="1400" dirty="0" err="1">
                  <a:solidFill>
                    <a:schemeClr val="tx1"/>
                  </a:solidFill>
                </a:rPr>
                <a:t>Closed</a:t>
              </a:r>
              <a:endParaRPr lang="de-CH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2D5091C8-369E-414D-9428-79684CBCF209}"/>
              </a:ext>
            </a:extLst>
          </p:cNvPr>
          <p:cNvGrpSpPr/>
          <p:nvPr/>
        </p:nvGrpSpPr>
        <p:grpSpPr>
          <a:xfrm>
            <a:off x="2260277" y="1507161"/>
            <a:ext cx="2385716" cy="2939161"/>
            <a:chOff x="786384" y="5179686"/>
            <a:chExt cx="1834822" cy="1456944"/>
          </a:xfrm>
        </p:grpSpPr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636A956A-A4BD-40CA-AACC-689E4AB3F5F2}"/>
                </a:ext>
              </a:extLst>
            </p:cNvPr>
            <p:cNvSpPr/>
            <p:nvPr/>
          </p:nvSpPr>
          <p:spPr>
            <a:xfrm>
              <a:off x="786384" y="5179686"/>
              <a:ext cx="1834822" cy="18041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600" dirty="0" err="1">
                  <a:solidFill>
                    <a:schemeClr val="tx1"/>
                  </a:solidFill>
                </a:rPr>
                <a:t>SkiResort</a:t>
              </a:r>
              <a:endParaRPr lang="de-CH" sz="1600" dirty="0">
                <a:solidFill>
                  <a:schemeClr val="tx1"/>
                </a:solidFill>
              </a:endParaRPr>
            </a:p>
          </p:txBody>
        </p:sp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59625EE7-371D-4C2E-BFB1-F0CAE2AB1EF3}"/>
                </a:ext>
              </a:extLst>
            </p:cNvPr>
            <p:cNvSpPr/>
            <p:nvPr/>
          </p:nvSpPr>
          <p:spPr>
            <a:xfrm>
              <a:off x="786384" y="5360102"/>
              <a:ext cx="1834822" cy="127652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id</a:t>
              </a:r>
              <a:r>
                <a:rPr lang="de-CH" sz="1200" dirty="0">
                  <a:solidFill>
                    <a:schemeClr val="tx1"/>
                  </a:solidFill>
                </a:rPr>
                <a:t>: </a:t>
              </a:r>
              <a:r>
                <a:rPr lang="de-CH" sz="1200" dirty="0" err="1">
                  <a:solidFill>
                    <a:schemeClr val="tx1"/>
                  </a:solidFill>
                </a:rPr>
                <a:t>int</a:t>
              </a:r>
              <a:endParaRPr lang="de-CH" sz="1200" dirty="0">
                <a:solidFill>
                  <a:schemeClr val="tx1"/>
                </a:solidFill>
              </a:endParaRPr>
            </a:p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longitude</a:t>
              </a:r>
              <a:r>
                <a:rPr lang="de-CH" sz="1200" dirty="0">
                  <a:solidFill>
                    <a:schemeClr val="tx1"/>
                  </a:solidFill>
                </a:rPr>
                <a:t>: double</a:t>
              </a:r>
            </a:p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latitude</a:t>
              </a:r>
              <a:r>
                <a:rPr lang="de-CH" sz="1200" dirty="0">
                  <a:solidFill>
                    <a:schemeClr val="tx1"/>
                  </a:solidFill>
                </a:rPr>
                <a:t>: double</a:t>
              </a:r>
            </a:p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name</a:t>
              </a:r>
              <a:r>
                <a:rPr lang="de-CH" sz="1200" dirty="0">
                  <a:solidFill>
                    <a:schemeClr val="tx1"/>
                  </a:solidFill>
                </a:rPr>
                <a:t>: String</a:t>
              </a:r>
            </a:p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operatingStatus</a:t>
              </a:r>
              <a:r>
                <a:rPr lang="de-CH" sz="1200" dirty="0">
                  <a:solidFill>
                    <a:schemeClr val="tx1"/>
                  </a:solidFill>
                </a:rPr>
                <a:t>: </a:t>
              </a:r>
              <a:r>
                <a:rPr lang="de-CH" sz="1200" dirty="0" err="1">
                  <a:solidFill>
                    <a:schemeClr val="tx1"/>
                  </a:solidFill>
                </a:rPr>
                <a:t>OperatingStatus</a:t>
              </a:r>
              <a:endParaRPr lang="de-CH" sz="1200" dirty="0">
                <a:solidFill>
                  <a:schemeClr val="tx1"/>
                </a:solidFill>
              </a:endParaRPr>
            </a:p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nightSkiing</a:t>
              </a:r>
              <a:r>
                <a:rPr lang="de-CH" sz="1200" dirty="0">
                  <a:solidFill>
                    <a:schemeClr val="tx1"/>
                  </a:solidFill>
                </a:rPr>
                <a:t>: String</a:t>
              </a:r>
            </a:p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totalLifts</a:t>
              </a:r>
              <a:r>
                <a:rPr lang="de-CH" sz="1200" dirty="0">
                  <a:solidFill>
                    <a:schemeClr val="tx1"/>
                  </a:solidFill>
                </a:rPr>
                <a:t>: </a:t>
              </a:r>
              <a:r>
                <a:rPr lang="de-CH" sz="1200" dirty="0" err="1">
                  <a:solidFill>
                    <a:schemeClr val="tx1"/>
                  </a:solidFill>
                </a:rPr>
                <a:t>int</a:t>
              </a:r>
              <a:endParaRPr lang="de-CH" sz="1200" dirty="0">
                <a:solidFill>
                  <a:schemeClr val="tx1"/>
                </a:solidFill>
              </a:endParaRPr>
            </a:p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openedLifts</a:t>
              </a:r>
              <a:r>
                <a:rPr lang="de-CH" sz="1200" dirty="0">
                  <a:solidFill>
                    <a:schemeClr val="tx1"/>
                  </a:solidFill>
                </a:rPr>
                <a:t>: </a:t>
              </a:r>
              <a:r>
                <a:rPr lang="de-CH" sz="1200" dirty="0" err="1">
                  <a:solidFill>
                    <a:schemeClr val="tx1"/>
                  </a:solidFill>
                </a:rPr>
                <a:t>int</a:t>
              </a:r>
              <a:endParaRPr lang="de-CH" sz="1200" dirty="0">
                <a:solidFill>
                  <a:schemeClr val="tx1"/>
                </a:solidFill>
              </a:endParaRPr>
            </a:p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totalSlops</a:t>
              </a:r>
              <a:r>
                <a:rPr lang="de-CH" sz="1200" dirty="0">
                  <a:solidFill>
                    <a:schemeClr val="tx1"/>
                  </a:solidFill>
                </a:rPr>
                <a:t>: double</a:t>
              </a:r>
            </a:p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openedSlops</a:t>
              </a:r>
              <a:r>
                <a:rPr lang="de-CH" sz="1200" dirty="0">
                  <a:solidFill>
                    <a:schemeClr val="tx1"/>
                  </a:solidFill>
                </a:rPr>
                <a:t>: double</a:t>
              </a:r>
            </a:p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officialWebsite</a:t>
              </a:r>
              <a:r>
                <a:rPr lang="de-CH" sz="1200" dirty="0">
                  <a:solidFill>
                    <a:schemeClr val="tx1"/>
                  </a:solidFill>
                </a:rPr>
                <a:t>: String</a:t>
              </a:r>
            </a:p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weatherData</a:t>
              </a:r>
              <a:r>
                <a:rPr lang="de-CH" sz="1200" dirty="0">
                  <a:solidFill>
                    <a:schemeClr val="tx1"/>
                  </a:solidFill>
                </a:rPr>
                <a:t>: </a:t>
              </a:r>
              <a:r>
                <a:rPr lang="de-CH" sz="1200" dirty="0" err="1">
                  <a:solidFill>
                    <a:schemeClr val="tx1"/>
                  </a:solidFill>
                </a:rPr>
                <a:t>WeatherData</a:t>
              </a:r>
              <a:endParaRPr lang="de-CH" sz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8E603025-FB9E-47D9-A5E4-DF62BC6D9303}"/>
              </a:ext>
            </a:extLst>
          </p:cNvPr>
          <p:cNvCxnSpPr>
            <a:cxnSpLocks/>
          </p:cNvCxnSpPr>
          <p:nvPr/>
        </p:nvCxnSpPr>
        <p:spPr>
          <a:xfrm>
            <a:off x="1682792" y="3333785"/>
            <a:ext cx="5774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A3974D9C-7C0A-49A7-A830-6D041BC08975}"/>
              </a:ext>
            </a:extLst>
          </p:cNvPr>
          <p:cNvCxnSpPr>
            <a:cxnSpLocks/>
          </p:cNvCxnSpPr>
          <p:nvPr/>
        </p:nvCxnSpPr>
        <p:spPr>
          <a:xfrm>
            <a:off x="4645993" y="3333785"/>
            <a:ext cx="8435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Verbinder: gewinkelt 13">
            <a:extLst>
              <a:ext uri="{FF2B5EF4-FFF2-40B4-BE49-F238E27FC236}">
                <a16:creationId xmlns:a16="http://schemas.microsoft.com/office/drawing/2014/main" id="{69823BFF-8D85-4973-9AFE-CF3856BD0A3D}"/>
              </a:ext>
            </a:extLst>
          </p:cNvPr>
          <p:cNvCxnSpPr>
            <a:cxnSpLocks/>
            <a:endCxn id="32" idx="0"/>
          </p:cNvCxnSpPr>
          <p:nvPr/>
        </p:nvCxnSpPr>
        <p:spPr>
          <a:xfrm rot="10800000" flipV="1">
            <a:off x="2549251" y="4827424"/>
            <a:ext cx="2263765" cy="46751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Verbinder: gewinkelt 14">
            <a:extLst>
              <a:ext uri="{FF2B5EF4-FFF2-40B4-BE49-F238E27FC236}">
                <a16:creationId xmlns:a16="http://schemas.microsoft.com/office/drawing/2014/main" id="{24E08CDD-7709-44FB-82D4-96F2EDB52B29}"/>
              </a:ext>
            </a:extLst>
          </p:cNvPr>
          <p:cNvCxnSpPr>
            <a:cxnSpLocks/>
            <a:stCxn id="27" idx="1"/>
          </p:cNvCxnSpPr>
          <p:nvPr/>
        </p:nvCxnSpPr>
        <p:spPr>
          <a:xfrm rot="10800000" flipV="1">
            <a:off x="4813016" y="3625544"/>
            <a:ext cx="676510" cy="120356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Verbinder: gewinkelt 15">
            <a:extLst>
              <a:ext uri="{FF2B5EF4-FFF2-40B4-BE49-F238E27FC236}">
                <a16:creationId xmlns:a16="http://schemas.microsoft.com/office/drawing/2014/main" id="{DE1A8B74-4337-4FD9-B1EE-8931FA097579}"/>
              </a:ext>
            </a:extLst>
          </p:cNvPr>
          <p:cNvCxnSpPr>
            <a:cxnSpLocks/>
            <a:endCxn id="30" idx="0"/>
          </p:cNvCxnSpPr>
          <p:nvPr/>
        </p:nvCxnSpPr>
        <p:spPr>
          <a:xfrm rot="10800000" flipV="1">
            <a:off x="4275606" y="4999775"/>
            <a:ext cx="740775" cy="29178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Verbinder: gewinkelt 16">
            <a:extLst>
              <a:ext uri="{FF2B5EF4-FFF2-40B4-BE49-F238E27FC236}">
                <a16:creationId xmlns:a16="http://schemas.microsoft.com/office/drawing/2014/main" id="{1E748BDF-406C-4253-8DD5-F3C7632F714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651400" y="4158274"/>
            <a:ext cx="1203109" cy="473142"/>
          </a:xfrm>
          <a:prstGeom prst="bentConnector3">
            <a:avLst>
              <a:gd name="adj1" fmla="val 9819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B12F2265-2BF5-4683-A971-7E13AE9F1907}"/>
              </a:ext>
            </a:extLst>
          </p:cNvPr>
          <p:cNvCxnSpPr>
            <a:cxnSpLocks/>
            <a:stCxn id="28" idx="0"/>
          </p:cNvCxnSpPr>
          <p:nvPr/>
        </p:nvCxnSpPr>
        <p:spPr>
          <a:xfrm flipV="1">
            <a:off x="6001961" y="4120674"/>
            <a:ext cx="0" cy="11708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Verbinder: gewinkelt 18">
            <a:extLst>
              <a:ext uri="{FF2B5EF4-FFF2-40B4-BE49-F238E27FC236}">
                <a16:creationId xmlns:a16="http://schemas.microsoft.com/office/drawing/2014/main" id="{7CDF04EA-E133-4C3A-A263-377B2D68CB0A}"/>
              </a:ext>
            </a:extLst>
          </p:cNvPr>
          <p:cNvCxnSpPr>
            <a:stCxn id="27" idx="3"/>
            <a:endCxn id="34" idx="0"/>
          </p:cNvCxnSpPr>
          <p:nvPr/>
        </p:nvCxnSpPr>
        <p:spPr>
          <a:xfrm>
            <a:off x="7049655" y="3625545"/>
            <a:ext cx="940716" cy="166385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2ADA5C35-9091-4CCB-AAFE-166EA0E838EC}"/>
              </a:ext>
            </a:extLst>
          </p:cNvPr>
          <p:cNvSpPr txBox="1"/>
          <p:nvPr/>
        </p:nvSpPr>
        <p:spPr>
          <a:xfrm>
            <a:off x="7995946" y="5000799"/>
            <a:ext cx="337952" cy="248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400" dirty="0"/>
              <a:t>1..*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7AACA0B1-5C6F-46B9-BCC1-3DED1DAAB993}"/>
              </a:ext>
            </a:extLst>
          </p:cNvPr>
          <p:cNvSpPr txBox="1"/>
          <p:nvPr/>
        </p:nvSpPr>
        <p:spPr>
          <a:xfrm>
            <a:off x="7101734" y="3377156"/>
            <a:ext cx="204769" cy="248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4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911205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320CD9-07C0-41F5-9031-90292C9BA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EEE9B27-06A7-469E-B9E8-72D4FDF1E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Scrum</a:t>
            </a:r>
          </a:p>
          <a:p>
            <a:r>
              <a:rPr lang="en-GB" dirty="0" err="1"/>
              <a:t>GeoFire</a:t>
            </a:r>
            <a:endParaRPr lang="en-GB" dirty="0"/>
          </a:p>
          <a:p>
            <a:r>
              <a:rPr lang="en-GB" dirty="0"/>
              <a:t>Sorting of list</a:t>
            </a:r>
          </a:p>
        </p:txBody>
      </p:sp>
    </p:spTree>
    <p:extLst>
      <p:ext uri="{BB962C8B-B14F-4D97-AF65-F5344CB8AC3E}">
        <p14:creationId xmlns:p14="http://schemas.microsoft.com/office/powerpoint/2010/main" val="1313387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584</Words>
  <Application>Microsoft Office PowerPoint</Application>
  <PresentationFormat>Bildschirmpräsentation (4:3)</PresentationFormat>
  <Paragraphs>154</Paragraphs>
  <Slides>12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</vt:lpstr>
      <vt:lpstr>Ski-Compass</vt:lpstr>
      <vt:lpstr>Overview</vt:lpstr>
      <vt:lpstr>Introduction</vt:lpstr>
      <vt:lpstr>Background</vt:lpstr>
      <vt:lpstr>Existing Apps</vt:lpstr>
      <vt:lpstr>Design</vt:lpstr>
      <vt:lpstr>Architecture</vt:lpstr>
      <vt:lpstr>UML DataArchitecture</vt:lpstr>
      <vt:lpstr>Implementation</vt:lpstr>
      <vt:lpstr>Evaluation / Testing</vt:lpstr>
      <vt:lpstr>SonarQube Report</vt:lpstr>
      <vt:lpstr>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Ski-Compass</dc:title>
  <dc:creator>Martin Messmer</dc:creator>
  <cp:lastModifiedBy>Christian</cp:lastModifiedBy>
  <cp:revision>33</cp:revision>
  <dcterms:created xsi:type="dcterms:W3CDTF">2017-11-11T16:27:37Z</dcterms:created>
  <dcterms:modified xsi:type="dcterms:W3CDTF">2017-11-12T14:14:00Z</dcterms:modified>
</cp:coreProperties>
</file>