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0" r:id="rId1"/>
  </p:sldMasterIdLst>
  <p:notesMasterIdLst>
    <p:notesMasterId r:id="rId19"/>
  </p:notesMasterIdLst>
  <p:handoutMasterIdLst>
    <p:handoutMasterId r:id="rId20"/>
  </p:handout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4" r:id="rId14"/>
    <p:sldId id="275" r:id="rId15"/>
    <p:sldId id="276" r:id="rId16"/>
    <p:sldId id="277" r:id="rId17"/>
    <p:sldId id="278" r:id="rId18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B0027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1"/>
    <p:restoredTop sz="94654"/>
  </p:normalViewPr>
  <p:slideViewPr>
    <p:cSldViewPr>
      <p:cViewPr>
        <p:scale>
          <a:sx n="82" d="100"/>
          <a:sy n="82" d="100"/>
        </p:scale>
        <p:origin x="3896" y="23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>
        <p:scale>
          <a:sx n="77" d="100"/>
          <a:sy n="77" d="100"/>
        </p:scale>
        <p:origin x="5504" y="24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charset="0"/>
              </a:defRPr>
            </a:lvl1pPr>
          </a:lstStyle>
          <a:p>
            <a:pPr>
              <a:defRPr/>
            </a:pPr>
            <a:fld id="{59AAF3D2-EDFA-BA42-9460-032E57456FC5}" type="datetimeFigureOut">
              <a:rPr lang="en-US"/>
              <a:pPr>
                <a:defRPr/>
              </a:pPr>
              <a:t>11/3/23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charset="0"/>
              </a:defRPr>
            </a:lvl1pPr>
          </a:lstStyle>
          <a:p>
            <a:pPr>
              <a:defRPr/>
            </a:pPr>
            <a:fld id="{53E6B18D-BC97-A741-A494-5A40B396D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Open Sans" charset="0"/>
              </a:defRPr>
            </a:lvl1pPr>
          </a:lstStyle>
          <a:p>
            <a:pPr>
              <a:defRPr/>
            </a:pPr>
            <a:fld id="{2B24F439-14CB-B64A-A38E-43868DBA8F9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ＭＳ Ｐゴシック" charset="0"/>
        <a:cs typeface="Geneva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>
              <a:latin typeface="Open Sans Regular" charset="0"/>
            </a:endParaRPr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_Plaid-Digital_FINAL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7" t="23988" r="4771" b="1990"/>
          <a:stretch>
            <a:fillRect/>
          </a:stretch>
        </p:blipFill>
        <p:spPr bwMode="auto"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>
              <a:latin typeface="Open Sans Regular" charset="0"/>
            </a:endParaRPr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_Plaid-Digital_FINAL-NEW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7" t="23988" r="4771" b="1990"/>
          <a:stretch>
            <a:fillRect/>
          </a:stretch>
        </p:blipFill>
        <p:spPr bwMode="auto"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31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1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82296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1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39624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727448" y="1212300"/>
            <a:ext cx="3959352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8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2766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0960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1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5654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6736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67818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906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33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_Plaid-Digital_FINAL-NEW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0" t="20876" r="39888" b="2893"/>
          <a:stretch>
            <a:fillRect/>
          </a:stretch>
        </p:blipFill>
        <p:spPr bwMode="auto"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3" descr="_Plaid-Digital_FINAL-NEW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0" t="20876" r="39888" b="2893"/>
          <a:stretch>
            <a:fillRect/>
          </a:stretch>
        </p:blipFill>
        <p:spPr bwMode="auto"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48150"/>
            <a:ext cx="1154590" cy="73639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1D83416-00FF-7E42-B8E5-8A7EE0EDCA9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DBF4EFE-C980-B844-B5ED-B8094C71D895}"/>
              </a:ext>
            </a:extLst>
          </p:cNvPr>
          <p:cNvSpPr txBox="1">
            <a:spLocks/>
          </p:cNvSpPr>
          <p:nvPr userDrawn="1"/>
        </p:nvSpPr>
        <p:spPr>
          <a:xfrm>
            <a:off x="11226318" y="65528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BE7423C-EEE2-3F45-8EF7-78515AA765E4}"/>
              </a:ext>
            </a:extLst>
          </p:cNvPr>
          <p:cNvSpPr txBox="1">
            <a:spLocks/>
          </p:cNvSpPr>
          <p:nvPr userDrawn="1"/>
        </p:nvSpPr>
        <p:spPr>
          <a:xfrm>
            <a:off x="11378718" y="67052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C78D2C9-EC69-C447-A43E-74428D9672F5}"/>
              </a:ext>
            </a:extLst>
          </p:cNvPr>
          <p:cNvSpPr txBox="1">
            <a:spLocks/>
          </p:cNvSpPr>
          <p:nvPr userDrawn="1"/>
        </p:nvSpPr>
        <p:spPr>
          <a:xfrm>
            <a:off x="11531118" y="68576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71E7F3-AD6C-224E-BD90-D1A35CEDCAE6}"/>
              </a:ext>
            </a:extLst>
          </p:cNvPr>
          <p:cNvSpPr txBox="1"/>
          <p:nvPr userDrawn="1"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6CB4B4D-7CA3-9044-876B-883B54F8677D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9pPr>
    </p:titleStyle>
    <p:bodyStyle>
      <a:lvl1pPr marL="6350" indent="-6350" algn="l" rtl="0" eaLnBrk="1" fontAlgn="base" hangingPunct="1">
        <a:spcBef>
          <a:spcPts val="600"/>
        </a:spcBef>
        <a:spcAft>
          <a:spcPct val="0"/>
        </a:spcAft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742950" indent="-285750" algn="l" rtl="0" eaLnBrk="1" fontAlgn="base" hangingPunct="1">
        <a:spcBef>
          <a:spcPts val="600"/>
        </a:spcBef>
        <a:spcAft>
          <a:spcPct val="0"/>
        </a:spcAft>
        <a:buSzPct val="110000"/>
        <a:buFont typeface="Arial" charset="0"/>
        <a:buChar char="•"/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1200150" indent="-285750" algn="l" rtl="0" eaLnBrk="1" fontAlgn="base" hangingPunct="1">
        <a:spcBef>
          <a:spcPts val="600"/>
        </a:spcBef>
        <a:spcAft>
          <a:spcPct val="0"/>
        </a:spcAft>
        <a:buSzPct val="110000"/>
        <a:buFont typeface=".AppleSystemUIFont" charset="-120"/>
        <a:buChar char="–"/>
        <a:defRPr sz="1400" i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657350" indent="-285750" algn="l" rtl="0" eaLnBrk="1" fontAlgn="base" hangingPunct="1">
        <a:spcBef>
          <a:spcPts val="600"/>
        </a:spcBef>
        <a:spcAft>
          <a:spcPct val="0"/>
        </a:spcAft>
        <a:buSzPct val="110000"/>
        <a:buFont typeface="Arial" charset="0"/>
        <a:buChar char="•"/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SzPct val="110000"/>
        <a:buFont typeface=".AppleSystemUIFont" charset="-120"/>
        <a:buChar char="–"/>
        <a:defRPr sz="1400" i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E-QualityAssurance/recitation-2-f23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B159C-F492-396E-FA99-B9FACD95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1981200"/>
          </a:xfrm>
        </p:spPr>
        <p:txBody>
          <a:bodyPr/>
          <a:lstStyle/>
          <a:p>
            <a:r>
              <a:rPr lang="en-US" sz="6000" dirty="0"/>
              <a:t>Recitation 2: </a:t>
            </a:r>
            <a:br>
              <a:rPr lang="en-US" sz="6000" dirty="0"/>
            </a:br>
            <a:r>
              <a:rPr lang="en-US" sz="6000" dirty="0"/>
              <a:t>Testing with Stubs</a:t>
            </a:r>
            <a:br>
              <a:rPr lang="en-US" sz="6000" dirty="0"/>
            </a:br>
            <a:br>
              <a:rPr lang="en-US" sz="6000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Venkata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Nikitha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Machineni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Paulo Canelas</a:t>
            </a:r>
            <a:br>
              <a:rPr lang="en-US" sz="4800" b="0" i="0" u="none" strike="noStrike" dirty="0">
                <a:solidFill>
                  <a:srgbClr val="000000"/>
                </a:solidFill>
                <a:effectLst/>
              </a:rPr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99894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Mock Objects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D4EFA-7AC3-CAED-C5DE-02BB0AB544EB}"/>
              </a:ext>
            </a:extLst>
          </p:cNvPr>
          <p:cNvSpPr txBox="1"/>
          <p:nvPr/>
        </p:nvSpPr>
        <p:spPr>
          <a:xfrm>
            <a:off x="457200" y="1244816"/>
            <a:ext cx="8229600" cy="2386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Register calls they receive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Assert/Verify behavior 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not return values</a:t>
            </a:r>
          </a:p>
        </p:txBody>
      </p:sp>
    </p:spTree>
    <p:extLst>
      <p:ext uri="{BB962C8B-B14F-4D97-AF65-F5344CB8AC3E}">
        <p14:creationId xmlns:p14="http://schemas.microsoft.com/office/powerpoint/2010/main" val="280685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Mock Example</a:t>
            </a:r>
          </a:p>
        </p:txBody>
      </p:sp>
      <p:pic>
        <p:nvPicPr>
          <p:cNvPr id="3" name="Screen Shot 2019-02-18 at 8.36.25 AM.png" descr="Screen Shot 2019-02-18 at 8.36.25 AM.png">
            <a:extLst>
              <a:ext uri="{FF2B5EF4-FFF2-40B4-BE49-F238E27FC236}">
                <a16:creationId xmlns:a16="http://schemas.microsoft.com/office/drawing/2014/main" id="{B5725F14-C4E2-1A53-E790-9B9885149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81150"/>
            <a:ext cx="5753100" cy="2958403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51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Advantages and Disadvantages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CEDD4C-A2A4-EFC5-BB57-41F702FEE809}"/>
              </a:ext>
            </a:extLst>
          </p:cNvPr>
          <p:cNvSpPr txBox="1"/>
          <p:nvPr/>
        </p:nvSpPr>
        <p:spPr>
          <a:xfrm>
            <a:off x="457200" y="1017609"/>
            <a:ext cx="8229600" cy="3687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1100"/>
              </a:spcBef>
              <a:buSzPct val="100000"/>
              <a:defRPr sz="4600">
                <a:solidFill>
                  <a:srgbClr val="000000"/>
                </a:solidFill>
              </a:defRPr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 Test object interactions</a:t>
            </a:r>
          </a:p>
          <a:p>
            <a:pPr>
              <a:lnSpc>
                <a:spcPct val="80000"/>
              </a:lnSpc>
              <a:spcBef>
                <a:spcPts val="1100"/>
              </a:spcBef>
              <a:buSzPct val="100000"/>
              <a:defRPr sz="4600">
                <a:solidFill>
                  <a:srgbClr val="000000"/>
                </a:solidFill>
              </a:defRPr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 Encourage modular design</a:t>
            </a:r>
          </a:p>
          <a:p>
            <a:pPr>
              <a:lnSpc>
                <a:spcPct val="80000"/>
              </a:lnSpc>
              <a:spcBef>
                <a:spcPts val="1100"/>
              </a:spcBef>
              <a:buSzPct val="100000"/>
              <a:defRPr sz="4600">
                <a:solidFill>
                  <a:srgbClr val="000000"/>
                </a:solidFill>
              </a:defRPr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 Testing unimplemented dependencies</a:t>
            </a:r>
          </a:p>
          <a:p>
            <a:pPr>
              <a:lnSpc>
                <a:spcPct val="80000"/>
              </a:lnSpc>
              <a:spcBef>
                <a:spcPts val="1100"/>
              </a:spcBef>
              <a:buSzPct val="100000"/>
              <a:defRPr sz="4600">
                <a:solidFill>
                  <a:srgbClr val="000000"/>
                </a:solidFill>
              </a:defRPr>
            </a:pP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61465">
              <a:spcBef>
                <a:spcPts val="1100"/>
              </a:spcBef>
              <a:buSzPct val="75000"/>
              <a:defRPr sz="4850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 Code complexity</a:t>
            </a:r>
          </a:p>
          <a:p>
            <a:pPr defTabSz="1261465">
              <a:spcBef>
                <a:spcPts val="1100"/>
              </a:spcBef>
              <a:buSzPct val="75000"/>
              <a:defRPr sz="4850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 More code to maintain</a:t>
            </a:r>
          </a:p>
          <a:p>
            <a:pPr defTabSz="1261465">
              <a:spcBef>
                <a:spcPts val="1100"/>
              </a:spcBef>
              <a:buSzPct val="75000"/>
              <a:defRPr sz="4850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 Not integration testing</a:t>
            </a:r>
          </a:p>
          <a:p>
            <a:pPr defTabSz="1261465">
              <a:spcBef>
                <a:spcPts val="1100"/>
              </a:spcBef>
              <a:buSzPct val="75000"/>
              <a:defRPr sz="4850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 Testing behavior, not other attributes (e.g., performance) </a:t>
            </a:r>
          </a:p>
          <a:p>
            <a:pPr>
              <a:lnSpc>
                <a:spcPct val="80000"/>
              </a:lnSpc>
              <a:spcBef>
                <a:spcPts val="1100"/>
              </a:spcBef>
              <a:buSzPct val="100000"/>
              <a:defRPr sz="4600">
                <a:solidFill>
                  <a:srgbClr val="000000"/>
                </a:solidFill>
              </a:defRPr>
            </a:pP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174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Mocking Java Frameworks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CEDD4C-A2A4-EFC5-BB57-41F702FEE809}"/>
              </a:ext>
            </a:extLst>
          </p:cNvPr>
          <p:cNvSpPr txBox="1"/>
          <p:nvPr/>
        </p:nvSpPr>
        <p:spPr>
          <a:xfrm>
            <a:off x="457200" y="1244816"/>
            <a:ext cx="8229600" cy="269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1100"/>
              </a:spcBef>
              <a:buSzPct val="100000"/>
              <a:defRPr sz="4600">
                <a:solidFill>
                  <a:srgbClr val="000000"/>
                </a:solidFill>
              </a:defRPr>
            </a:pPr>
            <a:endParaRPr lang="en-US" sz="4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80000"/>
              </a:lnSpc>
              <a:spcBef>
                <a:spcPts val="1100"/>
              </a:spcBef>
              <a:buSzPct val="100000"/>
              <a:defRPr sz="4600">
                <a:solidFill>
                  <a:srgbClr val="000000"/>
                </a:solidFill>
              </a:defRPr>
            </a:pPr>
            <a:r>
              <a:rPr lang="en-US" sz="4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EasyMock</a:t>
            </a:r>
            <a:endParaRPr lang="en-US" sz="4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80000"/>
              </a:lnSpc>
              <a:spcBef>
                <a:spcPts val="1100"/>
              </a:spcBef>
              <a:buSzPct val="100000"/>
              <a:defRPr sz="4600">
                <a:solidFill>
                  <a:srgbClr val="000000"/>
                </a:solidFill>
              </a:defRPr>
            </a:pPr>
            <a:endParaRPr lang="en-US" sz="4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80000"/>
              </a:lnSpc>
              <a:spcBef>
                <a:spcPts val="1100"/>
              </a:spcBef>
              <a:buSzPct val="100000"/>
              <a:defRPr sz="4600">
                <a:solidFill>
                  <a:srgbClr val="000000"/>
                </a:solidFill>
              </a:defRPr>
            </a:pP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Mockito</a:t>
            </a:r>
          </a:p>
        </p:txBody>
      </p:sp>
    </p:spTree>
    <p:extLst>
      <p:ext uri="{BB962C8B-B14F-4D97-AF65-F5344CB8AC3E}">
        <p14:creationId xmlns:p14="http://schemas.microsoft.com/office/powerpoint/2010/main" val="3601341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EasyMock</a:t>
            </a:r>
            <a:r>
              <a:rPr lang="en-US" sz="3200" dirty="0"/>
              <a:t>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48D38-37A9-D0F9-0EF8-AB222030C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71550"/>
            <a:ext cx="7772400" cy="3531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2281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Mockito Example</a:t>
            </a:r>
          </a:p>
        </p:txBody>
      </p:sp>
      <p:pic>
        <p:nvPicPr>
          <p:cNvPr id="4" name="Screen Shot 2019-02-18 at 9.06.45 AM.png" descr="Screen Shot 2019-02-18 at 9.06.45 AM.png">
            <a:extLst>
              <a:ext uri="{FF2B5EF4-FFF2-40B4-BE49-F238E27FC236}">
                <a16:creationId xmlns:a16="http://schemas.microsoft.com/office/drawing/2014/main" id="{B213E474-B608-8012-0388-4D8F002E6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6350"/>
            <a:ext cx="6400800" cy="3235829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2160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Exercise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9FE4C-4AD2-86B9-9CFD-10B8DF5ADB97}"/>
              </a:ext>
            </a:extLst>
          </p:cNvPr>
          <p:cNvSpPr txBox="1"/>
          <p:nvPr/>
        </p:nvSpPr>
        <p:spPr>
          <a:xfrm>
            <a:off x="457200" y="1200150"/>
            <a:ext cx="8229600" cy="1604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1100"/>
              </a:spcBef>
              <a:buSzPct val="100000"/>
              <a:defRPr sz="4600">
                <a:solidFill>
                  <a:srgbClr val="000000"/>
                </a:solidFill>
              </a:defRPr>
            </a:pP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Implement </a:t>
            </a:r>
            <a:r>
              <a:rPr lang="en-US" sz="2200" b="1" dirty="0" err="1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toDollars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in Currency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80000"/>
              </a:lnSpc>
              <a:spcBef>
                <a:spcPts val="1100"/>
              </a:spcBef>
              <a:buSzPct val="100000"/>
              <a:defRPr sz="4600">
                <a:solidFill>
                  <a:srgbClr val="000000"/>
                </a:solidFill>
              </a:defRPr>
            </a:pP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Use your favorite mocking framework</a:t>
            </a:r>
          </a:p>
        </p:txBody>
      </p:sp>
    </p:spTree>
    <p:extLst>
      <p:ext uri="{BB962C8B-B14F-4D97-AF65-F5344CB8AC3E}">
        <p14:creationId xmlns:p14="http://schemas.microsoft.com/office/powerpoint/2010/main" val="3051477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7ADA37C-9C96-3794-74C5-6E3118490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528" y="644205"/>
            <a:ext cx="6654941" cy="38550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BCAE48-35AA-C774-340E-03B4BCFA0697}"/>
              </a:ext>
            </a:extLst>
          </p:cNvPr>
          <p:cNvSpPr txBox="1"/>
          <p:nvPr/>
        </p:nvSpPr>
        <p:spPr>
          <a:xfrm>
            <a:off x="0" y="57150"/>
            <a:ext cx="91439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https://github.com/MSE-QualityAssurance/recitation-2-f23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709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is Unit Testing?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4E037-EE76-165D-51BB-4E260AA88316}"/>
              </a:ext>
            </a:extLst>
          </p:cNvPr>
          <p:cNvSpPr txBox="1">
            <a:spLocks/>
          </p:cNvSpPr>
          <p:nvPr/>
        </p:nvSpPr>
        <p:spPr>
          <a:xfrm>
            <a:off x="273010" y="1282547"/>
            <a:ext cx="8413790" cy="3499003"/>
          </a:xfrm>
          <a:prstGeom prst="rect">
            <a:avLst/>
          </a:prstGeom>
        </p:spPr>
        <p:txBody>
          <a:bodyPr/>
          <a:lstStyle>
            <a:lvl1pPr marL="6350" indent="-6350" algn="l" rtl="0" eaLnBrk="1" fontAlgn="base" hangingPunct="1">
              <a:spcBef>
                <a:spcPts val="6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001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573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9pPr>
          </a:lstStyle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1800" kern="0" dirty="0">
                <a:solidFill>
                  <a:srgbClr val="000000"/>
                </a:solidFill>
              </a:rPr>
              <a:t>Test individual units/components of system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endParaRPr lang="en-US" sz="1800" kern="0" dirty="0">
              <a:solidFill>
                <a:srgbClr val="000000"/>
              </a:solidFill>
            </a:endParaRP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1800" kern="0" dirty="0">
                <a:solidFill>
                  <a:srgbClr val="000000"/>
                </a:solidFill>
              </a:rPr>
              <a:t>Not test functionality of dependencies</a:t>
            </a:r>
          </a:p>
          <a:p>
            <a:pPr marL="935181" lvl="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1800" kern="0" dirty="0">
                <a:solidFill>
                  <a:srgbClr val="000000"/>
                </a:solidFill>
              </a:rPr>
              <a:t>Trust implementation</a:t>
            </a:r>
          </a:p>
          <a:p>
            <a:pPr marL="935181" lvl="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1800" kern="0" dirty="0">
                <a:solidFill>
                  <a:srgbClr val="000000"/>
                </a:solidFill>
              </a:rPr>
              <a:t>Will test it ourselves</a:t>
            </a:r>
          </a:p>
          <a:p>
            <a:pPr marL="935181" lvl="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1800" kern="0" dirty="0">
                <a:solidFill>
                  <a:srgbClr val="000000"/>
                </a:solidFill>
              </a:rPr>
              <a:t>No implementation yet</a:t>
            </a:r>
          </a:p>
        </p:txBody>
      </p:sp>
    </p:spTree>
    <p:extLst>
      <p:ext uri="{BB962C8B-B14F-4D97-AF65-F5344CB8AC3E}">
        <p14:creationId xmlns:p14="http://schemas.microsoft.com/office/powerpoint/2010/main" val="423546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4E037-EE76-165D-51BB-4E260AA88316}"/>
              </a:ext>
            </a:extLst>
          </p:cNvPr>
          <p:cNvSpPr txBox="1">
            <a:spLocks/>
          </p:cNvSpPr>
          <p:nvPr/>
        </p:nvSpPr>
        <p:spPr>
          <a:xfrm>
            <a:off x="273010" y="1282547"/>
            <a:ext cx="8413790" cy="3499003"/>
          </a:xfrm>
          <a:prstGeom prst="rect">
            <a:avLst/>
          </a:prstGeom>
        </p:spPr>
        <p:txBody>
          <a:bodyPr/>
          <a:lstStyle>
            <a:lvl1pPr marL="6350" indent="-6350" algn="l" rtl="0" eaLnBrk="1" fontAlgn="base" hangingPunct="1">
              <a:spcBef>
                <a:spcPts val="6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001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573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9pPr>
          </a:lstStyle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+mj-lt"/>
              <a:buAutoNum type="arabicPeriod"/>
              <a:defRPr sz="4600">
                <a:solidFill>
                  <a:srgbClr val="000000"/>
                </a:solidFill>
              </a:defRPr>
            </a:pPr>
            <a:r>
              <a:rPr lang="en-US" sz="1800" dirty="0"/>
              <a:t>Suppose we want to test a 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</a:rPr>
              <a:t>AutonomousCar</a:t>
            </a:r>
            <a:r>
              <a:rPr lang="en-US" sz="1800" dirty="0"/>
              <a:t> object driving from two locations;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+mj-lt"/>
              <a:buAutoNum type="arabicPeriod"/>
              <a:defRPr sz="4600">
                <a:solidFill>
                  <a:srgbClr val="000000"/>
                </a:solidFill>
              </a:defRPr>
            </a:pPr>
            <a:endParaRPr lang="en-US" sz="1800" dirty="0"/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+mj-lt"/>
              <a:buAutoNum type="arabicPeriod"/>
              <a:defRPr sz="4600">
                <a:solidFill>
                  <a:srgbClr val="000000"/>
                </a:solidFill>
              </a:defRPr>
            </a:pPr>
            <a:r>
              <a:rPr lang="en-US" sz="1800" dirty="0"/>
              <a:t>Consider a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Route</a:t>
            </a:r>
            <a:r>
              <a:rPr lang="en-US" sz="1800" dirty="0"/>
              <a:t> class that uses a complex search algorithm to find the shortest path between two GPS locations;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+mj-lt"/>
              <a:buAutoNum type="arabicPeriod"/>
              <a:defRPr sz="4600">
                <a:solidFill>
                  <a:srgbClr val="000000"/>
                </a:solidFill>
              </a:defRPr>
            </a:pPr>
            <a:endParaRPr lang="en-US" sz="1800" dirty="0"/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+mj-lt"/>
              <a:buAutoNum type="arabicPeriod"/>
              <a:defRPr sz="4600">
                <a:solidFill>
                  <a:srgbClr val="000000"/>
                </a:solidFill>
              </a:defRPr>
            </a:pPr>
            <a:r>
              <a:rPr lang="en-US" sz="1800" dirty="0"/>
              <a:t>The algorithm is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slow</a:t>
            </a:r>
            <a:r>
              <a:rPr lang="en-US" sz="1800" dirty="0"/>
              <a:t>;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+mj-lt"/>
              <a:buAutoNum type="arabicPeriod"/>
              <a:defRPr sz="4600">
                <a:solidFill>
                  <a:srgbClr val="000000"/>
                </a:solidFill>
              </a:defRPr>
            </a:pPr>
            <a:endParaRPr lang="en-US" sz="1800" dirty="0"/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+mj-lt"/>
              <a:buAutoNum type="arabicPeriod"/>
              <a:defRPr sz="4600">
                <a:solidFill>
                  <a:srgbClr val="000000"/>
                </a:solidFill>
              </a:defRPr>
            </a:pPr>
            <a:r>
              <a:rPr lang="en-US" sz="1800" dirty="0"/>
              <a:t>Just need to give some directions to the 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</a:rPr>
              <a:t>AutonomousCar</a:t>
            </a:r>
            <a:r>
              <a:rPr lang="en-US" sz="1800" dirty="0"/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125493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4E037-EE76-165D-51BB-4E260AA88316}"/>
              </a:ext>
            </a:extLst>
          </p:cNvPr>
          <p:cNvSpPr txBox="1">
            <a:spLocks/>
          </p:cNvSpPr>
          <p:nvPr/>
        </p:nvSpPr>
        <p:spPr>
          <a:xfrm>
            <a:off x="273010" y="1282547"/>
            <a:ext cx="8413790" cy="3499003"/>
          </a:xfrm>
          <a:prstGeom prst="rect">
            <a:avLst/>
          </a:prstGeom>
        </p:spPr>
        <p:txBody>
          <a:bodyPr/>
          <a:lstStyle>
            <a:lvl1pPr marL="6350" indent="-6350" algn="l" rtl="0" eaLnBrk="1" fontAlgn="base" hangingPunct="1">
              <a:spcBef>
                <a:spcPts val="6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001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573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9pPr>
          </a:lstStyle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+mj-lt"/>
              <a:buAutoNum type="arabicPeriod"/>
              <a:defRPr sz="4600">
                <a:solidFill>
                  <a:srgbClr val="000000"/>
                </a:solidFill>
              </a:defRPr>
            </a:pP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IoTController</a:t>
            </a:r>
            <a:r>
              <a:rPr lang="en-US" sz="2400" dirty="0"/>
              <a:t> unlocks doors when someone has arrived to the house;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+mj-lt"/>
              <a:buAutoNum type="arabicPeriod"/>
              <a:defRPr sz="4600">
                <a:solidFill>
                  <a:srgbClr val="000000"/>
                </a:solidFill>
              </a:defRPr>
            </a:pPr>
            <a:endParaRPr lang="en-US" sz="2400" dirty="0"/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+mj-lt"/>
              <a:buAutoNum type="arabicPeriod"/>
              <a:defRPr sz="46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Cannot actually go </a:t>
            </a:r>
            <a:r>
              <a:rPr lang="en-US" sz="2400" dirty="0"/>
              <a:t>to different locations;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+mj-lt"/>
              <a:buAutoNum type="arabicPeriod"/>
              <a:defRPr sz="4600">
                <a:solidFill>
                  <a:srgbClr val="000000"/>
                </a:solidFill>
              </a:defRPr>
            </a:pPr>
            <a:endParaRPr lang="en-US" sz="2400" dirty="0"/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+mj-lt"/>
              <a:buAutoNum type="arabicPeriod"/>
              <a:defRPr sz="4600">
                <a:solidFill>
                  <a:srgbClr val="000000"/>
                </a:solidFill>
              </a:defRPr>
            </a:pPr>
            <a:r>
              <a:rPr lang="en-US" sz="2400" dirty="0"/>
              <a:t>Just need geolocation information to test algorithm.</a:t>
            </a:r>
          </a:p>
        </p:txBody>
      </p:sp>
    </p:spTree>
    <p:extLst>
      <p:ext uri="{BB962C8B-B14F-4D97-AF65-F5344CB8AC3E}">
        <p14:creationId xmlns:p14="http://schemas.microsoft.com/office/powerpoint/2010/main" val="117965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Terminology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4E037-EE76-165D-51BB-4E260AA88316}"/>
              </a:ext>
            </a:extLst>
          </p:cNvPr>
          <p:cNvSpPr txBox="1">
            <a:spLocks/>
          </p:cNvSpPr>
          <p:nvPr/>
        </p:nvSpPr>
        <p:spPr>
          <a:xfrm>
            <a:off x="273010" y="1282547"/>
            <a:ext cx="8413790" cy="3499003"/>
          </a:xfrm>
          <a:prstGeom prst="rect">
            <a:avLst/>
          </a:prstGeom>
        </p:spPr>
        <p:txBody>
          <a:bodyPr/>
          <a:lstStyle>
            <a:lvl1pPr marL="6350" indent="-6350" algn="l" rtl="0" eaLnBrk="1" fontAlgn="base" hangingPunct="1">
              <a:spcBef>
                <a:spcPts val="6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001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573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9pPr>
          </a:lstStyle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2400" dirty="0"/>
              <a:t>Dummy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endParaRPr lang="en-US" sz="2400" dirty="0"/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2400" dirty="0"/>
              <a:t>Fake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endParaRPr lang="en-US" sz="2400" dirty="0"/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2400" dirty="0"/>
              <a:t>Stub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endParaRPr lang="en-US" sz="2400" dirty="0"/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2400" dirty="0"/>
              <a:t>Mock</a:t>
            </a:r>
          </a:p>
        </p:txBody>
      </p:sp>
    </p:spTree>
    <p:extLst>
      <p:ext uri="{BB962C8B-B14F-4D97-AF65-F5344CB8AC3E}">
        <p14:creationId xmlns:p14="http://schemas.microsoft.com/office/powerpoint/2010/main" val="416049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Fake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4E037-EE76-165D-51BB-4E260AA88316}"/>
              </a:ext>
            </a:extLst>
          </p:cNvPr>
          <p:cNvSpPr txBox="1">
            <a:spLocks/>
          </p:cNvSpPr>
          <p:nvPr/>
        </p:nvSpPr>
        <p:spPr>
          <a:xfrm>
            <a:off x="273010" y="1282547"/>
            <a:ext cx="8642390" cy="3499003"/>
          </a:xfrm>
          <a:prstGeom prst="rect">
            <a:avLst/>
          </a:prstGeom>
        </p:spPr>
        <p:txBody>
          <a:bodyPr/>
          <a:lstStyle>
            <a:lvl1pPr marL="6350" indent="-6350" algn="l" rtl="0" eaLnBrk="1" fontAlgn="base" hangingPunct="1">
              <a:spcBef>
                <a:spcPts val="6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001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573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100"/>
              </a:spcBef>
              <a:buSzPct val="100000"/>
              <a:defRPr sz="4600">
                <a:solidFill>
                  <a:srgbClr val="000000"/>
                </a:solidFill>
              </a:defRPr>
            </a:pPr>
            <a:r>
              <a:rPr lang="en-US" sz="2400" dirty="0"/>
              <a:t>Optimized and stripped-down working implementations of some functionality;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endParaRPr lang="en-US" sz="2400" dirty="0"/>
          </a:p>
          <a:p>
            <a:pPr marL="0" indent="0">
              <a:lnSpc>
                <a:spcPct val="80000"/>
              </a:lnSpc>
              <a:spcBef>
                <a:spcPts val="1100"/>
              </a:spcBef>
              <a:buSzPct val="100000"/>
              <a:defRPr sz="46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+ Less overhead</a:t>
            </a:r>
          </a:p>
          <a:p>
            <a:pPr marL="0" indent="0">
              <a:lnSpc>
                <a:spcPct val="80000"/>
              </a:lnSpc>
              <a:spcBef>
                <a:spcPts val="1100"/>
              </a:spcBef>
              <a:buSzPct val="100000"/>
              <a:defRPr sz="46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accent1"/>
                </a:solidFill>
              </a:rPr>
              <a:t>-  Not production ready</a:t>
            </a:r>
          </a:p>
        </p:txBody>
      </p:sp>
    </p:spTree>
    <p:extLst>
      <p:ext uri="{BB962C8B-B14F-4D97-AF65-F5344CB8AC3E}">
        <p14:creationId xmlns:p14="http://schemas.microsoft.com/office/powerpoint/2010/main" val="776779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</a:t>
            </a:r>
            <a:r>
              <a:rPr lang="en-US" sz="3200" dirty="0"/>
              <a:t>Example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B7B34-5373-3C4E-AFC5-C712464B5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44748"/>
            <a:ext cx="5369970" cy="38177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219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Stub Objects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4B0D37-9C5D-5CF4-F302-20601F504959}"/>
              </a:ext>
            </a:extLst>
          </p:cNvPr>
          <p:cNvSpPr txBox="1"/>
          <p:nvPr/>
        </p:nvSpPr>
        <p:spPr>
          <a:xfrm>
            <a:off x="457200" y="1244816"/>
            <a:ext cx="7924800" cy="2386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1100"/>
              </a:spcBef>
              <a:buSzPct val="100000"/>
              <a:defRPr sz="4600">
                <a:solidFill>
                  <a:srgbClr val="000000"/>
                </a:solidFill>
              </a:defRPr>
            </a:pP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80000"/>
              </a:lnSpc>
              <a:spcBef>
                <a:spcPts val="1100"/>
              </a:spcBef>
              <a:buSzPct val="100000"/>
              <a:defRPr sz="4600">
                <a:solidFill>
                  <a:srgbClr val="000000"/>
                </a:solidFill>
              </a:defRPr>
            </a:pP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80000"/>
              </a:lnSpc>
              <a:spcBef>
                <a:spcPts val="1100"/>
              </a:spcBef>
              <a:buSzPct val="100000"/>
              <a:defRPr sz="4600">
                <a:solidFill>
                  <a:srgbClr val="000000"/>
                </a:solidFill>
              </a:defRPr>
            </a:pP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Holds predefined data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80000"/>
              </a:lnSpc>
              <a:spcBef>
                <a:spcPts val="1100"/>
              </a:spcBef>
              <a:buSzPct val="100000"/>
              <a:defRPr sz="4600">
                <a:solidFill>
                  <a:srgbClr val="000000"/>
                </a:solidFill>
              </a:defRPr>
            </a:pP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Answers calls during tests</a:t>
            </a:r>
          </a:p>
        </p:txBody>
      </p:sp>
    </p:spTree>
    <p:extLst>
      <p:ext uri="{BB962C8B-B14F-4D97-AF65-F5344CB8AC3E}">
        <p14:creationId xmlns:p14="http://schemas.microsoft.com/office/powerpoint/2010/main" val="1912573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 </a:t>
            </a:r>
            <a:r>
              <a:rPr lang="en-US" sz="3200" dirty="0"/>
              <a:t>Objects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AFA70-9DE1-DFB6-E794-9B6B826B1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10749"/>
            <a:ext cx="6934200" cy="3323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5323923"/>
      </p:ext>
    </p:extLst>
  </p:cSld>
  <p:clrMapOvr>
    <a:masterClrMapping/>
  </p:clrMapOvr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305A81DC-F056-FF44-9553-6A4D4150B4C1}" vid="{22C4A014-A9D7-334E-98D6-A9C7E73BCA4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CMU PPT Theme</Template>
  <TotalTime>29</TotalTime>
  <Words>247</Words>
  <Application>Microsoft Macintosh PowerPoint</Application>
  <PresentationFormat>On-screen Show (16:9)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.AppleSystemUIFont</vt:lpstr>
      <vt:lpstr>45 Helvetica Light</vt:lpstr>
      <vt:lpstr>Arial</vt:lpstr>
      <vt:lpstr>Open Sans</vt:lpstr>
      <vt:lpstr>Open Sans Light</vt:lpstr>
      <vt:lpstr>Open Sans Regular</vt:lpstr>
      <vt:lpstr>Times</vt:lpstr>
      <vt:lpstr>CMU PPT Theme</vt:lpstr>
      <vt:lpstr>Recitation 2:  Testing with Stubs  Venkata Nikitha Machineni Paulo Canelas </vt:lpstr>
      <vt:lpstr>What is Unit Testing?</vt:lpstr>
      <vt:lpstr>Example 1</vt:lpstr>
      <vt:lpstr>Example 2</vt:lpstr>
      <vt:lpstr>Terminology</vt:lpstr>
      <vt:lpstr>Fake Objects</vt:lpstr>
      <vt:lpstr>Fake Example</vt:lpstr>
      <vt:lpstr>Stub Objects</vt:lpstr>
      <vt:lpstr>Stub Objects</vt:lpstr>
      <vt:lpstr>Mock Objects</vt:lpstr>
      <vt:lpstr>Mock Example</vt:lpstr>
      <vt:lpstr>Advantages and Disadvantages</vt:lpstr>
      <vt:lpstr>Mocking Java Frameworks</vt:lpstr>
      <vt:lpstr>EasyMock Example</vt:lpstr>
      <vt:lpstr>Mockito Example</vt:lpstr>
      <vt:lpstr>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2:  Testing with Stubs  Venkata Nikitha Machineni Paulo Canelas </dc:title>
  <dc:creator>Paulo Alexandre Canelas Dos Santos</dc:creator>
  <cp:lastModifiedBy>Paulo Alexandre Canelas Dos Santos</cp:lastModifiedBy>
  <cp:revision>3</cp:revision>
  <cp:lastPrinted>2016-12-06T18:52:42Z</cp:lastPrinted>
  <dcterms:created xsi:type="dcterms:W3CDTF">2023-10-31T19:59:24Z</dcterms:created>
  <dcterms:modified xsi:type="dcterms:W3CDTF">2023-11-03T14:41:04Z</dcterms:modified>
</cp:coreProperties>
</file>