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20"/>
  </p:notesMasterIdLst>
  <p:handoutMasterIdLst>
    <p:handoutMasterId r:id="rId21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B0027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5"/>
    <p:restoredTop sz="94654"/>
  </p:normalViewPr>
  <p:slideViewPr>
    <p:cSldViewPr>
      <p:cViewPr>
        <p:scale>
          <a:sx n="68" d="100"/>
          <a:sy n="68" d="100"/>
        </p:scale>
        <p:origin x="3776" y="18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159C-F492-396E-FA99-B9FACD95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1981200"/>
          </a:xfrm>
        </p:spPr>
        <p:txBody>
          <a:bodyPr/>
          <a:lstStyle/>
          <a:p>
            <a:r>
              <a:rPr lang="en-US" sz="6000" dirty="0"/>
              <a:t>Recitation 2: </a:t>
            </a:r>
            <a:br>
              <a:rPr lang="en-US" sz="6000" dirty="0"/>
            </a:br>
            <a:r>
              <a:rPr lang="en-US" sz="6000" dirty="0"/>
              <a:t>Testing with Stubs</a:t>
            </a:r>
            <a:br>
              <a:rPr lang="en-US" sz="6000" dirty="0"/>
            </a:br>
            <a:br>
              <a:rPr lang="en-US" sz="6000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Venkata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Nikitha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Machineni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Paulo Canelas</a:t>
            </a:r>
            <a:br>
              <a:rPr lang="en-US" sz="4800" b="0" i="0" u="none" strike="noStrike" dirty="0">
                <a:solidFill>
                  <a:srgbClr val="000000"/>
                </a:solidFill>
                <a:effectLst/>
              </a:rPr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9989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D4EFA-7AC3-CAED-C5DE-02BB0AB544EB}"/>
              </a:ext>
            </a:extLst>
          </p:cNvPr>
          <p:cNvSpPr txBox="1"/>
          <p:nvPr/>
        </p:nvSpPr>
        <p:spPr>
          <a:xfrm>
            <a:off x="457200" y="1244816"/>
            <a:ext cx="8229600" cy="3502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 calls they receive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Assert/Verify behavior 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0685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Example</a:t>
            </a:r>
          </a:p>
        </p:txBody>
      </p:sp>
      <p:pic>
        <p:nvPicPr>
          <p:cNvPr id="3" name="Screen Shot 2019-02-18 at 8.36.25 AM.png" descr="Screen Shot 2019-02-18 at 8.36.25 AM.png">
            <a:extLst>
              <a:ext uri="{FF2B5EF4-FFF2-40B4-BE49-F238E27FC236}">
                <a16:creationId xmlns:a16="http://schemas.microsoft.com/office/drawing/2014/main" id="{B5725F14-C4E2-1A53-E790-9B988514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52500"/>
            <a:ext cx="7048500" cy="3624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951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EDD4C-A2A4-EFC5-BB57-41F702FEE809}"/>
              </a:ext>
            </a:extLst>
          </p:cNvPr>
          <p:cNvSpPr txBox="1"/>
          <p:nvPr/>
        </p:nvSpPr>
        <p:spPr>
          <a:xfrm>
            <a:off x="457200" y="1244816"/>
            <a:ext cx="8229600" cy="362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object interactions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Encourage modular design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unimplemented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7117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EDD4C-A2A4-EFC5-BB57-41F702FEE809}"/>
              </a:ext>
            </a:extLst>
          </p:cNvPr>
          <p:cNvSpPr txBox="1"/>
          <p:nvPr/>
        </p:nvSpPr>
        <p:spPr>
          <a:xfrm>
            <a:off x="457200" y="1244816"/>
            <a:ext cx="82296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8840" indent="-598840" defTabSz="1261465">
              <a:spcBef>
                <a:spcPts val="1100"/>
              </a:spcBef>
              <a:buSzPct val="75000"/>
              <a:buChar char="•"/>
              <a:defRPr sz="4850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complexity</a:t>
            </a:r>
          </a:p>
          <a:p>
            <a:pPr marL="598840" indent="-598840" defTabSz="1261465">
              <a:spcBef>
                <a:spcPts val="1100"/>
              </a:spcBef>
              <a:buSzPct val="75000"/>
              <a:buChar char="•"/>
              <a:defRPr sz="4850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98840" indent="-598840" defTabSz="1261465">
              <a:spcBef>
                <a:spcPts val="1100"/>
              </a:spcBef>
              <a:buSzPct val="75000"/>
              <a:buChar char="•"/>
              <a:defRPr sz="4850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code to maintain</a:t>
            </a:r>
          </a:p>
          <a:p>
            <a:pPr marL="598840" indent="-598840" defTabSz="1261465">
              <a:spcBef>
                <a:spcPts val="1100"/>
              </a:spcBef>
              <a:buSzPct val="75000"/>
              <a:buChar char="•"/>
              <a:defRPr sz="4850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98840" indent="-598840" defTabSz="1261465">
              <a:spcBef>
                <a:spcPts val="1100"/>
              </a:spcBef>
              <a:buSzPct val="75000"/>
              <a:buChar char="•"/>
              <a:defRPr sz="4850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integration testing</a:t>
            </a:r>
          </a:p>
          <a:p>
            <a:pPr marL="598840" indent="-598840" defTabSz="1261465">
              <a:spcBef>
                <a:spcPts val="1100"/>
              </a:spcBef>
              <a:buSzPct val="75000"/>
              <a:buChar char="•"/>
              <a:defRPr sz="4850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98840" indent="-598840" defTabSz="1261465">
              <a:spcBef>
                <a:spcPts val="1100"/>
              </a:spcBef>
              <a:buSzPct val="75000"/>
              <a:buChar char="•"/>
              <a:defRPr sz="4850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behavior, not other attributes (e.g., performance)</a:t>
            </a:r>
          </a:p>
        </p:txBody>
      </p:sp>
    </p:spTree>
    <p:extLst>
      <p:ext uri="{BB962C8B-B14F-4D97-AF65-F5344CB8AC3E}">
        <p14:creationId xmlns:p14="http://schemas.microsoft.com/office/powerpoint/2010/main" val="360846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Frameworks</a:t>
            </a:r>
          </a:p>
        </p:txBody>
      </p:sp>
    </p:spTree>
    <p:extLst>
      <p:ext uri="{BB962C8B-B14F-4D97-AF65-F5344CB8AC3E}">
        <p14:creationId xmlns:p14="http://schemas.microsoft.com/office/powerpoint/2010/main" val="97097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Java 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EDD4C-A2A4-EFC5-BB57-41F702FEE809}"/>
              </a:ext>
            </a:extLst>
          </p:cNvPr>
          <p:cNvSpPr txBox="1"/>
          <p:nvPr/>
        </p:nvSpPr>
        <p:spPr>
          <a:xfrm>
            <a:off x="457200" y="1244816"/>
            <a:ext cx="8229600" cy="177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1800" dirty="0" err="1"/>
              <a:t>EasyMock</a:t>
            </a:r>
            <a:endParaRPr lang="en-US" sz="18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18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1800" dirty="0"/>
              <a:t>Mockito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18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1800" dirty="0" err="1"/>
              <a:t>JMockit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134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r>
              <a:rPr lang="en-US" dirty="0"/>
              <a:t> Example</a:t>
            </a:r>
          </a:p>
        </p:txBody>
      </p:sp>
      <p:pic>
        <p:nvPicPr>
          <p:cNvPr id="3" name="Screen Shot 2019-02-18 at 9.07.18 AM.png" descr="Screen Shot 2019-02-18 at 9.07.18 AM.png">
            <a:extLst>
              <a:ext uri="{FF2B5EF4-FFF2-40B4-BE49-F238E27FC236}">
                <a16:creationId xmlns:a16="http://schemas.microsoft.com/office/drawing/2014/main" id="{BEFA2B84-83E3-A709-DDE0-332931A7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036854"/>
            <a:ext cx="6946900" cy="339411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2281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Example</a:t>
            </a:r>
          </a:p>
        </p:txBody>
      </p:sp>
      <p:pic>
        <p:nvPicPr>
          <p:cNvPr id="4" name="Screen Shot 2019-02-18 at 9.06.45 AM.png" descr="Screen Shot 2019-02-18 at 9.06.45 AM.png">
            <a:extLst>
              <a:ext uri="{FF2B5EF4-FFF2-40B4-BE49-F238E27FC236}">
                <a16:creationId xmlns:a16="http://schemas.microsoft.com/office/drawing/2014/main" id="{B213E474-B608-8012-0388-4D8F002E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550"/>
            <a:ext cx="6400800" cy="32358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6216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9FE4C-4AD2-86B9-9CFD-10B8DF5ADB97}"/>
              </a:ext>
            </a:extLst>
          </p:cNvPr>
          <p:cNvSpPr txBox="1"/>
          <p:nvPr/>
        </p:nvSpPr>
        <p:spPr>
          <a:xfrm>
            <a:off x="457200" y="1200150"/>
            <a:ext cx="8229600" cy="2636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3200" dirty="0"/>
              <a:t>Implement </a:t>
            </a:r>
            <a:r>
              <a:rPr lang="en-US" sz="3200" dirty="0" err="1"/>
              <a:t>toDollars</a:t>
            </a:r>
            <a:r>
              <a:rPr lang="en-US" sz="3200" dirty="0"/>
              <a:t> method in Currency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32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3200" dirty="0"/>
              <a:t>Use your favorite mocking framework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32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3200" dirty="0"/>
              <a:t>Use maven or </a:t>
            </a:r>
            <a:r>
              <a:rPr lang="en-US" sz="3200" dirty="0" err="1"/>
              <a:t>gradle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147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4137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kern="0" dirty="0">
                <a:solidFill>
                  <a:srgbClr val="000000"/>
                </a:solidFill>
              </a:rPr>
              <a:t>Test individual units/components of system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400" kern="0" dirty="0">
              <a:solidFill>
                <a:srgbClr val="000000"/>
              </a:solidFill>
            </a:endParaRP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kern="0" dirty="0">
                <a:solidFill>
                  <a:srgbClr val="000000"/>
                </a:solidFill>
              </a:rPr>
              <a:t>Not test functionality of dependencies</a:t>
            </a:r>
          </a:p>
          <a:p>
            <a:pPr marL="935181" lvl="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kern="0" dirty="0">
                <a:solidFill>
                  <a:srgbClr val="000000"/>
                </a:solidFill>
              </a:rPr>
              <a:t>Trust implementation</a:t>
            </a:r>
          </a:p>
          <a:p>
            <a:pPr marL="935181" lvl="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kern="0" dirty="0">
                <a:solidFill>
                  <a:srgbClr val="000000"/>
                </a:solidFill>
              </a:rPr>
              <a:t>Will test it ourselves</a:t>
            </a:r>
          </a:p>
          <a:p>
            <a:pPr marL="935181" lvl="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kern="0" dirty="0">
                <a:solidFill>
                  <a:srgbClr val="000000"/>
                </a:solidFill>
              </a:rPr>
              <a:t>No implementation yet</a:t>
            </a:r>
          </a:p>
        </p:txBody>
      </p:sp>
    </p:spTree>
    <p:extLst>
      <p:ext uri="{BB962C8B-B14F-4D97-AF65-F5344CB8AC3E}">
        <p14:creationId xmlns:p14="http://schemas.microsoft.com/office/powerpoint/2010/main" val="423546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4137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Suppose we want to test a </a:t>
            </a:r>
            <a:r>
              <a:rPr lang="en-US" sz="2400" dirty="0" err="1"/>
              <a:t>AutonomousCar</a:t>
            </a:r>
            <a:r>
              <a:rPr lang="en-US" sz="2400" dirty="0"/>
              <a:t> object driving from two locations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Consider a Route class that uses a complex search algorithm to find the shortest path between two GPS locations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The algorithm is slow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Just need to give some directions to the </a:t>
            </a:r>
            <a:r>
              <a:rPr lang="en-US" sz="2400" dirty="0" err="1"/>
              <a:t>AutonomousCar</a:t>
            </a:r>
            <a:r>
              <a:rPr lang="en-US" sz="24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25493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4137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 err="1"/>
              <a:t>IoTController</a:t>
            </a:r>
            <a:r>
              <a:rPr lang="en-US" sz="2400" dirty="0"/>
              <a:t> unlocks doors when someone has arrived to the house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Cannot actually go to different locations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Just need geolocation information to test algorithm</a:t>
            </a:r>
          </a:p>
        </p:txBody>
      </p:sp>
    </p:spTree>
    <p:extLst>
      <p:ext uri="{BB962C8B-B14F-4D97-AF65-F5344CB8AC3E}">
        <p14:creationId xmlns:p14="http://schemas.microsoft.com/office/powerpoint/2010/main" val="117965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4137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Dummy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Fake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Stub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Mock</a:t>
            </a:r>
          </a:p>
        </p:txBody>
      </p:sp>
    </p:spTree>
    <p:extLst>
      <p:ext uri="{BB962C8B-B14F-4D97-AF65-F5344CB8AC3E}">
        <p14:creationId xmlns:p14="http://schemas.microsoft.com/office/powerpoint/2010/main" val="416049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E037-EE76-165D-51BB-4E260AA88316}"/>
              </a:ext>
            </a:extLst>
          </p:cNvPr>
          <p:cNvSpPr txBox="1">
            <a:spLocks/>
          </p:cNvSpPr>
          <p:nvPr/>
        </p:nvSpPr>
        <p:spPr>
          <a:xfrm>
            <a:off x="273010" y="1282547"/>
            <a:ext cx="8413790" cy="3499003"/>
          </a:xfrm>
          <a:prstGeom prst="rect">
            <a:avLst/>
          </a:prstGeom>
        </p:spPr>
        <p:txBody>
          <a:bodyPr/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Optimized and stripped-down working implementations of some functionality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Less overhead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sz="2400" dirty="0"/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sz="2400" dirty="0"/>
              <a:t>Not production ready</a:t>
            </a:r>
          </a:p>
        </p:txBody>
      </p:sp>
    </p:spTree>
    <p:extLst>
      <p:ext uri="{BB962C8B-B14F-4D97-AF65-F5344CB8AC3E}">
        <p14:creationId xmlns:p14="http://schemas.microsoft.com/office/powerpoint/2010/main" val="77677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</a:t>
            </a:r>
          </a:p>
        </p:txBody>
      </p:sp>
      <p:pic>
        <p:nvPicPr>
          <p:cNvPr id="4" name="Screen Shot 2019-02-18 at 8.17.49 AM.png" descr="Screen Shot 2019-02-18 at 8.17.49 AM.png">
            <a:extLst>
              <a:ext uri="{FF2B5EF4-FFF2-40B4-BE49-F238E27FC236}">
                <a16:creationId xmlns:a16="http://schemas.microsoft.com/office/drawing/2014/main" id="{DBA48F86-60BC-BD1D-3067-502E698C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1550"/>
            <a:ext cx="7391401" cy="36634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219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B0D37-9C5D-5CF4-F302-20601F504959}"/>
              </a:ext>
            </a:extLst>
          </p:cNvPr>
          <p:cNvSpPr txBox="1"/>
          <p:nvPr/>
        </p:nvSpPr>
        <p:spPr>
          <a:xfrm>
            <a:off x="457200" y="1244816"/>
            <a:ext cx="5934074" cy="321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Holds predefined data</a:t>
            </a: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77981" indent="-477981">
              <a:lnSpc>
                <a:spcPct val="80000"/>
              </a:lnSpc>
              <a:spcBef>
                <a:spcPts val="1100"/>
              </a:spcBef>
              <a:buSzPct val="100000"/>
              <a:buFont typeface="Arial"/>
              <a:buChar char="•"/>
              <a:defRPr sz="4600">
                <a:solidFill>
                  <a:srgbClr val="000000"/>
                </a:solidFill>
              </a:defRPr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Answers calls during tests</a:t>
            </a:r>
          </a:p>
        </p:txBody>
      </p:sp>
    </p:spTree>
    <p:extLst>
      <p:ext uri="{BB962C8B-B14F-4D97-AF65-F5344CB8AC3E}">
        <p14:creationId xmlns:p14="http://schemas.microsoft.com/office/powerpoint/2010/main" val="191257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B0B3-E7FA-E731-07D6-72AAFC8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 Objects</a:t>
            </a:r>
          </a:p>
        </p:txBody>
      </p:sp>
      <p:pic>
        <p:nvPicPr>
          <p:cNvPr id="3" name="Screen Shot 2019-02-18 at 8.20.13 AM.png" descr="Screen Shot 2019-02-18 at 8.20.13 AM.png">
            <a:extLst>
              <a:ext uri="{FF2B5EF4-FFF2-40B4-BE49-F238E27FC236}">
                <a16:creationId xmlns:a16="http://schemas.microsoft.com/office/drawing/2014/main" id="{9BE615F8-862B-7211-0EE6-5EE12D18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0958"/>
            <a:ext cx="7391400" cy="23141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45323923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 PPT Theme</Template>
  <TotalTime>10</TotalTime>
  <Words>223</Words>
  <Application>Microsoft Macintosh PowerPoint</Application>
  <PresentationFormat>On-screen Show (16:9)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.AppleSystemUIFont</vt:lpstr>
      <vt:lpstr>45 Helvetica Light</vt:lpstr>
      <vt:lpstr>Arial</vt:lpstr>
      <vt:lpstr>Open Sans</vt:lpstr>
      <vt:lpstr>Open Sans Light</vt:lpstr>
      <vt:lpstr>Open Sans Regular</vt:lpstr>
      <vt:lpstr>Times</vt:lpstr>
      <vt:lpstr>CMU PPT Theme</vt:lpstr>
      <vt:lpstr>Recitation 2:  Testing with Stubs  Venkata Nikitha Machineni Paulo Canelas </vt:lpstr>
      <vt:lpstr>What is Unit Testing?</vt:lpstr>
      <vt:lpstr>Example 1</vt:lpstr>
      <vt:lpstr>Example 2</vt:lpstr>
      <vt:lpstr>Terminology</vt:lpstr>
      <vt:lpstr>Fake Objects</vt:lpstr>
      <vt:lpstr>Fake Example</vt:lpstr>
      <vt:lpstr>Stub Objects</vt:lpstr>
      <vt:lpstr>Stub Objects</vt:lpstr>
      <vt:lpstr>Mock Objects</vt:lpstr>
      <vt:lpstr>Mock Example</vt:lpstr>
      <vt:lpstr>Advantages</vt:lpstr>
      <vt:lpstr>Disadvantages</vt:lpstr>
      <vt:lpstr>Mocking Frameworks</vt:lpstr>
      <vt:lpstr>Mocking Java Frameworks</vt:lpstr>
      <vt:lpstr>EasyMock Example</vt:lpstr>
      <vt:lpstr>Mockito Example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2:  Testing with Stubs  Venkata Nikitha Machineni Paulo Canelas </dc:title>
  <dc:creator>Paulo Alexandre Canelas Dos Santos</dc:creator>
  <cp:lastModifiedBy>Paulo Alexandre Canelas Dos Santos</cp:lastModifiedBy>
  <cp:revision>1</cp:revision>
  <cp:lastPrinted>2016-12-06T18:52:42Z</cp:lastPrinted>
  <dcterms:created xsi:type="dcterms:W3CDTF">2023-10-31T19:59:24Z</dcterms:created>
  <dcterms:modified xsi:type="dcterms:W3CDTF">2023-10-31T20:10:12Z</dcterms:modified>
</cp:coreProperties>
</file>