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6" r:id="rId3"/>
    <p:sldId id="261" r:id="rId4"/>
    <p:sldId id="267" r:id="rId5"/>
    <p:sldId id="263" r:id="rId6"/>
    <p:sldId id="262" r:id="rId7"/>
    <p:sldId id="271" r:id="rId8"/>
    <p:sldId id="264" r:id="rId9"/>
    <p:sldId id="270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1CBF72"/>
    <a:srgbClr val="7D29E4"/>
    <a:srgbClr val="FFFFFF"/>
    <a:srgbClr val="F2F2F2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/>
    <p:restoredTop sz="94654"/>
  </p:normalViewPr>
  <p:slideViewPr>
    <p:cSldViewPr>
      <p:cViewPr>
        <p:scale>
          <a:sx n="128" d="100"/>
          <a:sy n="128" d="100"/>
        </p:scale>
        <p:origin x="2624" y="1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E-QualityAssurance/Simple-Java-Text-Editor" TargetMode="External"/><Relationship Id="rId2" Type="http://schemas.openxmlformats.org/officeDocument/2006/relationships/hyperlink" Target="https://github.com/MSE-QualityAssurance/recitation-4-f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vas.cmu.edu/courses/36250/assignments/61427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E-QualityAssurance/recitation-4-f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159C-F492-396E-FA99-B9FACD95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981200"/>
          </a:xfrm>
        </p:spPr>
        <p:txBody>
          <a:bodyPr/>
          <a:lstStyle/>
          <a:p>
            <a:r>
              <a:rPr lang="en-US" sz="6000" dirty="0">
                <a:latin typeface="Helvetica" pitchFamily="2" charset="0"/>
              </a:rPr>
              <a:t>Recitation 4: </a:t>
            </a:r>
            <a:br>
              <a:rPr lang="en-US" sz="6000" dirty="0">
                <a:latin typeface="Helvetica" pitchFamily="2" charset="0"/>
              </a:rPr>
            </a:br>
            <a:r>
              <a:rPr lang="en-US" sz="6000" dirty="0">
                <a:latin typeface="Helvetica" pitchFamily="2" charset="0"/>
              </a:rPr>
              <a:t>Static Analysis</a:t>
            </a:r>
            <a:br>
              <a:rPr lang="en-US" sz="6000" dirty="0">
                <a:latin typeface="Helvetica" pitchFamily="2" charset="0"/>
              </a:rPr>
            </a:br>
            <a:br>
              <a:rPr lang="en-US" sz="6000" dirty="0">
                <a:latin typeface="Helvetica" pitchFamily="2" charset="0"/>
              </a:rPr>
            </a:br>
            <a:r>
              <a:rPr lang="en-US" b="0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Paulo Canelas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Venkata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Nikitha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Machineni</a:t>
            </a:r>
            <a:endParaRPr lang="en-US" sz="6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EF6D-473D-A01E-7643-E6CF3EB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Helvetica" pitchFamily="2" charset="0"/>
              </a:rPr>
              <a:t>Exercise 2: Detecting Bad Practices, Incorrect Code Styles and Error Prone statements with PMD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CAC3D-0471-A097-6300-0A6345FB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4353"/>
            <a:ext cx="5410200" cy="3655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</p:pic>
      <p:pic>
        <p:nvPicPr>
          <p:cNvPr id="5" name="Picture 4" descr="A green logo with a leaf&#10;&#10;Description automatically generated">
            <a:extLst>
              <a:ext uri="{FF2B5EF4-FFF2-40B4-BE49-F238E27FC236}">
                <a16:creationId xmlns:a16="http://schemas.microsoft.com/office/drawing/2014/main" id="{9868DA72-D87F-469D-B206-D66221BA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2" b="95935" l="500" r="99500">
                        <a14:foregroundMark x1="18333" y1="53252" x2="18333" y2="53252"/>
                        <a14:foregroundMark x1="70000" y1="74797" x2="70000" y2="74797"/>
                        <a14:foregroundMark x1="94000" y1="56098" x2="94000" y2="56098"/>
                        <a14:foregroundMark x1="6000" y1="30081" x2="6000" y2="30081"/>
                        <a14:foregroundMark x1="6833" y1="16260" x2="6833" y2="16260"/>
                        <a14:foregroundMark x1="6333" y1="32520" x2="7500" y2="39431"/>
                        <a14:foregroundMark x1="10391" y1="9564" x2="11667" y2="4472"/>
                        <a14:foregroundMark x1="6167" y1="26423" x2="10287" y2="9982"/>
                        <a14:foregroundMark x1="5000" y1="39837" x2="4833" y2="54878"/>
                        <a14:foregroundMark x1="10167" y1="85772" x2="12000" y2="95935"/>
                        <a14:foregroundMark x1="10038" y1="85059" x2="10167" y2="85772"/>
                        <a14:foregroundMark x1="4667" y1="55285" x2="9850" y2="84017"/>
                        <a14:foregroundMark x1="2833" y1="53252" x2="500" y2="47154"/>
                        <a14:foregroundMark x1="90873" y1="24770" x2="96167" y2="45935"/>
                        <a14:foregroundMark x1="86000" y1="5285" x2="88881" y2="16804"/>
                        <a14:foregroundMark x1="96167" y1="45935" x2="92833" y2="92683"/>
                        <a14:foregroundMark x1="92833" y1="92683" x2="87500" y2="95935"/>
                        <a14:foregroundMark x1="92667" y1="32520" x2="92667" y2="9756"/>
                        <a14:foregroundMark x1="96000" y1="51626" x2="99500" y2="51220"/>
                        <a14:backgroundMark x1="9500" y1="85772" x2="9500" y2="85772"/>
                        <a14:backgroundMark x1="9667" y1="87805" x2="9833" y2="84146"/>
                        <a14:backgroundMark x1="88500" y1="16667" x2="87833" y2="27642"/>
                        <a14:backgroundMark x1="88167" y1="14634" x2="83333" y2="15854"/>
                        <a14:backgroundMark x1="88333" y1="19512" x2="89500" y2="20732"/>
                        <a14:backgroundMark x1="11000" y1="15447" x2="11000" y2="142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800" y="819150"/>
            <a:ext cx="2066925" cy="847100"/>
          </a:xfrm>
          <a:prstGeom prst="rect">
            <a:avLst/>
          </a:prstGeom>
        </p:spPr>
      </p:pic>
      <p:pic>
        <p:nvPicPr>
          <p:cNvPr id="10" name="Graphic 9" descr="Latte Cup with solid fill">
            <a:extLst>
              <a:ext uri="{FF2B5EF4-FFF2-40B4-BE49-F238E27FC236}">
                <a16:creationId xmlns:a16="http://schemas.microsoft.com/office/drawing/2014/main" id="{21A25E7A-0660-4CCB-0B50-7D3C1E80B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800" y="4173983"/>
            <a:ext cx="636301" cy="6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EF6D-473D-A01E-7643-E6CF3EB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Helvetica" pitchFamily="2" charset="0"/>
              </a:rPr>
              <a:t>Exercise 2: Detecting Bad Practices, Incorrect Code Styles and Error Prone statements with PMD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CAC3D-0471-A097-6300-0A6345FBB8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09600" y="1144353"/>
            <a:ext cx="5410200" cy="3655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</p:pic>
      <p:pic>
        <p:nvPicPr>
          <p:cNvPr id="5" name="Picture 4" descr="A green logo with a leaf&#10;&#10;Description automatically generated">
            <a:extLst>
              <a:ext uri="{FF2B5EF4-FFF2-40B4-BE49-F238E27FC236}">
                <a16:creationId xmlns:a16="http://schemas.microsoft.com/office/drawing/2014/main" id="{9868DA72-D87F-469D-B206-D66221BA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2" b="95935" l="500" r="99500">
                        <a14:foregroundMark x1="18333" y1="53252" x2="18333" y2="53252"/>
                        <a14:foregroundMark x1="70000" y1="74797" x2="70000" y2="74797"/>
                        <a14:foregroundMark x1="94000" y1="56098" x2="94000" y2="56098"/>
                        <a14:foregroundMark x1="6000" y1="30081" x2="6000" y2="30081"/>
                        <a14:foregroundMark x1="6833" y1="16260" x2="6833" y2="16260"/>
                        <a14:foregroundMark x1="6333" y1="32520" x2="7500" y2="39431"/>
                        <a14:foregroundMark x1="10391" y1="9564" x2="11667" y2="4472"/>
                        <a14:foregroundMark x1="6167" y1="26423" x2="10287" y2="9982"/>
                        <a14:foregroundMark x1="5000" y1="39837" x2="4833" y2="54878"/>
                        <a14:foregroundMark x1="10167" y1="85772" x2="12000" y2="95935"/>
                        <a14:foregroundMark x1="10038" y1="85059" x2="10167" y2="85772"/>
                        <a14:foregroundMark x1="4667" y1="55285" x2="9850" y2="84017"/>
                        <a14:foregroundMark x1="2833" y1="53252" x2="500" y2="47154"/>
                        <a14:foregroundMark x1="90873" y1="24770" x2="96167" y2="45935"/>
                        <a14:foregroundMark x1="86000" y1="5285" x2="88881" y2="16804"/>
                        <a14:foregroundMark x1="96167" y1="45935" x2="92833" y2="92683"/>
                        <a14:foregroundMark x1="92833" y1="92683" x2="87500" y2="95935"/>
                        <a14:foregroundMark x1="92667" y1="32520" x2="92667" y2="9756"/>
                        <a14:foregroundMark x1="96000" y1="51626" x2="99500" y2="51220"/>
                        <a14:backgroundMark x1="9500" y1="85772" x2="9500" y2="85772"/>
                        <a14:backgroundMark x1="9667" y1="87805" x2="9833" y2="84146"/>
                        <a14:backgroundMark x1="88500" y1="16667" x2="87833" y2="27642"/>
                        <a14:backgroundMark x1="88167" y1="14634" x2="83333" y2="15854"/>
                        <a14:backgroundMark x1="88333" y1="19512" x2="89500" y2="20732"/>
                        <a14:backgroundMark x1="11000" y1="15447" x2="11000" y2="142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800" y="819150"/>
            <a:ext cx="2066925" cy="84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6C2D81-986D-18D2-965A-783A1C78A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62" y="1733550"/>
            <a:ext cx="4191000" cy="203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732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777B2-AE38-0600-AC10-87BC1CB8B08E}"/>
              </a:ext>
            </a:extLst>
          </p:cNvPr>
          <p:cNvSpPr txBox="1"/>
          <p:nvPr/>
        </p:nvSpPr>
        <p:spPr>
          <a:xfrm>
            <a:off x="4724400" y="3745416"/>
            <a:ext cx="4043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Add rules to </a:t>
            </a:r>
            <a:r>
              <a:rPr lang="en-US" sz="2000" b="1" dirty="0" err="1">
                <a:solidFill>
                  <a:schemeClr val="accent1"/>
                </a:solidFill>
                <a:latin typeface="Helvetica" pitchFamily="2" charset="0"/>
              </a:rPr>
              <a:t>ruleset.xml</a:t>
            </a:r>
            <a:endParaRPr lang="en-US" sz="2000" b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pic>
        <p:nvPicPr>
          <p:cNvPr id="7" name="Graphic 6" descr="Latte Cup with solid fill">
            <a:extLst>
              <a:ext uri="{FF2B5EF4-FFF2-40B4-BE49-F238E27FC236}">
                <a16:creationId xmlns:a16="http://schemas.microsoft.com/office/drawing/2014/main" id="{231C5035-CB91-7E82-417F-42DDFA78E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2800" y="4173983"/>
            <a:ext cx="636301" cy="6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6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EF6D-473D-A01E-7643-E6CF3EB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Helvetica" pitchFamily="2" charset="0"/>
              </a:rPr>
              <a:t>Exercise 3: Checking any potential bugs with </a:t>
            </a:r>
            <a:r>
              <a:rPr lang="en-US" sz="2000" dirty="0" err="1">
                <a:latin typeface="Helvetica" pitchFamily="2" charset="0"/>
              </a:rPr>
              <a:t>SpotBugs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76B5E-88B9-82CC-68A4-7EF892A1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4551"/>
            <a:ext cx="7772400" cy="28343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</p:pic>
      <p:pic>
        <p:nvPicPr>
          <p:cNvPr id="8" name="Picture 7" descr="A magnifying glass with a bug&#10;&#10;Description automatically generated">
            <a:extLst>
              <a:ext uri="{FF2B5EF4-FFF2-40B4-BE49-F238E27FC236}">
                <a16:creationId xmlns:a16="http://schemas.microsoft.com/office/drawing/2014/main" id="{14F6DA88-4090-D671-A038-075265EF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895350"/>
            <a:ext cx="990600" cy="990600"/>
          </a:xfrm>
          <a:prstGeom prst="rect">
            <a:avLst/>
          </a:prstGeom>
        </p:spPr>
      </p:pic>
      <p:pic>
        <p:nvPicPr>
          <p:cNvPr id="10" name="Graphic 9" descr="Volleyball with solid fill">
            <a:extLst>
              <a:ext uri="{FF2B5EF4-FFF2-40B4-BE49-F238E27FC236}">
                <a16:creationId xmlns:a16="http://schemas.microsoft.com/office/drawing/2014/main" id="{665A292C-861C-34A3-2805-95E694AE0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2800" y="427407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EF6D-473D-A01E-7643-E6CF3EB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Helvetica" pitchFamily="2" charset="0"/>
              </a:rPr>
              <a:t>Homework 4: Static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79EA9-467A-5293-D026-EE0FCA3E9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" r="980"/>
          <a:stretch/>
        </p:blipFill>
        <p:spPr>
          <a:xfrm>
            <a:off x="685800" y="981074"/>
            <a:ext cx="7696200" cy="31919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What is </a:t>
            </a:r>
            <a:r>
              <a:rPr lang="en-US" sz="3200" i="0" u="none" strike="noStrike" dirty="0">
                <a:effectLst/>
                <a:latin typeface="Helvetica" pitchFamily="2" charset="0"/>
              </a:rPr>
              <a:t>Static</a:t>
            </a:r>
            <a:r>
              <a:rPr lang="en-US" sz="3200" dirty="0">
                <a:latin typeface="Helvetica" pitchFamily="2" charset="0"/>
              </a:rPr>
              <a:t> </a:t>
            </a:r>
            <a:r>
              <a:rPr lang="en-US" sz="3200" i="0" u="none" strike="noStrike" dirty="0">
                <a:effectLst/>
                <a:latin typeface="Helvetica" pitchFamily="2" charset="0"/>
              </a:rPr>
              <a:t>Analysis</a:t>
            </a:r>
            <a:r>
              <a:rPr lang="en-US" sz="3200" dirty="0">
                <a:latin typeface="Helvetica" pitchFamily="2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1B48C-6972-B22B-0114-34EA8985E42D}"/>
              </a:ext>
            </a:extLst>
          </p:cNvPr>
          <p:cNvSpPr txBox="1"/>
          <p:nvPr/>
        </p:nvSpPr>
        <p:spPr>
          <a:xfrm>
            <a:off x="457200" y="1352550"/>
            <a:ext cx="8229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36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CB4A16"/>
                </a:solidFill>
                <a:effectLst/>
                <a:latin typeface="Helvetica" pitchFamily="2" charset="0"/>
              </a:rPr>
              <a:t>Static: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without executing</a:t>
            </a:r>
          </a:p>
          <a:p>
            <a:pPr algn="l" rtl="0">
              <a:spcBef>
                <a:spcPts val="36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268AD2"/>
                </a:solidFill>
                <a:effectLst/>
                <a:latin typeface="Helvetica" pitchFamily="2" charset="0"/>
              </a:rPr>
              <a:t>Analysis: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studying an artifact or phenomenon by decomposing it into its constituent parts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Defects can be on uncommon or difficult-to-force execution paths:</a:t>
            </a:r>
          </a:p>
          <a:p>
            <a:pPr marL="285750" indent="-285750" algn="l" rtl="0" fontAlgn="base">
              <a:spcBef>
                <a:spcPts val="36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Which is why it’s hard to find them via testing;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Executing (or interpreting/otherwise analyzing) all paths concretely to find such defects is infeasible.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 rtl="0">
              <a:spcBef>
                <a:spcPts val="36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What we really want to do is check the entire possible state space of the program for particular properties</a:t>
            </a:r>
            <a:r>
              <a:rPr lang="en-US" sz="1600" dirty="0">
                <a:solidFill>
                  <a:srgbClr val="000000"/>
                </a:solidFill>
                <a:latin typeface="Helvetica" pitchFamily="2" charset="0"/>
              </a:rPr>
              <a:t>.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EEEEF-490C-48A0-4F86-A43F680887AC}"/>
              </a:ext>
            </a:extLst>
          </p:cNvPr>
          <p:cNvSpPr/>
          <p:nvPr/>
        </p:nvSpPr>
        <p:spPr bwMode="auto">
          <a:xfrm>
            <a:off x="457200" y="1047750"/>
            <a:ext cx="8229600" cy="3200400"/>
          </a:xfrm>
          <a:prstGeom prst="rect">
            <a:avLst/>
          </a:prstGeom>
          <a:solidFill>
            <a:schemeClr val="bg1">
              <a:alpha val="94902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DCE4AB-2CF6-E698-BBB1-6BC31A01BAE4}"/>
              </a:ext>
            </a:extLst>
          </p:cNvPr>
          <p:cNvSpPr/>
          <p:nvPr/>
        </p:nvSpPr>
        <p:spPr bwMode="auto">
          <a:xfrm>
            <a:off x="2819400" y="2114550"/>
            <a:ext cx="3276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" pitchFamily="2" charset="0"/>
                <a:ea typeface="Geneva" pitchFamily="-110" charset="-128"/>
                <a:cs typeface="Geneva" pitchFamily="-110" charset="-128"/>
              </a:rPr>
              <a:t>Brief Overview from Lecture</a:t>
            </a:r>
          </a:p>
        </p:txBody>
      </p:sp>
    </p:spTree>
    <p:extLst>
      <p:ext uri="{BB962C8B-B14F-4D97-AF65-F5344CB8AC3E}">
        <p14:creationId xmlns:p14="http://schemas.microsoft.com/office/powerpoint/2010/main" val="26264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What is </a:t>
            </a:r>
            <a:r>
              <a:rPr lang="en-US" sz="3200" i="0" u="none" strike="noStrike" dirty="0">
                <a:effectLst/>
                <a:latin typeface="Helvetica" pitchFamily="2" charset="0"/>
              </a:rPr>
              <a:t>Static</a:t>
            </a:r>
            <a:r>
              <a:rPr lang="en-US" sz="3200" dirty="0">
                <a:latin typeface="Helvetica" pitchFamily="2" charset="0"/>
              </a:rPr>
              <a:t> </a:t>
            </a:r>
            <a:r>
              <a:rPr lang="en-US" sz="3200" i="0" u="none" strike="noStrike" dirty="0">
                <a:effectLst/>
                <a:latin typeface="Helvetica" pitchFamily="2" charset="0"/>
              </a:rPr>
              <a:t>Analysis</a:t>
            </a:r>
            <a:r>
              <a:rPr lang="en-US" sz="3200" dirty="0">
                <a:latin typeface="Helvetica" pitchFamily="2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1B48C-6972-B22B-0114-34EA8985E42D}"/>
              </a:ext>
            </a:extLst>
          </p:cNvPr>
          <p:cNvSpPr txBox="1"/>
          <p:nvPr/>
        </p:nvSpPr>
        <p:spPr>
          <a:xfrm>
            <a:off x="457200" y="1352550"/>
            <a:ext cx="8229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36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CB4A16"/>
                </a:solidFill>
                <a:effectLst/>
                <a:latin typeface="Helvetica" pitchFamily="2" charset="0"/>
              </a:rPr>
              <a:t>Static: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without executing</a:t>
            </a:r>
          </a:p>
          <a:p>
            <a:pPr algn="l" rtl="0">
              <a:spcBef>
                <a:spcPts val="36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268AD2"/>
                </a:solidFill>
                <a:effectLst/>
                <a:latin typeface="Helvetica" pitchFamily="2" charset="0"/>
              </a:rPr>
              <a:t>Analysis: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studying an artifact or phenomenon by decomposing it into its constituent parts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Defects can be on uncommon or difficult-to-force execution paths:</a:t>
            </a:r>
          </a:p>
          <a:p>
            <a:pPr marL="285750" indent="-285750" algn="l" rtl="0" fontAlgn="base">
              <a:spcBef>
                <a:spcPts val="36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Which is why it’s hard to find them via testing;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Executing (or interpreting/otherwise analyzing) all paths concretely to find such defects is infeasible.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 rtl="0">
              <a:spcBef>
                <a:spcPts val="36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What we really want to do is check the entire possible state space of the program for particular properties</a:t>
            </a:r>
            <a:r>
              <a:rPr lang="en-US" sz="1600" dirty="0">
                <a:solidFill>
                  <a:srgbClr val="000000"/>
                </a:solidFill>
                <a:latin typeface="Helvetica" pitchFamily="2" charset="0"/>
              </a:rPr>
              <a:t>.</a:t>
            </a: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What is </a:t>
            </a:r>
            <a:r>
              <a:rPr lang="en-US" sz="3200" i="0" u="none" strike="noStrike" dirty="0">
                <a:effectLst/>
                <a:latin typeface="Helvetica" pitchFamily="2" charset="0"/>
              </a:rPr>
              <a:t>Static</a:t>
            </a:r>
            <a:r>
              <a:rPr lang="en-US" sz="3200" dirty="0">
                <a:latin typeface="Helvetica" pitchFamily="2" charset="0"/>
              </a:rPr>
              <a:t> </a:t>
            </a:r>
            <a:r>
              <a:rPr lang="en-US" sz="3200" i="0" u="none" strike="noStrike" dirty="0">
                <a:effectLst/>
                <a:latin typeface="Helvetica" pitchFamily="2" charset="0"/>
              </a:rPr>
              <a:t>Analysis</a:t>
            </a:r>
            <a:r>
              <a:rPr lang="en-US" sz="3200" dirty="0">
                <a:latin typeface="Helvetica" pitchFamily="2" charset="0"/>
              </a:rPr>
              <a:t>?</a:t>
            </a:r>
          </a:p>
        </p:txBody>
      </p:sp>
      <p:pic>
        <p:nvPicPr>
          <p:cNvPr id="6" name="Graphic 5" descr="Badge Cross with solid fill">
            <a:extLst>
              <a:ext uri="{FF2B5EF4-FFF2-40B4-BE49-F238E27FC236}">
                <a16:creationId xmlns:a16="http://schemas.microsoft.com/office/drawing/2014/main" id="{5C6288DD-43C8-5C97-506C-EBE8FD9B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834" y="2717082"/>
            <a:ext cx="914400" cy="914400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80A53409-39B1-62F1-3A60-6975B7F6E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3482" y="1434023"/>
            <a:ext cx="914400" cy="914400"/>
          </a:xfrm>
          <a:prstGeom prst="rect">
            <a:avLst/>
          </a:prstGeom>
        </p:spPr>
      </p:pic>
      <p:pic>
        <p:nvPicPr>
          <p:cNvPr id="15" name="Picture 14" descr="A clipboard with a gear and paper&#10;&#10;Description automatically generated">
            <a:extLst>
              <a:ext uri="{FF2B5EF4-FFF2-40B4-BE49-F238E27FC236}">
                <a16:creationId xmlns:a16="http://schemas.microsoft.com/office/drawing/2014/main" id="{06F904B7-02E4-3E28-55BF-1E8ED6B28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74559"/>
            <a:ext cx="1064419" cy="1143000"/>
          </a:xfrm>
          <a:prstGeom prst="rect">
            <a:avLst/>
          </a:prstGeom>
        </p:spPr>
      </p:pic>
      <p:pic>
        <p:nvPicPr>
          <p:cNvPr id="17" name="Picture 16" descr="A computer with a gear and bubble&#10;&#10;Description automatically generated">
            <a:extLst>
              <a:ext uri="{FF2B5EF4-FFF2-40B4-BE49-F238E27FC236}">
                <a16:creationId xmlns:a16="http://schemas.microsoft.com/office/drawing/2014/main" id="{49E47195-21CE-8C46-7EA1-A6B0681D6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27" y="1016208"/>
            <a:ext cx="1066800" cy="1066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7EF9C2-9947-099F-4567-89BDBF76637D}"/>
              </a:ext>
            </a:extLst>
          </p:cNvPr>
          <p:cNvSpPr txBox="1"/>
          <p:nvPr/>
        </p:nvSpPr>
        <p:spPr>
          <a:xfrm>
            <a:off x="1272263" y="23758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50417-59A4-8289-441D-B5CA1986A85E}"/>
              </a:ext>
            </a:extLst>
          </p:cNvPr>
          <p:cNvSpPr txBox="1"/>
          <p:nvPr/>
        </p:nvSpPr>
        <p:spPr>
          <a:xfrm>
            <a:off x="762000" y="3979094"/>
            <a:ext cx="1511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Set of</a:t>
            </a:r>
          </a:p>
          <a:p>
            <a:pPr algn="ctr"/>
            <a:r>
              <a:rPr lang="en-US" b="1" dirty="0"/>
              <a:t>properties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8564D-359B-F54E-9661-B948EE5DA2ED}"/>
              </a:ext>
            </a:extLst>
          </p:cNvPr>
          <p:cNvSpPr txBox="1"/>
          <p:nvPr/>
        </p:nvSpPr>
        <p:spPr>
          <a:xfrm>
            <a:off x="819027" y="1949715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6DEC46C-4B07-4F38-BD0E-30129A67C134}"/>
              </a:ext>
            </a:extLst>
          </p:cNvPr>
          <p:cNvSpPr/>
          <p:nvPr/>
        </p:nvSpPr>
        <p:spPr bwMode="auto">
          <a:xfrm>
            <a:off x="3075177" y="2191477"/>
            <a:ext cx="3230252" cy="683082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Helvetica" pitchFamily="2" charset="0"/>
                <a:ea typeface="Geneva" pitchFamily="-110" charset="-128"/>
                <a:cs typeface="Geneva" pitchFamily="-110" charset="-128"/>
              </a:rPr>
              <a:t>Static Analysis Tool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825D2A-8D02-D30E-665E-32E08D0926B6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 bwMode="auto">
          <a:xfrm flipV="1">
            <a:off x="6305429" y="1891223"/>
            <a:ext cx="1158053" cy="641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983C9-EE1C-69A2-CACD-6FED9D135DD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 bwMode="auto">
          <a:xfrm>
            <a:off x="6305429" y="2533018"/>
            <a:ext cx="1191405" cy="641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3240101F-734D-59C0-A92A-C7B687096A26}"/>
              </a:ext>
            </a:extLst>
          </p:cNvPr>
          <p:cNvSpPr/>
          <p:nvPr/>
        </p:nvSpPr>
        <p:spPr bwMode="auto">
          <a:xfrm rot="10800000">
            <a:off x="2109542" y="1047749"/>
            <a:ext cx="793549" cy="3697891"/>
          </a:xfrm>
          <a:prstGeom prst="leftBrace">
            <a:avLst>
              <a:gd name="adj1" fmla="val 27109"/>
              <a:gd name="adj2" fmla="val 585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16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Results from Static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5661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1600" b="1" i="0" u="none" strike="noStrike" dirty="0">
                <a:solidFill>
                  <a:srgbClr val="268AD2"/>
                </a:solidFill>
                <a:effectLst/>
                <a:latin typeface="Helvetica" pitchFamily="2" charset="0"/>
              </a:rPr>
              <a:t>True Positive: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error condition warned about can occur at run time, for some program input.</a:t>
            </a:r>
          </a:p>
          <a:p>
            <a:pPr marL="0" indent="0"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9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1600" b="1" i="0" u="none" strike="noStrike" dirty="0">
                <a:solidFill>
                  <a:srgbClr val="38761D"/>
                </a:solidFill>
                <a:effectLst/>
                <a:latin typeface="Helvetica" pitchFamily="2" charset="0"/>
              </a:rPr>
              <a:t>True Negative: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Analysis correctly tells us that the program does not contain a given defect.</a:t>
            </a:r>
          </a:p>
          <a:p>
            <a:pPr marL="0" indent="0"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900" b="1" kern="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1600" b="1" i="0" u="none" strike="noStrike" dirty="0">
                <a:solidFill>
                  <a:srgbClr val="CB4A16"/>
                </a:solidFill>
                <a:effectLst/>
                <a:latin typeface="Helvetica" pitchFamily="2" charset="0"/>
              </a:rPr>
              <a:t>False Positive: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error condition cannot occur reality, no matter what the program input is.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br>
              <a:rPr lang="en-US" sz="1600" kern="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US" sz="1600" b="1" i="0" u="none" strike="noStrike" dirty="0">
                <a:solidFill>
                  <a:srgbClr val="B58900"/>
                </a:solidFill>
                <a:effectLst/>
                <a:latin typeface="Helvetica" pitchFamily="2" charset="0"/>
              </a:rPr>
              <a:t>False Negative: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program can get into an error condition for an attribute covered by the tool for some input, but the tool does not warn of it.</a:t>
            </a:r>
            <a:endParaRPr lang="en-US" sz="1600" kern="0" dirty="0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8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7DF063-E4F3-C2BD-9AEA-48F4A0F6A863}"/>
              </a:ext>
            </a:extLst>
          </p:cNvPr>
          <p:cNvSpPr/>
          <p:nvPr/>
        </p:nvSpPr>
        <p:spPr bwMode="auto">
          <a:xfrm>
            <a:off x="3429000" y="1200150"/>
            <a:ext cx="2482850" cy="2971800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2479EA-0AA0-F687-19E6-D540065AEA2C}"/>
              </a:ext>
            </a:extLst>
          </p:cNvPr>
          <p:cNvSpPr/>
          <p:nvPr/>
        </p:nvSpPr>
        <p:spPr bwMode="auto">
          <a:xfrm>
            <a:off x="6302375" y="1200150"/>
            <a:ext cx="2482850" cy="2971800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Examples of Static Analysis Tools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4497993-2731-17E9-9DBB-CC2B18C6D82E}"/>
              </a:ext>
            </a:extLst>
          </p:cNvPr>
          <p:cNvSpPr/>
          <p:nvPr/>
        </p:nvSpPr>
        <p:spPr bwMode="auto">
          <a:xfrm>
            <a:off x="381000" y="1200150"/>
            <a:ext cx="2482850" cy="2971800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5" name="Picture 4" descr="A magnifying glass with a bug&#10;&#10;Description automatically generated">
            <a:extLst>
              <a:ext uri="{FF2B5EF4-FFF2-40B4-BE49-F238E27FC236}">
                <a16:creationId xmlns:a16="http://schemas.microsoft.com/office/drawing/2014/main" id="{6B7426D8-98D1-1363-74C3-B6033C46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709611"/>
            <a:ext cx="990600" cy="990600"/>
          </a:xfrm>
          <a:prstGeom prst="rect">
            <a:avLst/>
          </a:prstGeom>
        </p:spPr>
      </p:pic>
      <p:pic>
        <p:nvPicPr>
          <p:cNvPr id="7" name="Picture 6" descr="A green logo with a leaf&#10;&#10;Description automatically generated">
            <a:extLst>
              <a:ext uri="{FF2B5EF4-FFF2-40B4-BE49-F238E27FC236}">
                <a16:creationId xmlns:a16="http://schemas.microsoft.com/office/drawing/2014/main" id="{F76BC7A5-FC9D-E3A0-18B7-288F6291B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2" b="95935" l="500" r="99500">
                        <a14:foregroundMark x1="18333" y1="53252" x2="18333" y2="53252"/>
                        <a14:foregroundMark x1="70000" y1="74797" x2="70000" y2="74797"/>
                        <a14:foregroundMark x1="94000" y1="56098" x2="94000" y2="56098"/>
                        <a14:foregroundMark x1="6000" y1="30081" x2="6000" y2="30081"/>
                        <a14:foregroundMark x1="6833" y1="16260" x2="6833" y2="16260"/>
                        <a14:foregroundMark x1="6333" y1="32520" x2="7500" y2="39431"/>
                        <a14:foregroundMark x1="10391" y1="9564" x2="11667" y2="4472"/>
                        <a14:foregroundMark x1="6167" y1="26423" x2="10287" y2="9982"/>
                        <a14:foregroundMark x1="5000" y1="39837" x2="4833" y2="54878"/>
                        <a14:foregroundMark x1="10167" y1="85772" x2="12000" y2="95935"/>
                        <a14:foregroundMark x1="10038" y1="85059" x2="10167" y2="85772"/>
                        <a14:foregroundMark x1="4667" y1="55285" x2="9850" y2="84017"/>
                        <a14:foregroundMark x1="2833" y1="53252" x2="500" y2="47154"/>
                        <a14:foregroundMark x1="90873" y1="24770" x2="96167" y2="45935"/>
                        <a14:foregroundMark x1="86000" y1="5285" x2="88881" y2="16804"/>
                        <a14:foregroundMark x1="96167" y1="45935" x2="92833" y2="92683"/>
                        <a14:foregroundMark x1="92833" y1="92683" x2="87500" y2="95935"/>
                        <a14:foregroundMark x1="92667" y1="32520" x2="92667" y2="9756"/>
                        <a14:foregroundMark x1="96000" y1="51626" x2="99500" y2="51220"/>
                        <a14:backgroundMark x1="9500" y1="85772" x2="9500" y2="85772"/>
                        <a14:backgroundMark x1="9667" y1="87805" x2="9833" y2="84146"/>
                        <a14:backgroundMark x1="88500" y1="16667" x2="87833" y2="27642"/>
                        <a14:backgroundMark x1="88167" y1="14634" x2="83333" y2="15854"/>
                        <a14:backgroundMark x1="88333" y1="19512" x2="89500" y2="20732"/>
                        <a14:backgroundMark x1="11000" y1="15447" x2="11000" y2="142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6962" y="1724650"/>
            <a:ext cx="2066925" cy="847100"/>
          </a:xfrm>
          <a:prstGeom prst="rect">
            <a:avLst/>
          </a:prstGeom>
        </p:spPr>
      </p:pic>
      <p:pic>
        <p:nvPicPr>
          <p:cNvPr id="9" name="Picture 8" descr="A purple circle with white text on it&#10;&#10;Description automatically generated">
            <a:extLst>
              <a:ext uri="{FF2B5EF4-FFF2-40B4-BE49-F238E27FC236}">
                <a16:creationId xmlns:a16="http://schemas.microsoft.com/office/drawing/2014/main" id="{3ED66B95-BB2D-24F1-3420-AE0432F3A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1581150"/>
            <a:ext cx="1119061" cy="11190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4948C8-654D-80E1-B4B3-2E4C9CBC676B}"/>
              </a:ext>
            </a:extLst>
          </p:cNvPr>
          <p:cNvSpPr txBox="1">
            <a:spLocks/>
          </p:cNvSpPr>
          <p:nvPr/>
        </p:nvSpPr>
        <p:spPr bwMode="auto">
          <a:xfrm>
            <a:off x="358775" y="3562350"/>
            <a:ext cx="2505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pPr algn="ctr"/>
            <a:r>
              <a:rPr lang="en-US" sz="3200" kern="0" dirty="0">
                <a:latin typeface="Helvetica" pitchFamily="2" charset="0"/>
              </a:rPr>
              <a:t>Infer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1F2CC9-BE6B-3EB5-1453-971B1AC07299}"/>
              </a:ext>
            </a:extLst>
          </p:cNvPr>
          <p:cNvSpPr txBox="1">
            <a:spLocks/>
          </p:cNvSpPr>
          <p:nvPr/>
        </p:nvSpPr>
        <p:spPr bwMode="auto">
          <a:xfrm>
            <a:off x="3406775" y="3562350"/>
            <a:ext cx="2505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pPr algn="ctr"/>
            <a:r>
              <a:rPr lang="en-US" sz="3200" kern="0" dirty="0">
                <a:latin typeface="Helvetica" pitchFamily="2" charset="0"/>
              </a:rPr>
              <a:t>PMD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AA5866F-C370-441B-5D92-BD5CEE66EE1F}"/>
              </a:ext>
            </a:extLst>
          </p:cNvPr>
          <p:cNvSpPr txBox="1">
            <a:spLocks/>
          </p:cNvSpPr>
          <p:nvPr/>
        </p:nvSpPr>
        <p:spPr bwMode="auto">
          <a:xfrm>
            <a:off x="6302375" y="3562350"/>
            <a:ext cx="2505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pPr algn="ctr"/>
            <a:r>
              <a:rPr lang="en-US" sz="3200" kern="0" dirty="0" err="1">
                <a:latin typeface="Helvetica" pitchFamily="2" charset="0"/>
              </a:rPr>
              <a:t>SpotBugs</a:t>
            </a:r>
            <a:endParaRPr lang="en-US" sz="3200" kern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Recitation Outline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4948C8-654D-80E1-B4B3-2E4C9CBC676B}"/>
              </a:ext>
            </a:extLst>
          </p:cNvPr>
          <p:cNvSpPr txBox="1">
            <a:spLocks/>
          </p:cNvSpPr>
          <p:nvPr/>
        </p:nvSpPr>
        <p:spPr bwMode="auto">
          <a:xfrm>
            <a:off x="457200" y="135255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r>
              <a:rPr lang="en-US" sz="2000" kern="0" dirty="0">
                <a:latin typeface="Helvetica" pitchFamily="2" charset="0"/>
              </a:rPr>
              <a:t>Recitation Exercises: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b="0" kern="0" dirty="0">
                <a:latin typeface="Helvetica" pitchFamily="2" charset="0"/>
              </a:rPr>
              <a:t>Checking Array Index Out of Bounds with </a:t>
            </a:r>
            <a:r>
              <a:rPr lang="en-US" sz="1600" kern="0" dirty="0">
                <a:solidFill>
                  <a:srgbClr val="7D29E4"/>
                </a:solidFill>
                <a:latin typeface="Helvetica" pitchFamily="2" charset="0"/>
              </a:rPr>
              <a:t>Infer</a:t>
            </a:r>
            <a:r>
              <a:rPr lang="en-US" sz="1600" b="0" kern="0" dirty="0">
                <a:latin typeface="Helvetica" pitchFamily="2" charset="0"/>
              </a:rPr>
              <a:t>;</a:t>
            </a:r>
            <a:endParaRPr lang="en-US" sz="1600" u="sng" kern="0" dirty="0"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b="0" kern="0" dirty="0">
                <a:latin typeface="Helvetica" pitchFamily="2" charset="0"/>
              </a:rPr>
              <a:t>Checking Best Practices, Code Style and Error Prone practices with </a:t>
            </a:r>
            <a:r>
              <a:rPr lang="en-US" sz="1600" kern="0" dirty="0">
                <a:solidFill>
                  <a:srgbClr val="1CBF72"/>
                </a:solidFill>
                <a:latin typeface="Helvetica" pitchFamily="2" charset="0"/>
              </a:rPr>
              <a:t>PMD</a:t>
            </a:r>
            <a:r>
              <a:rPr lang="en-US" sz="1600" b="0" kern="0" dirty="0">
                <a:latin typeface="Helvetica" pitchFamily="2" charset="0"/>
              </a:rPr>
              <a:t>;</a:t>
            </a:r>
            <a:endParaRPr lang="en-US" sz="1600" kern="0" dirty="0"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b="0" kern="0" dirty="0">
                <a:latin typeface="Helvetica" pitchFamily="2" charset="0"/>
              </a:rPr>
              <a:t>Checking any potential bugs with </a:t>
            </a:r>
            <a:r>
              <a:rPr lang="en-US" sz="1600" kern="0" dirty="0" err="1">
                <a:solidFill>
                  <a:srgbClr val="BB0027"/>
                </a:solidFill>
                <a:latin typeface="Helvetica" pitchFamily="2" charset="0"/>
              </a:rPr>
              <a:t>SpotBugs</a:t>
            </a:r>
            <a:r>
              <a:rPr lang="en-US" sz="1600" b="0" kern="0" dirty="0">
                <a:latin typeface="Helvetica" pitchFamily="2" charset="0"/>
              </a:rPr>
              <a:t>.</a:t>
            </a:r>
          </a:p>
          <a:p>
            <a:r>
              <a:rPr lang="en-US" sz="1050" b="0" i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https://github.com/MSE-QualityAssurance/recitation-4-f23</a:t>
            </a:r>
            <a:endParaRPr lang="en-US" sz="1600" b="0" kern="0" dirty="0"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1600" b="0" kern="0" dirty="0"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1600" b="0" kern="0" dirty="0">
              <a:latin typeface="Helvetica" pitchFamily="2" charset="0"/>
            </a:endParaRPr>
          </a:p>
          <a:p>
            <a:r>
              <a:rPr lang="en-US" sz="2000" kern="0" dirty="0">
                <a:latin typeface="Helvetica" pitchFamily="2" charset="0"/>
              </a:rPr>
              <a:t>Beginning of Homework 4: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b="0" kern="0" dirty="0">
                <a:latin typeface="Helvetica" pitchFamily="2" charset="0"/>
              </a:rPr>
              <a:t>Build and Setup of the Homework;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b="0" kern="0" dirty="0">
                <a:latin typeface="Helvetica" pitchFamily="2" charset="0"/>
              </a:rPr>
              <a:t>Execution of the static analysis tools in the </a:t>
            </a:r>
            <a:r>
              <a:rPr lang="en-US" sz="1800" b="0" i="0" strike="noStrike" dirty="0">
                <a:effectLst/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Simple-Java-Text-Editor</a:t>
            </a:r>
            <a:r>
              <a:rPr lang="en-US" sz="1800" b="0" i="0" strike="noStrike" dirty="0">
                <a:effectLst/>
                <a:latin typeface="Helvetica" pitchFamily="2" charset="0"/>
              </a:rPr>
              <a:t>.</a:t>
            </a:r>
            <a:endParaRPr lang="en-US" sz="1800" b="0" kern="0" dirty="0">
              <a:latin typeface="Helvetica" pitchFamily="2" charset="0"/>
            </a:endParaRPr>
          </a:p>
          <a:p>
            <a:r>
              <a:rPr lang="en-US" sz="1050" b="0" i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https://canvas.cmu.edu/courses/36250/assignments/614274</a:t>
            </a:r>
            <a:r>
              <a:rPr lang="en-US" sz="1050" b="0" i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75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pitchFamily="2" charset="0"/>
              </a:rPr>
              <a:t>Create a </a:t>
            </a:r>
            <a:r>
              <a:rPr lang="en-US" sz="3200" dirty="0" err="1">
                <a:latin typeface="Helvetica" pitchFamily="2" charset="0"/>
              </a:rPr>
              <a:t>Codespace</a:t>
            </a:r>
            <a:r>
              <a:rPr lang="en-US" sz="3200" dirty="0">
                <a:latin typeface="Helvetica" pitchFamily="2" charset="0"/>
              </a:rPr>
              <a:t> from </a:t>
            </a:r>
            <a:r>
              <a:rPr lang="en-US" sz="3200" dirty="0" err="1">
                <a:latin typeface="Helvetica" pitchFamily="2" charset="0"/>
              </a:rPr>
              <a:t>Github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03BEF-C415-A532-94F0-38470310D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823" b="23536"/>
          <a:stretch/>
        </p:blipFill>
        <p:spPr>
          <a:xfrm>
            <a:off x="533400" y="1428750"/>
            <a:ext cx="7086600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B12E9E-92BF-DEFA-E1BE-B74D937F3E38}"/>
              </a:ext>
            </a:extLst>
          </p:cNvPr>
          <p:cNvSpPr txBox="1">
            <a:spLocks/>
          </p:cNvSpPr>
          <p:nvPr/>
        </p:nvSpPr>
        <p:spPr bwMode="auto">
          <a:xfrm>
            <a:off x="457200" y="857250"/>
            <a:ext cx="7162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pPr algn="ctr"/>
            <a:r>
              <a:rPr lang="en-US" sz="2100" b="0" kern="0" dirty="0">
                <a:latin typeface="Helvetica" pitchFamily="2" charset="0"/>
                <a:hlinkClick r:id="rId3"/>
              </a:rPr>
              <a:t>https://github.com/MSE-QualityAssurance/recitation-4-f23</a:t>
            </a:r>
            <a:endParaRPr lang="en-US" sz="2100" b="0" kern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6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EF6D-473D-A01E-7643-E6CF3EB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Helvetica" pitchFamily="2" charset="0"/>
              </a:rPr>
              <a:t>Exercise 1: Detecting Array Index Out of Bounds with Infer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96AB-DDF2-C25A-1D2D-8BE292F1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1150"/>
            <a:ext cx="7772400" cy="25545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</p:pic>
      <p:pic>
        <p:nvPicPr>
          <p:cNvPr id="4" name="Picture 3" descr="A purple circle with white text on it&#10;&#10;Description automatically generated">
            <a:extLst>
              <a:ext uri="{FF2B5EF4-FFF2-40B4-BE49-F238E27FC236}">
                <a16:creationId xmlns:a16="http://schemas.microsoft.com/office/drawing/2014/main" id="{2CCDD845-F234-D1E9-9ED5-98F12B71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34" y="1007785"/>
            <a:ext cx="1119061" cy="1119061"/>
          </a:xfrm>
          <a:prstGeom prst="rect">
            <a:avLst/>
          </a:prstGeom>
        </p:spPr>
      </p:pic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78A47E4F-5A2E-5C38-F37F-5177ACEA8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00" y="424815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570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745</TotalTime>
  <Words>452</Words>
  <Application>Microsoft Macintosh PowerPoint</Application>
  <PresentationFormat>On-screen Show (16:9)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.AppleSystemUIFont</vt:lpstr>
      <vt:lpstr>45 Helvetica Light</vt:lpstr>
      <vt:lpstr>Arial</vt:lpstr>
      <vt:lpstr>Helvetica</vt:lpstr>
      <vt:lpstr>Open Sans</vt:lpstr>
      <vt:lpstr>Open Sans Light</vt:lpstr>
      <vt:lpstr>Open Sans Regular</vt:lpstr>
      <vt:lpstr>Times</vt:lpstr>
      <vt:lpstr>Wingdings</vt:lpstr>
      <vt:lpstr>CMU PPT Theme</vt:lpstr>
      <vt:lpstr>Recitation 4:  Static Analysis  Paulo Canelas  Venkata Nikitha Machineni</vt:lpstr>
      <vt:lpstr>What is Static Analysis?</vt:lpstr>
      <vt:lpstr>What is Static Analysis?</vt:lpstr>
      <vt:lpstr>What is Static Analysis?</vt:lpstr>
      <vt:lpstr>Results from Static Analysis</vt:lpstr>
      <vt:lpstr>Examples of Static Analysis Tools</vt:lpstr>
      <vt:lpstr>Recitation Outline</vt:lpstr>
      <vt:lpstr>Create a Codespace from Github</vt:lpstr>
      <vt:lpstr>Exercise 1: Detecting Array Index Out of Bounds with Infer</vt:lpstr>
      <vt:lpstr>Exercise 2: Detecting Bad Practices, Incorrect Code Styles and Error Prone statements with PMD</vt:lpstr>
      <vt:lpstr>Exercise 2: Detecting Bad Practices, Incorrect Code Styles and Error Prone statements with PMD</vt:lpstr>
      <vt:lpstr>Exercise 3: Checking any potential bugs with SpotBugs</vt:lpstr>
      <vt:lpstr>Homework 4: Static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2:  Testing with Stubs  Venkata Nikitha Machineni Paulo Canelas </dc:title>
  <dc:creator>Paulo Alexandre Canelas Dos Santos</dc:creator>
  <cp:lastModifiedBy>Paulo Alexandre Canelas Dos Santos</cp:lastModifiedBy>
  <cp:revision>7</cp:revision>
  <cp:lastPrinted>2016-12-06T18:52:42Z</cp:lastPrinted>
  <dcterms:created xsi:type="dcterms:W3CDTF">2023-10-31T19:59:24Z</dcterms:created>
  <dcterms:modified xsi:type="dcterms:W3CDTF">2023-11-16T20:13:22Z</dcterms:modified>
</cp:coreProperties>
</file>