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86"/>
    <a:srgbClr val="227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78D11-AE66-4D4C-872D-EC4994576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6BD36E-F06A-4DE5-91F5-EDC82FF2E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21A0E-913D-4BD0-9FBC-AA521876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DF67-7038-4968-A991-B9B89FE003CA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20D5E0-DFB0-4810-846C-D1E4D333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47723F-7FBF-4788-9FED-461A9349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A23-B515-402A-A590-1E9D37F3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42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A3106-E8B3-4C91-9823-4CFF8E05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1DCF69-B04F-47C5-B2E2-4CDA0978F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2EE566-8BD1-4550-B622-D8123770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DF67-7038-4968-A991-B9B89FE003CA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59737D-08A6-45C8-B7CD-70DF8829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C76A4D-ED90-4A46-9C94-E34C7CE7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A23-B515-402A-A590-1E9D37F3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23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C98077-E591-4941-BC00-1DE70FB11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1A018E-8579-4F52-B4F9-535C1A911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A9B238-05F0-4EB5-B7DD-E2FCA9D1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DF67-7038-4968-A991-B9B89FE003CA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40B56-48EB-4147-B3F5-03016E57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20D2FE-375E-4920-A017-481529E1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A23-B515-402A-A590-1E9D37F3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9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32089-EF01-4D3D-BA3F-0ADD6B99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B1E17C-72D1-4A06-AC33-A3530F59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D2F6DE-BED0-45A4-A2A8-DE192918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DF67-7038-4968-A991-B9B89FE003CA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548823-C8C5-4043-B023-EA500405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50CEA-C29A-403E-84E8-C6CD0281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A23-B515-402A-A590-1E9D37F3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63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9677F-0C7F-4CDC-A493-3EE66097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CDE370-29C6-4CC1-9F2F-844C4E3C8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A37382-5E30-45C6-892D-946216F2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DF67-7038-4968-A991-B9B89FE003CA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DA88FF-DB10-4448-B833-2D82950D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F7AA9C-93DD-4B35-8C1E-C50B5474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A23-B515-402A-A590-1E9D37F3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24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B265A-23EC-45ED-A47D-110EE220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CC2F61-0E12-4FD8-A574-CA4F684F3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49E146-621E-46B6-8472-68ED53206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165304-6FA6-4070-BC5A-F1922324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DF67-7038-4968-A991-B9B89FE003CA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DD6292-6345-4E93-A1C5-3DA841DE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FD8E8B-E7F1-42BA-BF67-3CE6AC88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A23-B515-402A-A590-1E9D37F3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40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EED4E-F40F-42B7-B51B-D0C90517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D2028B-4950-4C16-9DC4-4FA152C4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49F50A-C646-4204-AEA0-419142268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869280-3743-4064-8811-D6C97D3D8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A69F79-4B35-430D-BF10-F7545A0DF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BD2A58-8406-424C-BDCF-F5EFAFF2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DF67-7038-4968-A991-B9B89FE003CA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FB4912-3CCD-4035-BCA7-1D811CAF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D2EB33-9E44-4C6B-AE69-8F01DABA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A23-B515-402A-A590-1E9D37F3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99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AAF7B-F14F-4E75-B118-7C7AF7B2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4E7EF5-B88E-45D1-B73D-194CB570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DF67-7038-4968-A991-B9B89FE003CA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58EEF0-7023-4FAC-9B87-994F9589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1997FA-58D1-4F12-A6CC-AD87703E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A23-B515-402A-A590-1E9D37F3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0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E8BE16-E09F-40B1-80E9-118DB7A8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DF67-7038-4968-A991-B9B89FE003CA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70147E-4AE4-429F-9810-059B853B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D73366-7454-4E9B-B3B2-44C8F151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A23-B515-402A-A590-1E9D37F3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1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6B08A-CE87-477E-A60F-439CD1DD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5E6BE-4E67-414C-9FAF-D3FFE18E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6CC642-C14D-4F16-A7F5-FE2211F75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000E08-62BD-4409-A850-1768F923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DF67-7038-4968-A991-B9B89FE003CA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7D840E-1525-4BFE-85B4-326D12B5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23CBD5-F0E9-4AEC-918E-CC7AD637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A23-B515-402A-A590-1E9D37F3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7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6CEF0-B4AD-49F7-AF98-EA960DD0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0F6DBB1-5A21-4D09-BA77-249B1B181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0ECE1B-EEC5-424E-B066-6F666C00B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89B294-1A73-4C6F-898C-CFD57657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DF67-7038-4968-A991-B9B89FE003CA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0A8B6A-8E8B-429B-859A-4F4D912A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D77C41-DB16-43BE-9842-028A92C8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A23-B515-402A-A590-1E9D37F3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83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D93A4D-1272-4F1D-8D37-F51CA042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EFA958-21E4-4E84-B1ED-7BDEF1F40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059788-FD33-4674-AF9C-0AB43B1A7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DF67-7038-4968-A991-B9B89FE003CA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E7914B-76F0-4F3F-A4A4-0619555CC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1B8E0-7E8C-480C-B621-8EF3E3284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1A23-B515-402A-A590-1E9D37F35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15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C448A-A0CE-4E68-809F-84F423945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8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3F4C6C-76B3-4181-813D-FFF0CA660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Faites une étude sur l'eau potable avec Tableau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678878-8679-7D91-3388-51D4ACAFC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236" y="4079875"/>
            <a:ext cx="1655762" cy="165576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F783FA9-0977-2F8E-5232-32B3ED79262E}"/>
              </a:ext>
            </a:extLst>
          </p:cNvPr>
          <p:cNvSpPr txBox="1"/>
          <p:nvPr/>
        </p:nvSpPr>
        <p:spPr>
          <a:xfrm>
            <a:off x="4775200" y="5495491"/>
            <a:ext cx="243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rgbClr val="2274AC"/>
                </a:solidFill>
              </a:rPr>
              <a:t>DWFA</a:t>
            </a:r>
          </a:p>
        </p:txBody>
      </p:sp>
    </p:spTree>
    <p:extLst>
      <p:ext uri="{BB962C8B-B14F-4D97-AF65-F5344CB8AC3E}">
        <p14:creationId xmlns:p14="http://schemas.microsoft.com/office/powerpoint/2010/main" val="108823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AAC3C-E6C8-BF55-95E8-48888654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2686"/>
                </a:solidFill>
              </a:rPr>
              <a:t>Vue mondiale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85251ED-B579-422E-71C9-31DE3D56D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157" y="1855787"/>
            <a:ext cx="8121470" cy="4599486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61D6391-19A6-A055-9BD2-395C9E383EF4}"/>
              </a:ext>
            </a:extLst>
          </p:cNvPr>
          <p:cNvSpPr txBox="1"/>
          <p:nvPr/>
        </p:nvSpPr>
        <p:spPr>
          <a:xfrm>
            <a:off x="411479" y="2098765"/>
            <a:ext cx="548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Compare l’accès à des </a:t>
            </a:r>
          </a:p>
          <a:p>
            <a:r>
              <a:rPr lang="fr-FR" dirty="0"/>
              <a:t>services basiques et de qualité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107F39-71D4-3DAC-D13E-592B6A89A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19" y="200025"/>
            <a:ext cx="1655762" cy="165576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5812D23-860B-450B-6B77-00A54171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6" t="56483" r="12765" b="30183"/>
          <a:stretch/>
        </p:blipFill>
        <p:spPr>
          <a:xfrm>
            <a:off x="4145907" y="742826"/>
            <a:ext cx="460736" cy="5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1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AAC3C-E6C8-BF55-95E8-48888654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2686"/>
                </a:solidFill>
              </a:rPr>
              <a:t>Vue mondiale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4B09C04-A85B-90C6-D9CB-F793FABFE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404" y="1893388"/>
            <a:ext cx="7110863" cy="45994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0A9E659-56CE-05F6-76AD-1355CF851055}"/>
              </a:ext>
            </a:extLst>
          </p:cNvPr>
          <p:cNvSpPr txBox="1"/>
          <p:nvPr/>
        </p:nvSpPr>
        <p:spPr>
          <a:xfrm>
            <a:off x="365760" y="2333897"/>
            <a:ext cx="403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Compare stabilité politique et efficacité de la politique d’accès à l’eau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F0BDEC-6E64-084C-DF31-0F5E00EF6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19" y="200025"/>
            <a:ext cx="1655762" cy="16557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24FAC95-5CBA-CD1F-0C6E-6C100122B7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6" t="56483" r="12765" b="30183"/>
          <a:stretch/>
        </p:blipFill>
        <p:spPr>
          <a:xfrm>
            <a:off x="4145907" y="742826"/>
            <a:ext cx="460736" cy="5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3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5A243-AE77-4E15-9A2A-5927BA25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2686"/>
                </a:solidFill>
              </a:rPr>
              <a:t>Vue continentale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97CC39C-6A10-2548-0833-39172829D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89" y="1855787"/>
            <a:ext cx="6461759" cy="472839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39D16C9-14F3-D78F-9D8F-310808DF9EB2}"/>
              </a:ext>
            </a:extLst>
          </p:cNvPr>
          <p:cNvSpPr txBox="1"/>
          <p:nvPr/>
        </p:nvSpPr>
        <p:spPr>
          <a:xfrm>
            <a:off x="748937" y="2019164"/>
            <a:ext cx="337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Vue globale de l’accès à l’eau et de la stabilité politique.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C3B033-5160-4882-0BAC-39B0AB5E9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19" y="200025"/>
            <a:ext cx="1655762" cy="165576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94B1495-1C9E-9CC6-B657-4452808EC9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6" t="56483" r="12765" b="30183"/>
          <a:stretch/>
        </p:blipFill>
        <p:spPr>
          <a:xfrm>
            <a:off x="4801684" y="742826"/>
            <a:ext cx="460736" cy="5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6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5A243-AE77-4E15-9A2A-5927BA25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2686"/>
                </a:solidFill>
              </a:rPr>
              <a:t>Vue continentale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5C6EFDB-B137-5FF8-4D0E-2A2453012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51" y="3111156"/>
            <a:ext cx="9297698" cy="1362265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CC17C5C-EFD7-29D7-4F24-C51E1A932C07}"/>
              </a:ext>
            </a:extLst>
          </p:cNvPr>
          <p:cNvSpPr txBox="1"/>
          <p:nvPr/>
        </p:nvSpPr>
        <p:spPr>
          <a:xfrm>
            <a:off x="1314994" y="1994263"/>
            <a:ext cx="375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de la WHO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95FC5A-7E2C-FC4F-01D7-C6EE2DED9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19" y="200025"/>
            <a:ext cx="1655762" cy="16557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DA64005-F202-6F68-4E93-803A39736F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6" t="56483" r="12765" b="30183"/>
          <a:stretch/>
        </p:blipFill>
        <p:spPr>
          <a:xfrm>
            <a:off x="4801684" y="742826"/>
            <a:ext cx="460736" cy="5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1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5A243-AE77-4E15-9A2A-5927BA25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2686"/>
                </a:solidFill>
              </a:rPr>
              <a:t>Vue continentale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C1BB5A5-2001-8DEB-A93D-538078534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595" y="1904002"/>
            <a:ext cx="7830822" cy="4351338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E3E42C-F1FE-AB6E-7BB2-45F16BB1D1CB}"/>
              </a:ext>
            </a:extLst>
          </p:cNvPr>
          <p:cNvSpPr txBox="1"/>
          <p:nvPr/>
        </p:nvSpPr>
        <p:spPr>
          <a:xfrm>
            <a:off x="411479" y="2098765"/>
            <a:ext cx="548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Compare l’accès à des </a:t>
            </a:r>
          </a:p>
          <a:p>
            <a:r>
              <a:rPr lang="fr-FR" dirty="0"/>
              <a:t>services basiques et de qualité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2FED48-B537-208E-4854-E16E0C02F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19" y="200025"/>
            <a:ext cx="1655762" cy="16557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0D9C60A-AC44-24A3-25A3-304CE661BC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6" t="56483" r="12765" b="30183"/>
          <a:stretch/>
        </p:blipFill>
        <p:spPr>
          <a:xfrm>
            <a:off x="4801684" y="742826"/>
            <a:ext cx="460736" cy="5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83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7ED80-D19D-B754-7EB3-E6690740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2686"/>
                </a:solidFill>
              </a:rPr>
              <a:t>Vue nationale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777528-25F0-2E34-2F6C-F25B9534D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09" y="1690688"/>
            <a:ext cx="7148509" cy="495168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8CA64F4-3280-DB99-D98D-FEDCBFBEBE0E}"/>
              </a:ext>
            </a:extLst>
          </p:cNvPr>
          <p:cNvSpPr txBox="1"/>
          <p:nvPr/>
        </p:nvSpPr>
        <p:spPr>
          <a:xfrm>
            <a:off x="374469" y="2464525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Affiche l’accès à l’eau et le taux de population urbaine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0761BE1-D711-FFC3-4179-2091CB8AB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19" y="200025"/>
            <a:ext cx="1655762" cy="165576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116AABA-9390-9B2A-5DDA-6665DAC271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6" t="56483" r="12765" b="30183"/>
          <a:stretch/>
        </p:blipFill>
        <p:spPr>
          <a:xfrm>
            <a:off x="4118199" y="742826"/>
            <a:ext cx="460736" cy="5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03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7ED80-D19D-B754-7EB3-E6690740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2686"/>
                </a:solidFill>
              </a:rPr>
              <a:t>Vue nationale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8D112F9-0BD7-3E88-C258-5EF341AAF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21" y="3267909"/>
            <a:ext cx="9612066" cy="1362265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73180FA-196D-7128-5BC8-5C49FB3D9E13}"/>
              </a:ext>
            </a:extLst>
          </p:cNvPr>
          <p:cNvSpPr txBox="1"/>
          <p:nvPr/>
        </p:nvSpPr>
        <p:spPr>
          <a:xfrm>
            <a:off x="446314" y="2020388"/>
            <a:ext cx="548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Compare l’accès à des </a:t>
            </a:r>
          </a:p>
          <a:p>
            <a:r>
              <a:rPr lang="fr-FR" dirty="0"/>
              <a:t>services basiques et de qualité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33A502-387C-9D4F-9DE3-7032BF8B3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19" y="200025"/>
            <a:ext cx="1655762" cy="16557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6849C6F-D376-AF10-026F-6E307794C3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6" t="56483" r="12765" b="30183"/>
          <a:stretch/>
        </p:blipFill>
        <p:spPr>
          <a:xfrm>
            <a:off x="4118199" y="742826"/>
            <a:ext cx="460736" cy="5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5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7ED80-D19D-B754-7EB3-E6690740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2686"/>
                </a:solidFill>
              </a:rPr>
              <a:t>Vue nationale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0F1C2F1-9162-7A8C-B599-B5E412A3A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00" y="1898179"/>
            <a:ext cx="6692700" cy="4594696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FB29624-6882-214F-499B-A4626F265B25}"/>
              </a:ext>
            </a:extLst>
          </p:cNvPr>
          <p:cNvSpPr txBox="1"/>
          <p:nvPr/>
        </p:nvSpPr>
        <p:spPr>
          <a:xfrm>
            <a:off x="267105" y="2282136"/>
            <a:ext cx="4095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Compare efficacité de la politique d’accès à l’eau et stabilité politique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261A4A-303E-9040-B56F-362613B25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19" y="200025"/>
            <a:ext cx="1655762" cy="16557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7F96F32-598C-ECEE-F9A4-204ED8DD56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6" t="56483" r="12765" b="30183"/>
          <a:stretch/>
        </p:blipFill>
        <p:spPr>
          <a:xfrm>
            <a:off x="4118199" y="742826"/>
            <a:ext cx="460736" cy="5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9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ACC81-BEC0-E6C0-8798-B1AF9F4F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042EBD-A879-59E4-742C-9A184429B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Contexte</a:t>
            </a:r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Données</a:t>
            </a:r>
          </a:p>
          <a:p>
            <a:r>
              <a:rPr lang="fr-FR" dirty="0">
                <a:solidFill>
                  <a:srgbClr val="FFC000"/>
                </a:solidFill>
              </a:rPr>
              <a:t>Dashboard</a:t>
            </a:r>
          </a:p>
          <a:p>
            <a:r>
              <a:rPr lang="fr-FR" dirty="0">
                <a:solidFill>
                  <a:srgbClr val="00B050"/>
                </a:solidFill>
              </a:rPr>
              <a:t>Indicateurs</a:t>
            </a:r>
          </a:p>
          <a:p>
            <a:r>
              <a:rPr lang="fr-FR" dirty="0">
                <a:solidFill>
                  <a:srgbClr val="002686"/>
                </a:solidFill>
              </a:rPr>
              <a:t>Vue mondiale</a:t>
            </a:r>
          </a:p>
          <a:p>
            <a:r>
              <a:rPr lang="fr-FR" dirty="0">
                <a:solidFill>
                  <a:srgbClr val="002686"/>
                </a:solidFill>
              </a:rPr>
              <a:t>Vue continentale</a:t>
            </a:r>
          </a:p>
          <a:p>
            <a:r>
              <a:rPr lang="fr-FR" dirty="0">
                <a:solidFill>
                  <a:srgbClr val="002686"/>
                </a:solidFill>
              </a:rPr>
              <a:t>Vue nationale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9607C8-DBF3-6B95-1C33-B8ECC730B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19" y="200025"/>
            <a:ext cx="1655762" cy="16557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0C8791-EBE0-4DE2-5198-ACCEA60F95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9" t="70707" r="46122" b="15959"/>
          <a:stretch/>
        </p:blipFill>
        <p:spPr>
          <a:xfrm>
            <a:off x="185809" y="1690688"/>
            <a:ext cx="460736" cy="5701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489C7AD-DDFF-3FCD-EBD8-34A12BB6B5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7" t="84564" r="35054" b="2102"/>
          <a:stretch/>
        </p:blipFill>
        <p:spPr>
          <a:xfrm>
            <a:off x="185809" y="2246180"/>
            <a:ext cx="460736" cy="5701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8AE1866-D0BB-87B2-3607-DAE67E5238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1" t="28403" r="78250" b="58263"/>
          <a:stretch/>
        </p:blipFill>
        <p:spPr>
          <a:xfrm>
            <a:off x="226218" y="3220616"/>
            <a:ext cx="460736" cy="5701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A393E1C-85BE-4A4D-3626-808274E148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9" t="43523" r="2052" b="43143"/>
          <a:stretch/>
        </p:blipFill>
        <p:spPr>
          <a:xfrm>
            <a:off x="207746" y="2770342"/>
            <a:ext cx="460736" cy="5701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5E4934B-1735-E1D9-64AB-EE55BF6D41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6" t="56483" r="12765" b="30183"/>
          <a:stretch/>
        </p:blipFill>
        <p:spPr>
          <a:xfrm>
            <a:off x="211216" y="3794580"/>
            <a:ext cx="460736" cy="5701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991F6F7-0B39-6372-B6DA-F324E0D31F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6" t="56483" r="12765" b="30183"/>
          <a:stretch/>
        </p:blipFill>
        <p:spPr>
          <a:xfrm>
            <a:off x="226218" y="4281543"/>
            <a:ext cx="460736" cy="57016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2BBACBC-3775-2E82-7E37-4BC6A99473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6" t="56483" r="12765" b="30183"/>
          <a:stretch/>
        </p:blipFill>
        <p:spPr>
          <a:xfrm>
            <a:off x="222718" y="4796214"/>
            <a:ext cx="460736" cy="57016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AB19202-3C17-D590-9766-92405CA2F241}"/>
              </a:ext>
            </a:extLst>
          </p:cNvPr>
          <p:cNvSpPr txBox="1"/>
          <p:nvPr/>
        </p:nvSpPr>
        <p:spPr>
          <a:xfrm>
            <a:off x="507999" y="3809202"/>
            <a:ext cx="277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A21E9D3-10F8-1E53-E4BD-F6D9C90C9DC6}"/>
              </a:ext>
            </a:extLst>
          </p:cNvPr>
          <p:cNvSpPr txBox="1"/>
          <p:nvPr/>
        </p:nvSpPr>
        <p:spPr>
          <a:xfrm>
            <a:off x="513787" y="4292127"/>
            <a:ext cx="277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B1B606D-D5D2-0E97-246F-103C9F5B7A8A}"/>
              </a:ext>
            </a:extLst>
          </p:cNvPr>
          <p:cNvSpPr txBox="1"/>
          <p:nvPr/>
        </p:nvSpPr>
        <p:spPr>
          <a:xfrm>
            <a:off x="507999" y="4796214"/>
            <a:ext cx="277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5739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66BEC-68FC-14C1-CA85-C898CA29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91980A-6187-A17B-E6EB-2906C3EB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Mission pour la DWFA.</a:t>
            </a:r>
          </a:p>
          <a:p>
            <a:r>
              <a:rPr lang="fr-FR" dirty="0"/>
              <a:t>Création d’un tableau de bord.</a:t>
            </a:r>
          </a:p>
          <a:p>
            <a:r>
              <a:rPr lang="fr-FR" dirty="0"/>
              <a:t>Présenter l’accès à l’eau potable.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6B2DC1-BEBB-6226-AC7D-A2F2F6382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19" y="200025"/>
            <a:ext cx="1655762" cy="165576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9FC0549-E51E-4CE3-04DC-87A9C695AD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9" t="70707" r="46122" b="15959"/>
          <a:stretch/>
        </p:blipFill>
        <p:spPr>
          <a:xfrm>
            <a:off x="3021373" y="742826"/>
            <a:ext cx="460736" cy="5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4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0B912-18E9-F941-5FB0-BD5B6D58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22B2A5-E450-2FE9-B058-B90D2E71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5 tables de données</a:t>
            </a:r>
          </a:p>
          <a:p>
            <a:pPr marL="0" indent="0">
              <a:buNone/>
            </a:pPr>
            <a:r>
              <a:rPr lang="fr-FR" dirty="0"/>
              <a:t>	Population</a:t>
            </a:r>
          </a:p>
          <a:p>
            <a:pPr marL="0" indent="0">
              <a:buNone/>
            </a:pPr>
            <a:r>
              <a:rPr lang="fr-FR" dirty="0"/>
              <a:t>	Stabilité politique</a:t>
            </a:r>
          </a:p>
          <a:p>
            <a:pPr marL="0" indent="0">
              <a:buNone/>
            </a:pPr>
            <a:r>
              <a:rPr lang="fr-FR" dirty="0"/>
              <a:t>	Accès à l’eau</a:t>
            </a:r>
          </a:p>
          <a:p>
            <a:pPr marL="0" indent="0">
              <a:buNone/>
            </a:pPr>
            <a:r>
              <a:rPr lang="fr-FR" dirty="0"/>
              <a:t>	Mortalité due à de l’eau insalubre</a:t>
            </a:r>
          </a:p>
          <a:p>
            <a:pPr marL="0" indent="0">
              <a:buNone/>
            </a:pPr>
            <a:r>
              <a:rPr lang="fr-FR" dirty="0"/>
              <a:t>	Région et Pays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97EEFD-B665-AFE1-8C2F-A7F0FC55C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19" y="200025"/>
            <a:ext cx="1655762" cy="165576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06DEAA5-F417-D92F-96AB-902C7F1313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7" t="84564" r="35054" b="2102"/>
          <a:stretch/>
        </p:blipFill>
        <p:spPr>
          <a:xfrm>
            <a:off x="3039847" y="742826"/>
            <a:ext cx="460736" cy="5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0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1387E-A33E-CBBB-31A3-9AF3FD37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Dashboard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C5052D-7DF5-1543-E8BE-974E358A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 vues (mondiale, continentale, régionale)</a:t>
            </a:r>
          </a:p>
          <a:p>
            <a:r>
              <a:rPr lang="fr-FR" dirty="0"/>
              <a:t>3 domaines d’expertises par vue</a:t>
            </a:r>
          </a:p>
          <a:p>
            <a:pPr marL="457200" lvl="1" indent="0">
              <a:buNone/>
            </a:pPr>
            <a:r>
              <a:rPr lang="fr-FR" dirty="0"/>
              <a:t>Création de services</a:t>
            </a:r>
          </a:p>
          <a:p>
            <a:pPr marL="457200" lvl="1" indent="0">
              <a:buNone/>
            </a:pPr>
            <a:r>
              <a:rPr lang="fr-FR" dirty="0"/>
              <a:t>Modernisation des services</a:t>
            </a:r>
          </a:p>
          <a:p>
            <a:pPr marL="457200" lvl="1" indent="0">
              <a:buNone/>
            </a:pPr>
            <a:r>
              <a:rPr lang="fr-FR" dirty="0"/>
              <a:t>Consulting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9C46EC-ED26-206A-F4F8-1744FE156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19" y="200025"/>
            <a:ext cx="1655762" cy="165576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3051454-6C28-9153-9612-1348C8C6AE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9" t="43523" r="2052" b="43143"/>
          <a:stretch/>
        </p:blipFill>
        <p:spPr>
          <a:xfrm>
            <a:off x="3505128" y="742826"/>
            <a:ext cx="460736" cy="5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9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2D11E-9DEC-2292-95C0-E89074E9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Indicateurs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ECA762-1921-0511-FC1B-838C1BDD7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FAO</a:t>
            </a:r>
          </a:p>
          <a:p>
            <a:r>
              <a:rPr lang="fr-FR" dirty="0"/>
              <a:t>WHO</a:t>
            </a:r>
          </a:p>
          <a:p>
            <a:r>
              <a:rPr lang="fr-FR" dirty="0"/>
              <a:t>Taux de population urbaine</a:t>
            </a:r>
          </a:p>
          <a:p>
            <a:r>
              <a:rPr lang="fr-FR" dirty="0"/>
              <a:t>Mortalité due à de l’eau insalubre</a:t>
            </a:r>
          </a:p>
          <a:p>
            <a:r>
              <a:rPr lang="fr-FR" dirty="0"/>
              <a:t>Efficacité de la politique d’accès à l’eau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CA550C-D2E5-E7B7-4607-4A3E0D4F7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19" y="200025"/>
            <a:ext cx="1655762" cy="165576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94CA5D-83C9-D07C-E7DD-EC51A4E8D3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1" t="28403" r="78250" b="58263"/>
          <a:stretch/>
        </p:blipFill>
        <p:spPr>
          <a:xfrm>
            <a:off x="3551309" y="681037"/>
            <a:ext cx="460736" cy="5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2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92F90-F36A-CE3D-266D-7F4FA563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FAO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C396DF-5D3D-82EF-FCD2-279233C55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334"/>
            <a:ext cx="10515600" cy="4351338"/>
          </a:xfrm>
        </p:spPr>
        <p:txBody>
          <a:bodyPr/>
          <a:lstStyle/>
          <a:p>
            <a:r>
              <a:rPr lang="fr-FR" dirty="0"/>
              <a:t>Population</a:t>
            </a:r>
          </a:p>
          <a:p>
            <a:endParaRPr lang="fr-FR" dirty="0"/>
          </a:p>
          <a:p>
            <a:r>
              <a:rPr lang="fr-FR" dirty="0" err="1"/>
              <a:t>Political</a:t>
            </a:r>
            <a:r>
              <a:rPr lang="fr-FR" dirty="0"/>
              <a:t> </a:t>
            </a:r>
            <a:r>
              <a:rPr lang="fr-FR" dirty="0" err="1"/>
              <a:t>stability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-2,7 à 1,4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51BFB0-7DB8-BD53-1D3F-1620A6D2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19" y="200025"/>
            <a:ext cx="165576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2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E640D-73A6-0662-6AED-348050CB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WHO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40F4C-EBFF-C0EF-9146-0B56D4E3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using at least basic drinking-water services (%)</a:t>
            </a:r>
          </a:p>
          <a:p>
            <a:r>
              <a:rPr lang="en-US" dirty="0"/>
              <a:t>Population using safely managed drinking-water services (%)</a:t>
            </a:r>
            <a:endParaRPr lang="fr-FR" sz="2400" dirty="0"/>
          </a:p>
          <a:p>
            <a:r>
              <a:rPr lang="en-US" dirty="0"/>
              <a:t>Mortality rate attributed to exposure to unsafe WASH services</a:t>
            </a:r>
            <a:endParaRPr lang="fr-FR" dirty="0"/>
          </a:p>
          <a:p>
            <a:r>
              <a:rPr lang="en-US"/>
              <a:t>WASH deaths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22FBDB-6D8F-A3F8-96CF-606F463C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19" y="200025"/>
            <a:ext cx="165576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6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AAC3C-E6C8-BF55-95E8-48888654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2686"/>
                </a:solidFill>
              </a:rPr>
              <a:t>Vue mondiale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EDADA73-8A3A-EAC3-7F59-669FBC361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91" y="1855787"/>
            <a:ext cx="9183382" cy="2905530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A450859-FBCB-76B8-B3F2-88CA80FE6BA6}"/>
              </a:ext>
            </a:extLst>
          </p:cNvPr>
          <p:cNvSpPr txBox="1"/>
          <p:nvPr/>
        </p:nvSpPr>
        <p:spPr>
          <a:xfrm>
            <a:off x="838200" y="5146766"/>
            <a:ext cx="563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Vue générale de l’état du monde.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AA88CE-32E7-03B9-3D54-BFC79A8EB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19" y="200025"/>
            <a:ext cx="1655762" cy="16557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8797B5F-6F55-72B1-DA1F-7CB77696B6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6" t="56483" r="12765" b="30183"/>
          <a:stretch/>
        </p:blipFill>
        <p:spPr>
          <a:xfrm>
            <a:off x="4145907" y="742826"/>
            <a:ext cx="460736" cy="5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988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247</Words>
  <Application>Microsoft Office PowerPoint</Application>
  <PresentationFormat>Grand écran</PresentationFormat>
  <Paragraphs>68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Projet 8 :</vt:lpstr>
      <vt:lpstr>Sommaire</vt:lpstr>
      <vt:lpstr>Contexte</vt:lpstr>
      <vt:lpstr>Données</vt:lpstr>
      <vt:lpstr>Dashboard</vt:lpstr>
      <vt:lpstr>Indicateurs</vt:lpstr>
      <vt:lpstr>FAO</vt:lpstr>
      <vt:lpstr>WHO</vt:lpstr>
      <vt:lpstr>Vue mondiale</vt:lpstr>
      <vt:lpstr>Vue mondiale</vt:lpstr>
      <vt:lpstr>Vue mondiale</vt:lpstr>
      <vt:lpstr>Vue continentale</vt:lpstr>
      <vt:lpstr>Vue continentale</vt:lpstr>
      <vt:lpstr>Vue continentale</vt:lpstr>
      <vt:lpstr>Vue nationale</vt:lpstr>
      <vt:lpstr>Vue nationale</vt:lpstr>
      <vt:lpstr>Vue nationale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Serveaux</dc:creator>
  <cp:lastModifiedBy>Matthieu Serveaux</cp:lastModifiedBy>
  <cp:revision>6</cp:revision>
  <dcterms:created xsi:type="dcterms:W3CDTF">2022-04-27T21:19:26Z</dcterms:created>
  <dcterms:modified xsi:type="dcterms:W3CDTF">2022-07-02T05:33:25Z</dcterms:modified>
</cp:coreProperties>
</file>