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2"/>
  </p:notesMasterIdLst>
  <p:handoutMasterIdLst>
    <p:handoutMasterId r:id="rId23"/>
  </p:handoutMasterIdLst>
  <p:sldIdLst>
    <p:sldId id="330" r:id="rId4"/>
    <p:sldId id="331" r:id="rId5"/>
    <p:sldId id="332" r:id="rId6"/>
    <p:sldId id="362" r:id="rId7"/>
    <p:sldId id="363" r:id="rId8"/>
    <p:sldId id="350" r:id="rId9"/>
    <p:sldId id="364" r:id="rId10"/>
    <p:sldId id="342" r:id="rId11"/>
    <p:sldId id="365" r:id="rId12"/>
    <p:sldId id="366" r:id="rId13"/>
    <p:sldId id="367" r:id="rId14"/>
    <p:sldId id="368" r:id="rId15"/>
    <p:sldId id="369" r:id="rId16"/>
    <p:sldId id="370" r:id="rId17"/>
    <p:sldId id="371" r:id="rId18"/>
    <p:sldId id="372" r:id="rId19"/>
    <p:sldId id="373"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62"/>
            <p14:sldId id="363"/>
            <p14:sldId id="350"/>
            <p14:sldId id="364"/>
            <p14:sldId id="342"/>
            <p14:sldId id="365"/>
            <p14:sldId id="366"/>
            <p14:sldId id="367"/>
            <p14:sldId id="368"/>
            <p14:sldId id="369"/>
            <p14:sldId id="370"/>
            <p14:sldId id="371"/>
            <p14:sldId id="372"/>
            <p14:sldId id="373"/>
            <p14:sldId id="333"/>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0116" autoAdjust="0"/>
  </p:normalViewPr>
  <p:slideViewPr>
    <p:cSldViewPr snapToGrid="0">
      <p:cViewPr varScale="1">
        <p:scale>
          <a:sx n="73" d="100"/>
          <a:sy n="73" d="100"/>
        </p:scale>
        <p:origin x="465" y="36"/>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11/5/2017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communication with devices or field</a:t>
            </a:r>
            <a:r>
              <a:rPr lang="en-US" baseline="0" dirty="0"/>
              <a:t> gateways must occur through secure channels to the cloud gateway endpoints.</a:t>
            </a:r>
          </a:p>
          <a:p>
            <a:pPr marL="171450" indent="-171450">
              <a:buFont typeface="Arial"/>
              <a:buChar char="•"/>
            </a:pPr>
            <a:r>
              <a:rPr lang="en-US" baseline="0" dirty="0"/>
              <a:t>Direct connectivity, Agents, Client components</a:t>
            </a:r>
          </a:p>
          <a:p>
            <a:pPr marL="171450" indent="-171450">
              <a:buFont typeface="Arial"/>
              <a:buChar char="•"/>
            </a:pPr>
            <a:r>
              <a:rPr lang="en-US" baseline="0" dirty="0"/>
              <a:t>The Azure </a:t>
            </a:r>
            <a:r>
              <a:rPr lang="en-US" baseline="0" dirty="0" err="1"/>
              <a:t>IoT</a:t>
            </a:r>
            <a:r>
              <a:rPr lang="en-US" baseline="0" dirty="0"/>
              <a:t> device SDKs represent a set of client components that cant be used on devices or gateways to simplify the connectivity to Azure </a:t>
            </a:r>
            <a:r>
              <a:rPr lang="en-US" baseline="0" dirty="0" err="1"/>
              <a:t>IoT</a:t>
            </a:r>
            <a:r>
              <a:rPr lang="en-US" baseline="0" dirty="0"/>
              <a:t> Hub.</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device identity store is the authority for all device identity information. It also stores and allows for validation of cryptographic secrets for the purposes of device client authentication.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Identity and registry stores are primarily separated for security reasons; lookups on the registry should not allow disclosing cryptographic material.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device registry is an index </a:t>
            </a:r>
            <a:r>
              <a:rPr lang="en-US" i="0" dirty="0">
                <a:solidFill>
                  <a:prstClr val="white"/>
                </a:solidFill>
                <a:latin typeface="Segoe UI"/>
              </a:rPr>
              <a:t>database existing alongside the identity store, which contains discovery and reference data related to provisioned devices.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cloud gateway relies on the information in the identity store for the purposes of device authentication and management.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includes a built-in device identity store that is the authority for registered devices and provides per-device security credentials.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7091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API Apps can be used for the implementation of the Provisioning API.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API Apps provides a platform for building, hosting, and distributing APIs in the cloud and on-premises.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27874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1759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flow of data through the system is facilitated by data pumps and analytics tasks. Data pumps are typically moving or routing data without any transformation.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Since the cloud gateway provides brokered communication and supports multiple consumers, the same data can be consumed by different stream processors for different purposes.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Microsoft Azure, the Stream Analytics service, Apache Storm implemented in Azure HDInsight, or custom event processors can facilitate the flow of data from the ingestion point in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or Event Hubs.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Analytics and machine learning - Incoming events can also be forwarded to specialized modules for advanced analytics and machine learning. Those can perform large-scale, in-motion analysis and visualizations.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689927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solution’s device management part will commonly use compute nodes, whereas the analytics portion of the solution will be largely implemented directly inside the respective analytics capabilities.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several implementation options for the backend logic. Some of the logic will be implemented in the event processors and analytics components of the system.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33317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Solution user experience (UX) include web services and APIs with a graphical user interface in the form of a mobile or desktop app.</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App Service is a managed platform with powerful capabilities for building web and mobile apps. Web Apps and Mobile Apps allow developers to build web and mobile apps using languages like .NET, Java, </a:t>
            </a:r>
            <a:r>
              <a:rPr lang="en-US" sz="1200" b="0" i="0" u="none" strike="noStrike" kern="1200" baseline="0" dirty="0" err="1">
                <a:solidFill>
                  <a:schemeClr val="tx1"/>
                </a:solidFill>
                <a:latin typeface="+mn-lt"/>
                <a:ea typeface="+mn-ea"/>
                <a:cs typeface="+mn-cs"/>
              </a:rPr>
              <a:t>NodeJS</a:t>
            </a:r>
            <a:r>
              <a:rPr lang="en-US" sz="1200" b="0" i="0" u="none" strike="noStrike" kern="1200" baseline="0" dirty="0">
                <a:solidFill>
                  <a:schemeClr val="tx1"/>
                </a:solidFill>
                <a:latin typeface="+mn-lt"/>
                <a:ea typeface="+mn-ea"/>
                <a:cs typeface="+mn-cs"/>
              </a:rPr>
              <a:t>, PHP, or Python.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38446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Azure Logic Apps provide a reliable way to automate business processes. The service supports long-running process orchestrations across different systems hosted in Azure, on-premises, or in third-party clouds. </a:t>
            </a:r>
          </a:p>
          <a:p>
            <a:pPr marL="171450" indent="-171450">
              <a:buFont typeface="Arial"/>
              <a:buChar char="•"/>
            </a:pPr>
            <a:r>
              <a:rPr lang="en-US" sz="1200" b="0" i="0" u="none" strike="noStrike" kern="1200" baseline="0" dirty="0">
                <a:solidFill>
                  <a:schemeClr val="tx1"/>
                </a:solidFill>
                <a:latin typeface="+mn-lt"/>
                <a:ea typeface="+mn-ea"/>
                <a:cs typeface="+mn-cs"/>
              </a:rPr>
              <a:t>Logic Apps allow users to automate business process execution and workflow.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62159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Azure </a:t>
            </a:r>
            <a:r>
              <a:rPr lang="en-US" dirty="0" err="1"/>
              <a:t>IoT</a:t>
            </a:r>
            <a:r>
              <a:rPr lang="en-US" baseline="0" dirty="0"/>
              <a:t> solution is to enable the flow of information between connected devices and line-of-business assets and cloud-based backend systems for the analysis, control, and business process integration.</a:t>
            </a:r>
          </a:p>
          <a:p>
            <a:pPr marL="171450" indent="-171450">
              <a:buFont typeface="Arial"/>
              <a:buChar char="•"/>
            </a:pPr>
            <a:r>
              <a:rPr lang="en-US" baseline="0" dirty="0"/>
              <a:t>It also provides preconfigured solution for common </a:t>
            </a:r>
            <a:r>
              <a:rPr lang="en-US" baseline="0" dirty="0" err="1"/>
              <a:t>IoT</a:t>
            </a:r>
            <a:r>
              <a:rPr lang="en-US" baseline="0" dirty="0"/>
              <a:t> scenarios. </a:t>
            </a:r>
          </a:p>
          <a:p>
            <a:pPr marL="171450" indent="-171450">
              <a:buFont typeface="Arial"/>
              <a:buChar char="•"/>
            </a:pPr>
            <a:r>
              <a:rPr lang="en-US" dirty="0"/>
              <a:t>Cloud</a:t>
            </a:r>
            <a:r>
              <a:rPr lang="en-US" baseline="0" dirty="0"/>
              <a:t> gateway Layer : provides endpoints for device connectivity and facilitates bidirectional communication with the backend.</a:t>
            </a:r>
          </a:p>
          <a:p>
            <a:pPr marL="171450" indent="-171450">
              <a:buFont typeface="Arial"/>
              <a:buChar char="•"/>
            </a:pPr>
            <a:r>
              <a:rPr lang="en-US" baseline="0" dirty="0"/>
              <a:t>Backend Layer : provide device registration and data collection, transformation, and analytics, so on.</a:t>
            </a:r>
          </a:p>
          <a:p>
            <a:pPr marL="171450" indent="-171450">
              <a:buFont typeface="Arial"/>
              <a:buChar char="•"/>
            </a:pPr>
            <a:r>
              <a:rPr lang="en-US" dirty="0"/>
              <a:t>Presentation</a:t>
            </a:r>
            <a:r>
              <a:rPr lang="en-US" baseline="0" dirty="0"/>
              <a:t> Layer :  integration of the </a:t>
            </a:r>
            <a:r>
              <a:rPr lang="en-US" baseline="0" dirty="0" err="1"/>
              <a:t>IoT</a:t>
            </a:r>
            <a:r>
              <a:rPr lang="en-US" baseline="0" dirty="0"/>
              <a:t> environment into existing business applications and standard software solution using adapters or the EAI (Enterprise Application Integration) and B2B gateway capabilities.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*Field Gateway is currently a concept that may represent Microsoft, 3</a:t>
            </a:r>
            <a:r>
              <a:rPr lang="en-US" sz="1200" baseline="30000" dirty="0"/>
              <a:t>rd</a:t>
            </a:r>
            <a:r>
              <a:rPr lang="en-US" sz="1200" dirty="0"/>
              <a:t> party or custom capabilities at a hardware or software level.</a:t>
            </a: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The use of the term “gateway” (field gateway, custom cloud gateway, and cloud gateway) is only to help set context for the conceptual components. These represent different names in each vender solutions or products. </a:t>
            </a:r>
          </a:p>
          <a:p>
            <a:pPr marL="171450" indent="-171450">
              <a:buFont typeface="Arial"/>
              <a:buChar char="•"/>
            </a:pPr>
            <a:r>
              <a:rPr lang="en-US" sz="1200" b="0" i="0" u="none" strike="noStrike" kern="1200" baseline="0" dirty="0">
                <a:solidFill>
                  <a:schemeClr val="tx1"/>
                </a:solidFill>
                <a:latin typeface="+mn-lt"/>
                <a:ea typeface="+mn-ea"/>
                <a:cs typeface="+mn-cs"/>
              </a:rPr>
              <a:t>We’ll explain these concepts in more detail later on.</a:t>
            </a: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Case 1 : device with IP can establish secure connections via the Internet.</a:t>
            </a:r>
          </a:p>
          <a:p>
            <a:pPr marL="171450" indent="-171450">
              <a:buFont typeface="Arial"/>
              <a:buChar char="•"/>
            </a:pPr>
            <a:r>
              <a:rPr lang="en-US" sz="1200" b="0" i="0" u="none" strike="noStrike" kern="1200" baseline="0" dirty="0">
                <a:solidFill>
                  <a:schemeClr val="tx1"/>
                </a:solidFill>
                <a:latin typeface="+mn-lt"/>
                <a:ea typeface="+mn-ea"/>
                <a:cs typeface="+mn-cs"/>
              </a:rPr>
              <a:t>Case 2 : this is useful when aggregation of streams and data is executed on a field gateway before transferring to the cloud. </a:t>
            </a:r>
          </a:p>
          <a:p>
            <a:pPr marL="171450" indent="-171450">
              <a:buFont typeface="Arial"/>
              <a:buChar char="•"/>
            </a:pPr>
            <a:r>
              <a:rPr lang="en-US" sz="1200" b="0" i="0" u="none" strike="noStrike" kern="1200" baseline="0" dirty="0">
                <a:solidFill>
                  <a:schemeClr val="tx1"/>
                </a:solidFill>
                <a:latin typeface="+mn-lt"/>
                <a:ea typeface="+mn-ea"/>
                <a:cs typeface="+mn-cs"/>
              </a:rPr>
              <a:t>Case 3 : protocol translation or some form of custom processing before reaching the cloud gateway</a:t>
            </a:r>
          </a:p>
          <a:p>
            <a:pPr marL="171450" indent="-171450">
              <a:buFont typeface="Arial"/>
              <a:buChar char="•"/>
            </a:pPr>
            <a:r>
              <a:rPr lang="en-US" sz="1200" b="0" i="0" u="none" strike="noStrike" kern="1200" baseline="0" dirty="0">
                <a:solidFill>
                  <a:schemeClr val="tx1"/>
                </a:solidFill>
                <a:latin typeface="+mn-lt"/>
                <a:ea typeface="+mn-ea"/>
                <a:cs typeface="+mn-cs"/>
              </a:rPr>
              <a:t>Case 4 : mix case 2 and case 3. Require integration of them using isolated network tunnels using VPN.</a:t>
            </a: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It’s also possible to direct device to device communication with local network control activities and information flow.</a:t>
            </a:r>
          </a:p>
          <a:p>
            <a:pPr marL="0" indent="0">
              <a:buFont typeface="Arial"/>
              <a:buNone/>
            </a:pP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008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a:t>Notes:</a:t>
            </a:r>
          </a:p>
          <a:p>
            <a:pPr marL="171450" lvl="0" indent="-171450">
              <a:buFont typeface="Arial" panose="020B0604020202020204" pitchFamily="34" charset="0"/>
              <a:buChar char="•"/>
            </a:pPr>
            <a:r>
              <a:rPr lang="en-US" dirty="0"/>
              <a:t>Heterogeneous device makes it possible to enable secure, efficient, and robust communication between nearly any kind of device and a cloud gateway.</a:t>
            </a:r>
          </a:p>
          <a:p>
            <a:pPr marL="171450" lvl="0" indent="-171450">
              <a:buFont typeface="Arial" panose="020B0604020202020204" pitchFamily="34" charset="0"/>
              <a:buChar char="•"/>
            </a:pPr>
            <a:r>
              <a:rPr lang="en-US" dirty="0"/>
              <a:t>Target device</a:t>
            </a:r>
            <a:r>
              <a:rPr lang="en-US" baseline="0" dirty="0"/>
              <a:t> – from single function sensor to complex device group with hundreds of sensors.</a:t>
            </a:r>
            <a:endParaRPr lang="en-US" dirty="0"/>
          </a:p>
          <a:p>
            <a:pPr marL="0" lvl="0" indent="0">
              <a:buFont typeface="Arial"/>
              <a:buNone/>
            </a:pPr>
            <a:endParaRPr lang="en-US" dirty="0"/>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067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Field gateway can filter or aggregate the device telemetry and thus reduce the amount of data being transferred to the cloud back end.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3692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The role of the main cloud gateway in Azure</a:t>
            </a:r>
            <a:r>
              <a:rPr lang="en-US" baseline="0" dirty="0"/>
              <a:t> is taken on by Azure </a:t>
            </a:r>
            <a:r>
              <a:rPr lang="en-US" baseline="0" dirty="0" err="1"/>
              <a:t>IoT</a:t>
            </a:r>
            <a:r>
              <a:rPr lang="en-US" baseline="0" dirty="0"/>
              <a:t> Hub which is a high-scale service enabling secure bidirectional communication from </a:t>
            </a:r>
            <a:r>
              <a:rPr lang="en-US" baseline="0" dirty="0" err="1"/>
              <a:t>deviecs</a:t>
            </a:r>
            <a:r>
              <a:rPr lang="en-US" baseline="0" dirty="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14196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Field gateway can filter or aggregate the device telemetry and thus reduce the amount of data being transferred to the cloud back end. </a:t>
            </a:r>
          </a:p>
          <a:p>
            <a:pPr marL="171450" indent="-171450">
              <a:buFont typeface="Arial"/>
              <a:buChar char="•"/>
            </a:pPr>
            <a:r>
              <a:rPr lang="en-US" sz="1200" b="0" i="0" u="none" strike="noStrike" kern="1200" baseline="0" dirty="0">
                <a:solidFill>
                  <a:schemeClr val="tx1"/>
                </a:solidFill>
                <a:latin typeface="+mn-lt"/>
                <a:ea typeface="+mn-ea"/>
                <a:cs typeface="+mn-cs"/>
              </a:rPr>
              <a:t>In general, custom gateways can be deployed on the edge as well. In some cases there might be multiple gateways between a device and the cloud gateway.</a:t>
            </a:r>
          </a:p>
          <a:p>
            <a:pPr marL="171450" indent="-171450">
              <a:buFont typeface="Arial"/>
              <a:buChar char="•"/>
            </a:pPr>
            <a:r>
              <a:rPr lang="en-US" sz="1200" b="0" i="0" u="none" strike="noStrike" kern="1200" baseline="0" dirty="0">
                <a:solidFill>
                  <a:schemeClr val="tx1"/>
                </a:solidFill>
                <a:latin typeface="+mn-lt"/>
                <a:ea typeface="+mn-ea"/>
                <a:cs typeface="+mn-cs"/>
              </a:rPr>
              <a:t>In Azure, the role of custom gateway is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protocol gateway. It is an open-source framework for custom gateways and protocol adaption. It is located in between devices and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74510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11/5/2017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11/5/2017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11/5/2017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Internet of 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Connecting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Devices to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4948518" cy="830997"/>
          </a:xfrm>
          <a:prstGeom prst="rect">
            <a:avLst/>
          </a:prstGeom>
          <a:noFill/>
        </p:spPr>
        <p:txBody>
          <a:bodyPr wrap="square" rtlCol="0">
            <a:spAutoFit/>
          </a:bodyPr>
          <a:lstStyle/>
          <a:p>
            <a:r>
              <a:rPr lang="en-US" sz="4800" dirty="0" err="1">
                <a:solidFill>
                  <a:prstClr val="black"/>
                </a:solidFill>
                <a:latin typeface="Segoe UI"/>
              </a:rPr>
              <a:t>IoT</a:t>
            </a:r>
            <a:r>
              <a:rPr lang="en-US" sz="4800" dirty="0">
                <a:solidFill>
                  <a:prstClr val="black"/>
                </a:solidFill>
                <a:latin typeface="Segoe UI"/>
              </a:rPr>
              <a:t> Client</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Three key patterns for client connectivity being used in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Direct connectivity from the device app/software layer</a:t>
              </a:r>
            </a:p>
            <a:p>
              <a:pPr marL="1316038" indent="-457200">
                <a:buFont typeface="Wingdings" charset="2"/>
                <a:buChar char="§"/>
              </a:pPr>
              <a:r>
                <a:rPr lang="en-US" sz="2800" dirty="0">
                  <a:solidFill>
                    <a:srgbClr val="000000"/>
                  </a:solidFill>
                </a:rPr>
                <a:t>Connectivity through agents</a:t>
              </a:r>
            </a:p>
            <a:p>
              <a:pPr marL="1316038" indent="-457200">
                <a:buFont typeface="Wingdings" charset="2"/>
                <a:buChar char="§"/>
              </a:pPr>
              <a:r>
                <a:rPr lang="en-US" sz="2800" dirty="0">
                  <a:solidFill>
                    <a:srgbClr val="000000"/>
                  </a:solidFill>
                </a:rPr>
                <a:t>Using client components integrated in the app/software layer of the device or gateway</a:t>
              </a:r>
            </a:p>
          </p:txBody>
        </p:sp>
      </p:grpSp>
    </p:spTree>
    <p:extLst>
      <p:ext uri="{BB962C8B-B14F-4D97-AF65-F5344CB8AC3E}">
        <p14:creationId xmlns:p14="http://schemas.microsoft.com/office/powerpoint/2010/main" val="370183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 Identity and Registry Store</a:t>
            </a:r>
          </a:p>
        </p:txBody>
      </p:sp>
      <p:grpSp>
        <p:nvGrpSpPr>
          <p:cNvPr id="3" name="Group 2"/>
          <p:cNvGrpSpPr/>
          <p:nvPr/>
        </p:nvGrpSpPr>
        <p:grpSpPr>
          <a:xfrm>
            <a:off x="840424" y="1749779"/>
            <a:ext cx="10030776" cy="4765321"/>
            <a:chOff x="840424" y="1749779"/>
            <a:chExt cx="10030776" cy="4765321"/>
          </a:xfrm>
        </p:grpSpPr>
        <p:cxnSp>
          <p:nvCxnSpPr>
            <p:cNvPr id="23" name="Straight Connector 22"/>
            <p:cNvCxnSpPr>
              <a:stCxn id="17" idx="1"/>
            </p:cNvCxnSpPr>
            <p:nvPr/>
          </p:nvCxnSpPr>
          <p:spPr>
            <a:xfrm flipH="1" flipV="1">
              <a:off x="2108200" y="2730500"/>
              <a:ext cx="58039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177024" y="3057879"/>
              <a:ext cx="3630176" cy="11077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Device State Store</a:t>
              </a:r>
            </a:p>
          </p:txBody>
        </p:sp>
        <p:sp>
          <p:nvSpPr>
            <p:cNvPr id="5" name="Rectangle 4"/>
            <p:cNvSpPr/>
            <p:nvPr/>
          </p:nvSpPr>
          <p:spPr>
            <a:xfrm>
              <a:off x="840424" y="1757220"/>
              <a:ext cx="1280160" cy="475788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sp>
          <p:nvSpPr>
            <p:cNvPr id="6" name="Rectangle 5"/>
            <p:cNvSpPr/>
            <p:nvPr/>
          </p:nvSpPr>
          <p:spPr>
            <a:xfrm>
              <a:off x="3151624" y="1749779"/>
              <a:ext cx="366622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Provisioning API</a:t>
              </a:r>
            </a:p>
          </p:txBody>
        </p:sp>
        <p:sp>
          <p:nvSpPr>
            <p:cNvPr id="8" name="Rectangle 7"/>
            <p:cNvSpPr/>
            <p:nvPr/>
          </p:nvSpPr>
          <p:spPr>
            <a:xfrm>
              <a:off x="3151624" y="3032479"/>
              <a:ext cx="3211076" cy="714021"/>
            </a:xfrm>
            <a:prstGeom prst="rect">
              <a:avLst/>
            </a:prstGeom>
            <a:solidFill>
              <a:srgbClr val="145AB2"/>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Identity and Registry Stores</a:t>
              </a:r>
            </a:p>
          </p:txBody>
        </p:sp>
        <p:cxnSp>
          <p:nvCxnSpPr>
            <p:cNvPr id="9" name="Straight Connector 8"/>
            <p:cNvCxnSpPr>
              <a:stCxn id="6" idx="2"/>
            </p:cNvCxnSpPr>
            <p:nvPr/>
          </p:nvCxnSpPr>
          <p:spPr>
            <a:xfrm flipH="1">
              <a:off x="4978400" y="2489200"/>
              <a:ext cx="0" cy="55880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p:cNvCxnSpPr>
            <p:nvPr/>
          </p:nvCxnSpPr>
          <p:spPr>
            <a:xfrm flipH="1">
              <a:off x="2120900" y="2119490"/>
              <a:ext cx="1030724" cy="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77024" y="4416779"/>
              <a:ext cx="769417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Steam Processors</a:t>
              </a:r>
            </a:p>
          </p:txBody>
        </p:sp>
        <p:sp>
          <p:nvSpPr>
            <p:cNvPr id="12" name="Rectangle 11"/>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cxnSp>
          <p:nvCxnSpPr>
            <p:cNvPr id="13" name="Straight Connector 12"/>
            <p:cNvCxnSpPr>
              <a:endCxn id="12" idx="1"/>
            </p:cNvCxnSpPr>
            <p:nvPr/>
          </p:nvCxnSpPr>
          <p:spPr>
            <a:xfrm flipV="1">
              <a:off x="2133600" y="6018390"/>
              <a:ext cx="10180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1" idx="1"/>
            </p:cNvCxnSpPr>
            <p:nvPr/>
          </p:nvCxnSpPr>
          <p:spPr>
            <a:xfrm>
              <a:off x="2146300" y="4786490"/>
              <a:ext cx="10307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9794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784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 Backend</a:t>
              </a:r>
            </a:p>
          </p:txBody>
        </p:sp>
        <p:cxnSp>
          <p:nvCxnSpPr>
            <p:cNvPr id="18" name="Straight Connector 17"/>
            <p:cNvCxnSpPr/>
            <p:nvPr/>
          </p:nvCxnSpPr>
          <p:spPr>
            <a:xfrm flipH="1" flipV="1">
              <a:off x="93863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&amp; Machine Learning</a:t>
              </a:r>
            </a:p>
          </p:txBody>
        </p:sp>
        <p:cxnSp>
          <p:nvCxnSpPr>
            <p:cNvPr id="20" name="Straight Connector 19"/>
            <p:cNvCxnSpPr/>
            <p:nvPr/>
          </p:nvCxnSpPr>
          <p:spPr>
            <a:xfrm>
              <a:off x="93853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9"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74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Provisioning</a:t>
            </a: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1023849"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Provisioning API is the common external interface for how changes are made on the device identity store and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Abstract interface with common gestures</a:t>
              </a:r>
            </a:p>
            <a:p>
              <a:pPr marL="1316038" indent="-457200">
                <a:buFont typeface="Wingdings" charset="2"/>
                <a:buChar char="§"/>
              </a:pPr>
              <a:r>
                <a:rPr lang="en-US" sz="2800" dirty="0">
                  <a:solidFill>
                    <a:srgbClr val="000000"/>
                  </a:solidFill>
                </a:rPr>
                <a:t>An implementation of that abstract interface for the identity and registry stores</a:t>
              </a:r>
            </a:p>
            <a:p>
              <a:pPr marL="1316038" indent="-457200">
                <a:buFont typeface="Wingdings" charset="2"/>
                <a:buChar char="§"/>
              </a:pPr>
              <a:r>
                <a:rPr lang="en-US" sz="2800" dirty="0">
                  <a:solidFill>
                    <a:srgbClr val="000000"/>
                  </a:solidFill>
                </a:rPr>
                <a:t>Processing individual and bulk requests for registering new devices and updating or removing existing devices</a:t>
              </a:r>
            </a:p>
          </p:txBody>
        </p:sp>
      </p:grpSp>
    </p:spTree>
    <p:extLst>
      <p:ext uri="{BB962C8B-B14F-4D97-AF65-F5344CB8AC3E}">
        <p14:creationId xmlns:p14="http://schemas.microsoft.com/office/powerpoint/2010/main" val="41152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State Store</a:t>
            </a: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3" y="1950630"/>
                <a:ext cx="11396134"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tabLst>
                    <a:tab pos="398463" algn="l"/>
                  </a:tabLst>
                </a:pPr>
                <a:r>
                  <a:rPr lang="en-US" i="0" dirty="0">
                    <a:solidFill>
                      <a:prstClr val="white"/>
                    </a:solidFill>
                  </a:rPr>
                  <a:t>Operational data related to the devices resides in the device state store s</a:t>
                </a:r>
                <a:r>
                  <a:rPr lang="en-US" i="0" dirty="0">
                    <a:solidFill>
                      <a:prstClr val="white"/>
                    </a:solidFill>
                    <a:latin typeface="Segoe UI"/>
                  </a:rPr>
                  <a:t>eparate from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The state store is an optional architectural element</a:t>
              </a:r>
            </a:p>
            <a:p>
              <a:pPr marL="1316038" indent="-457200">
                <a:buFont typeface="Wingdings" charset="2"/>
                <a:buChar char="§"/>
              </a:pPr>
              <a:r>
                <a:rPr lang="en-US" sz="2800" dirty="0">
                  <a:solidFill>
                    <a:srgbClr val="000000"/>
                  </a:solidFill>
                </a:rPr>
                <a:t>State store retains the raw stream of incoming events from the device</a:t>
              </a:r>
            </a:p>
            <a:p>
              <a:pPr marL="1316038" indent="-457200">
                <a:buFont typeface="Wingdings" charset="2"/>
                <a:buChar char="§"/>
              </a:pPr>
              <a:r>
                <a:rPr lang="en-US" sz="2800" dirty="0">
                  <a:solidFill>
                    <a:srgbClr val="000000"/>
                  </a:solidFill>
                </a:rPr>
                <a:t>Retains a last known values record that is a projection of the last observed values captured from the device </a:t>
              </a:r>
            </a:p>
          </p:txBody>
        </p:sp>
      </p:grpSp>
    </p:spTree>
    <p:extLst>
      <p:ext uri="{BB962C8B-B14F-4D97-AF65-F5344CB8AC3E}">
        <p14:creationId xmlns:p14="http://schemas.microsoft.com/office/powerpoint/2010/main" val="70336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Processor</a:t>
            </a:r>
          </a:p>
        </p:txBody>
      </p:sp>
      <p:grpSp>
        <p:nvGrpSpPr>
          <p:cNvPr id="19" name="Group 18"/>
          <p:cNvGrpSpPr/>
          <p:nvPr/>
        </p:nvGrpSpPr>
        <p:grpSpPr>
          <a:xfrm>
            <a:off x="2236212" y="1749779"/>
            <a:ext cx="7719576" cy="4765321"/>
            <a:chOff x="3151624" y="1749779"/>
            <a:chExt cx="7719576" cy="4765321"/>
          </a:xfrm>
        </p:grpSpPr>
        <p:sp>
          <p:nvSpPr>
            <p:cNvPr id="4" name="Rectangle 3"/>
            <p:cNvSpPr/>
            <p:nvPr/>
          </p:nvSpPr>
          <p:spPr>
            <a:xfrm>
              <a:off x="3177024" y="3057879"/>
              <a:ext cx="3630176" cy="11077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Device State Store</a:t>
              </a:r>
            </a:p>
          </p:txBody>
        </p:sp>
        <p:sp>
          <p:nvSpPr>
            <p:cNvPr id="5" name="Rectangle 4"/>
            <p:cNvSpPr/>
            <p:nvPr/>
          </p:nvSpPr>
          <p:spPr>
            <a:xfrm>
              <a:off x="3151624" y="1749779"/>
              <a:ext cx="366622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Provisioning API</a:t>
              </a:r>
            </a:p>
          </p:txBody>
        </p:sp>
        <p:sp>
          <p:nvSpPr>
            <p:cNvPr id="6" name="Rectangle 5"/>
            <p:cNvSpPr/>
            <p:nvPr/>
          </p:nvSpPr>
          <p:spPr>
            <a:xfrm>
              <a:off x="3151624" y="3032479"/>
              <a:ext cx="3211076" cy="714021"/>
            </a:xfrm>
            <a:prstGeom prst="rect">
              <a:avLst/>
            </a:prstGeom>
            <a:solidFill>
              <a:srgbClr val="145AB2">
                <a:alpha val="0"/>
              </a:srgbClr>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Identity and Registry Stores</a:t>
              </a:r>
            </a:p>
          </p:txBody>
        </p:sp>
        <p:cxnSp>
          <p:nvCxnSpPr>
            <p:cNvPr id="7" name="Straight Connector 6"/>
            <p:cNvCxnSpPr>
              <a:stCxn id="5" idx="2"/>
            </p:cNvCxnSpPr>
            <p:nvPr/>
          </p:nvCxnSpPr>
          <p:spPr>
            <a:xfrm flipH="1">
              <a:off x="4978400" y="2489200"/>
              <a:ext cx="0" cy="55880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77024" y="4416779"/>
              <a:ext cx="769417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Stream Processors</a:t>
              </a:r>
            </a:p>
          </p:txBody>
        </p:sp>
        <p:sp>
          <p:nvSpPr>
            <p:cNvPr id="9" name="Rectangle 8"/>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cxnSp>
          <p:nvCxnSpPr>
            <p:cNvPr id="10" name="Straight Connector 9"/>
            <p:cNvCxnSpPr/>
            <p:nvPr/>
          </p:nvCxnSpPr>
          <p:spPr>
            <a:xfrm flipH="1" flipV="1">
              <a:off x="49794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784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 Backend</a:t>
              </a:r>
            </a:p>
          </p:txBody>
        </p:sp>
        <p:cxnSp>
          <p:nvCxnSpPr>
            <p:cNvPr id="13" name="Straight Connector 12"/>
            <p:cNvCxnSpPr/>
            <p:nvPr/>
          </p:nvCxnSpPr>
          <p:spPr>
            <a:xfrm flipH="1" flipV="1">
              <a:off x="93863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&amp; Machine Learning</a:t>
              </a:r>
            </a:p>
          </p:txBody>
        </p:sp>
        <p:cxnSp>
          <p:nvCxnSpPr>
            <p:cNvPr id="15" name="Straight Connector 14"/>
            <p:cNvCxnSpPr/>
            <p:nvPr/>
          </p:nvCxnSpPr>
          <p:spPr>
            <a:xfrm>
              <a:off x="93853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4"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60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App Backend</a:t>
            </a:r>
          </a:p>
        </p:txBody>
      </p:sp>
      <p:grpSp>
        <p:nvGrpSpPr>
          <p:cNvPr id="8" name="Group 7"/>
          <p:cNvGrpSpPr/>
          <p:nvPr/>
        </p:nvGrpSpPr>
        <p:grpSpPr>
          <a:xfrm>
            <a:off x="0" y="1761067"/>
            <a:ext cx="12192000" cy="4242270"/>
            <a:chOff x="0" y="1778843"/>
            <a:chExt cx="12192000" cy="3844449"/>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86961" y="1836966"/>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r>
                  <a:rPr lang="en-US" i="0" dirty="0"/>
                  <a:t>Implements the appropriate object models and abstractions for devices, groups of devices and business rules and actions </a:t>
                </a:r>
                <a:endParaRPr lang="en-US" i="0" dirty="0">
                  <a:solidFill>
                    <a:prstClr val="white"/>
                  </a:solidFill>
                  <a:latin typeface="Segoe UI"/>
                </a:endParaRP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Manages access and associations between devices and users</a:t>
              </a:r>
            </a:p>
            <a:p>
              <a:pPr marL="1316038" indent="-457200">
                <a:buFont typeface="Wingdings" charset="2"/>
                <a:buChar char="§"/>
              </a:pPr>
              <a:r>
                <a:rPr lang="en-US" sz="2800" dirty="0">
                  <a:solidFill>
                    <a:srgbClr val="000000"/>
                  </a:solidFill>
                </a:rPr>
                <a:t>Custom control logic of the solution, device discovery</a:t>
              </a:r>
            </a:p>
            <a:p>
              <a:pPr marL="1316038" indent="-457200">
                <a:buFont typeface="Wingdings" charset="2"/>
                <a:buChar char="§"/>
              </a:pPr>
              <a:r>
                <a:rPr lang="en-US" sz="2800" dirty="0">
                  <a:solidFill>
                    <a:srgbClr val="000000"/>
                  </a:solidFill>
                </a:rPr>
                <a:t>Visualization, device state management and command execution</a:t>
              </a:r>
            </a:p>
          </p:txBody>
        </p:sp>
      </p:grpSp>
    </p:spTree>
    <p:extLst>
      <p:ext uri="{BB962C8B-B14F-4D97-AF65-F5344CB8AC3E}">
        <p14:creationId xmlns:p14="http://schemas.microsoft.com/office/powerpoint/2010/main" val="265838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Solution UX</a:t>
            </a:r>
          </a:p>
        </p:txBody>
      </p:sp>
      <p:sp>
        <p:nvSpPr>
          <p:cNvPr id="3" name="Content Placeholder 2"/>
          <p:cNvSpPr>
            <a:spLocks noGrp="1"/>
          </p:cNvSpPr>
          <p:nvPr>
            <p:ph sz="half" idx="1"/>
          </p:nvPr>
        </p:nvSpPr>
        <p:spPr>
          <a:xfrm>
            <a:off x="838199" y="1825625"/>
            <a:ext cx="5833533" cy="4351338"/>
          </a:xfrm>
        </p:spPr>
        <p:txBody>
          <a:bodyPr>
            <a:normAutofit/>
          </a:bodyPr>
          <a:lstStyle/>
          <a:p>
            <a:pPr>
              <a:buFont typeface="Wingdings" charset="2"/>
              <a:buChar char="§"/>
            </a:pPr>
            <a:r>
              <a:rPr lang="en-US" altLang="ko-KR" dirty="0"/>
              <a:t>A website for UX for mobile and desktop App</a:t>
            </a:r>
          </a:p>
          <a:p>
            <a:pPr>
              <a:buFont typeface="Wingdings" charset="2"/>
              <a:buChar char="§"/>
            </a:pPr>
            <a:r>
              <a:rPr lang="en-US" dirty="0"/>
              <a:t>Solution and implements access to and visualization of device data and analysis results </a:t>
            </a:r>
            <a:endParaRPr lang="en-US" altLang="ko-KR" dirty="0"/>
          </a:p>
          <a:p>
            <a:pPr>
              <a:buFont typeface="Wingdings" charset="2"/>
              <a:buChar char="§"/>
            </a:pPr>
            <a:r>
              <a:rPr lang="en-US" dirty="0"/>
              <a:t>Integrate with interactive dashboards, which are a suitable form of visualizations for </a:t>
            </a:r>
            <a:r>
              <a:rPr lang="en-US" dirty="0" err="1"/>
              <a:t>IoT</a:t>
            </a:r>
            <a:r>
              <a:rPr lang="en-US" dirty="0"/>
              <a:t> </a:t>
            </a: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9" name="그룹 8"/>
          <p:cNvGrpSpPr/>
          <p:nvPr/>
        </p:nvGrpSpPr>
        <p:grpSpPr>
          <a:xfrm>
            <a:off x="8619066" y="1164698"/>
            <a:ext cx="1879600" cy="5012265"/>
            <a:chOff x="8741299" y="1027906"/>
            <a:chExt cx="1706568" cy="4886854"/>
          </a:xfrm>
        </p:grpSpPr>
        <p:sp>
          <p:nvSpPr>
            <p:cNvPr id="6" name="Rectangle 17"/>
            <p:cNvSpPr/>
            <p:nvPr/>
          </p:nvSpPr>
          <p:spPr>
            <a:xfrm>
              <a:off x="8741299" y="1027906"/>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Solution</a:t>
              </a:r>
            </a:p>
            <a:p>
              <a:pPr algn="ctr"/>
              <a:r>
                <a:rPr lang="en-US" sz="2400" dirty="0">
                  <a:solidFill>
                    <a:schemeClr val="bg1"/>
                  </a:solidFill>
                </a:rPr>
                <a:t>UX</a:t>
              </a:r>
            </a:p>
          </p:txBody>
        </p:sp>
        <p:sp>
          <p:nvSpPr>
            <p:cNvPr id="8" name="Rectangle 17"/>
            <p:cNvSpPr/>
            <p:nvPr/>
          </p:nvSpPr>
          <p:spPr>
            <a:xfrm>
              <a:off x="8741299" y="3522132"/>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Business Integration</a:t>
              </a:r>
            </a:p>
            <a:p>
              <a:pPr algn="ctr"/>
              <a:r>
                <a:rPr lang="en-US" sz="2400" dirty="0">
                  <a:solidFill>
                    <a:schemeClr val="bg1"/>
                  </a:solidFill>
                </a:rPr>
                <a:t>Connectors</a:t>
              </a:r>
            </a:p>
          </p:txBody>
        </p:sp>
      </p:grpSp>
    </p:spTree>
    <p:extLst>
      <p:ext uri="{BB962C8B-B14F-4D97-AF65-F5344CB8AC3E}">
        <p14:creationId xmlns:p14="http://schemas.microsoft.com/office/powerpoint/2010/main" val="118524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8602383" cy="830997"/>
          </a:xfrm>
          <a:prstGeom prst="rect">
            <a:avLst/>
          </a:prstGeom>
          <a:noFill/>
        </p:spPr>
        <p:txBody>
          <a:bodyPr wrap="square" rtlCol="0">
            <a:spAutoFit/>
          </a:bodyPr>
          <a:lstStyle/>
          <a:p>
            <a:r>
              <a:rPr lang="en-US" sz="4800" dirty="0">
                <a:solidFill>
                  <a:prstClr val="black"/>
                </a:solidFill>
                <a:latin typeface="Segoe UI"/>
              </a:rPr>
              <a:t>Business Systems Integration</a:t>
            </a:r>
          </a:p>
        </p:txBody>
      </p:sp>
      <p:grpSp>
        <p:nvGrpSpPr>
          <p:cNvPr id="8" name="Group 7"/>
          <p:cNvGrpSpPr/>
          <p:nvPr/>
        </p:nvGrpSpPr>
        <p:grpSpPr>
          <a:xfrm>
            <a:off x="0" y="1761067"/>
            <a:ext cx="12192000" cy="3588078"/>
            <a:chOff x="0" y="1778843"/>
            <a:chExt cx="12192000" cy="3251604"/>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2" y="1778843"/>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8463" algn="l"/>
                <a:r>
                  <a:rPr lang="en-US" i="0" dirty="0"/>
                  <a:t>The integration of the </a:t>
                </a:r>
                <a:r>
                  <a:rPr lang="en-US" i="0" dirty="0" err="1"/>
                  <a:t>IoT</a:t>
                </a:r>
                <a:r>
                  <a:rPr lang="en-US" i="0" dirty="0"/>
                  <a:t> environment into downstream business systems such as CRM, ERP, and line-of-business (LOB) applications </a:t>
                </a:r>
                <a:endParaRPr lang="en-US" i="0" dirty="0">
                  <a:solidFill>
                    <a:prstClr val="white"/>
                  </a:solidFill>
                  <a:latin typeface="Segoe UI"/>
                </a:endParaRPr>
              </a:p>
            </p:txBody>
          </p:sp>
        </p:grpSp>
        <p:sp>
          <p:nvSpPr>
            <p:cNvPr id="7" name="Rectangle 6"/>
            <p:cNvSpPr/>
            <p:nvPr/>
          </p:nvSpPr>
          <p:spPr>
            <a:xfrm>
              <a:off x="0" y="3298038"/>
              <a:ext cx="12192000" cy="1732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Through business connectors or EAI/B2B gateway capabilities</a:t>
              </a:r>
            </a:p>
          </p:txBody>
        </p:sp>
      </p:grpSp>
    </p:spTree>
    <p:extLst>
      <p:ext uri="{BB962C8B-B14F-4D97-AF65-F5344CB8AC3E}">
        <p14:creationId xmlns:p14="http://schemas.microsoft.com/office/powerpoint/2010/main" val="292782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463212"/>
            <a:chOff x="0" y="1950630"/>
            <a:chExt cx="12192000" cy="404467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 to:</a:t>
                </a:r>
              </a:p>
            </p:txBody>
          </p:sp>
        </p:grpSp>
        <p:sp>
          <p:nvSpPr>
            <p:cNvPr id="7" name="Rectangle 6"/>
            <p:cNvSpPr/>
            <p:nvPr/>
          </p:nvSpPr>
          <p:spPr>
            <a:xfrm>
              <a:off x="0" y="2783543"/>
              <a:ext cx="12192000" cy="32117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device provisioning and identity, registry, and state stores in Azure</a:t>
              </a:r>
            </a:p>
            <a:p>
              <a:pPr marL="1316038" indent="-457200">
                <a:buFont typeface="Wingdings" charset="2"/>
                <a:buChar char="§"/>
              </a:pPr>
              <a:r>
                <a:rPr lang="en-US" sz="2800" dirty="0"/>
                <a:t>Understand data flow and processing in Azure</a:t>
              </a:r>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Architecture components in Azure </a:t>
            </a:r>
            <a:r>
              <a:rPr lang="en-US" dirty="0" err="1"/>
              <a:t>IoT</a:t>
            </a:r>
            <a:endParaRPr lang="en-US" dirty="0"/>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400502"/>
            <a:chOff x="0" y="1950630"/>
            <a:chExt cx="12192000" cy="398784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3154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device provisioning and identity, registry, and state stores in Azure</a:t>
              </a:r>
            </a:p>
            <a:p>
              <a:pPr marL="1316038" indent="-457200">
                <a:buFont typeface="Wingdings" charset="2"/>
                <a:buChar char="§"/>
              </a:pPr>
              <a:r>
                <a:rPr lang="en-US" sz="2800" dirty="0"/>
                <a:t>Understand data flow and processing in Azure</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Azure </a:t>
            </a:r>
            <a:r>
              <a:rPr lang="en-US" sz="4800" dirty="0" err="1"/>
              <a:t>IoT</a:t>
            </a:r>
            <a:r>
              <a:rPr lang="en-US" sz="4800" dirty="0"/>
              <a:t> Architecture</a:t>
            </a:r>
          </a:p>
        </p:txBody>
      </p:sp>
      <p:grpSp>
        <p:nvGrpSpPr>
          <p:cNvPr id="3" name="Group 2"/>
          <p:cNvGrpSpPr/>
          <p:nvPr/>
        </p:nvGrpSpPr>
        <p:grpSpPr>
          <a:xfrm>
            <a:off x="1349742" y="1226731"/>
            <a:ext cx="9492517" cy="5405493"/>
            <a:chOff x="1349742" y="1452507"/>
            <a:chExt cx="9492517" cy="5405493"/>
          </a:xfrm>
        </p:grpSpPr>
        <p:grpSp>
          <p:nvGrpSpPr>
            <p:cNvPr id="37" name="Group 36"/>
            <p:cNvGrpSpPr/>
            <p:nvPr/>
          </p:nvGrpSpPr>
          <p:grpSpPr>
            <a:xfrm>
              <a:off x="1351822" y="5934670"/>
              <a:ext cx="3707668" cy="923330"/>
              <a:chOff x="1604088" y="545076"/>
              <a:chExt cx="3707668" cy="923330"/>
            </a:xfrm>
          </p:grpSpPr>
          <p:sp>
            <p:nvSpPr>
              <p:cNvPr id="38" name="TextBox 37"/>
              <p:cNvSpPr txBox="1"/>
              <p:nvPr/>
            </p:nvSpPr>
            <p:spPr>
              <a:xfrm>
                <a:off x="2201334" y="545076"/>
                <a:ext cx="3110422" cy="923330"/>
              </a:xfrm>
              <a:prstGeom prst="rect">
                <a:avLst/>
              </a:prstGeom>
              <a:noFill/>
            </p:spPr>
            <p:txBody>
              <a:bodyPr wrap="none" rtlCol="0">
                <a:spAutoFit/>
              </a:bodyPr>
              <a:lstStyle/>
              <a:p>
                <a:r>
                  <a:rPr lang="en-US" dirty="0"/>
                  <a:t>Data path</a:t>
                </a:r>
              </a:p>
              <a:p>
                <a:r>
                  <a:rPr lang="en-US" dirty="0"/>
                  <a:t>Optional solution component</a:t>
                </a:r>
              </a:p>
              <a:p>
                <a:r>
                  <a:rPr lang="en-US" dirty="0" err="1"/>
                  <a:t>IoT</a:t>
                </a:r>
                <a:r>
                  <a:rPr lang="en-US" dirty="0"/>
                  <a:t> solution component</a:t>
                </a:r>
              </a:p>
            </p:txBody>
          </p:sp>
          <p:grpSp>
            <p:nvGrpSpPr>
              <p:cNvPr id="39" name="Group 38"/>
              <p:cNvGrpSpPr/>
              <p:nvPr/>
            </p:nvGrpSpPr>
            <p:grpSpPr>
              <a:xfrm>
                <a:off x="1604088" y="726584"/>
                <a:ext cx="465775" cy="741822"/>
                <a:chOff x="1604088" y="737099"/>
                <a:chExt cx="465775" cy="740161"/>
              </a:xfrm>
            </p:grpSpPr>
            <p:cxnSp>
              <p:nvCxnSpPr>
                <p:cNvPr id="40" name="Straight Arrow Connector 3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43" name="Group 42"/>
            <p:cNvGrpSpPr/>
            <p:nvPr/>
          </p:nvGrpSpPr>
          <p:grpSpPr>
            <a:xfrm>
              <a:off x="1349742" y="1452507"/>
              <a:ext cx="9492517" cy="4840111"/>
              <a:chOff x="258261" y="1735667"/>
              <a:chExt cx="9492517" cy="4840111"/>
            </a:xfrm>
          </p:grpSpPr>
          <p:sp>
            <p:nvSpPr>
              <p:cNvPr id="44" name="Rectangle 43"/>
              <p:cNvSpPr/>
              <p:nvPr/>
            </p:nvSpPr>
            <p:spPr>
              <a:xfrm>
                <a:off x="3626556" y="1735667"/>
                <a:ext cx="6124222"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3852334" y="1848556"/>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Cloud gateway</a:t>
                </a:r>
              </a:p>
            </p:txBody>
          </p:sp>
          <p:sp>
            <p:nvSpPr>
              <p:cNvPr id="46" name="Rectangle 45"/>
              <p:cNvSpPr/>
              <p:nvPr/>
            </p:nvSpPr>
            <p:spPr>
              <a:xfrm>
                <a:off x="5119511" y="1848556"/>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IoT</a:t>
                </a:r>
                <a:r>
                  <a:rPr lang="en-US" dirty="0">
                    <a:solidFill>
                      <a:schemeClr val="bg1"/>
                    </a:solidFill>
                  </a:rPr>
                  <a:t> solution backend</a:t>
                </a:r>
              </a:p>
            </p:txBody>
          </p:sp>
          <p:sp>
            <p:nvSpPr>
              <p:cNvPr id="47" name="Rectangle 46"/>
              <p:cNvSpPr/>
              <p:nvPr/>
            </p:nvSpPr>
            <p:spPr>
              <a:xfrm>
                <a:off x="8396112" y="1862667"/>
                <a:ext cx="1128889" cy="458611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Presentation and business connectivity</a:t>
                </a:r>
              </a:p>
            </p:txBody>
          </p:sp>
          <p:cxnSp>
            <p:nvCxnSpPr>
              <p:cNvPr id="48" name="Straight Arrow Connector 47"/>
              <p:cNvCxnSpPr>
                <a:stCxn id="46" idx="1"/>
                <a:endCxn id="45" idx="3"/>
              </p:cNvCxnSpPr>
              <p:nvPr/>
            </p:nvCxnSpPr>
            <p:spPr>
              <a:xfrm flipH="1">
                <a:off x="4529668" y="4155723"/>
                <a:ext cx="589843"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1"/>
                <a:endCxn id="46" idx="3"/>
              </p:cNvCxnSpPr>
              <p:nvPr/>
            </p:nvCxnSpPr>
            <p:spPr>
              <a:xfrm flipH="1">
                <a:off x="7874001" y="4155723"/>
                <a:ext cx="52211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183625" y="4463743"/>
                <a:ext cx="1161566" cy="1047241"/>
                <a:chOff x="2381180" y="5112854"/>
                <a:chExt cx="1161566" cy="1047241"/>
              </a:xfrm>
            </p:grpSpPr>
            <p:sp>
              <p:nvSpPr>
                <p:cNvPr id="73" name="Rectangle 72"/>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Gateway</a:t>
                  </a:r>
                </a:p>
                <a:p>
                  <a:pPr algn="ctr"/>
                  <a:endParaRPr lang="en-US" dirty="0">
                    <a:solidFill>
                      <a:schemeClr val="tx1"/>
                    </a:solidFill>
                  </a:endParaRPr>
                </a:p>
                <a:p>
                  <a:pPr algn="ctr"/>
                  <a:endParaRPr lang="en-US" dirty="0">
                    <a:solidFill>
                      <a:schemeClr val="tx1"/>
                    </a:solidFill>
                  </a:endParaRPr>
                </a:p>
              </p:txBody>
            </p:sp>
            <p:sp>
              <p:nvSpPr>
                <p:cNvPr id="74" name="Rectangle 73"/>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cxnSp>
            <p:nvCxnSpPr>
              <p:cNvPr id="51" name="Straight Arrow Connector 50"/>
              <p:cNvCxnSpPr/>
              <p:nvPr/>
            </p:nvCxnSpPr>
            <p:spPr>
              <a:xfrm flipH="1" flipV="1">
                <a:off x="3356696" y="4987365"/>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58261" y="2081788"/>
                <a:ext cx="1577364" cy="4181701"/>
                <a:chOff x="258261" y="2081788"/>
                <a:chExt cx="1577364" cy="4181701"/>
              </a:xfrm>
            </p:grpSpPr>
            <p:grpSp>
              <p:nvGrpSpPr>
                <p:cNvPr id="57" name="Group 56"/>
                <p:cNvGrpSpPr/>
                <p:nvPr/>
              </p:nvGrpSpPr>
              <p:grpSpPr>
                <a:xfrm>
                  <a:off x="258261" y="5101566"/>
                  <a:ext cx="1577364" cy="1161923"/>
                  <a:chOff x="1989510" y="5242676"/>
                  <a:chExt cx="979418" cy="1161923"/>
                </a:xfrm>
              </p:grpSpPr>
              <p:sp>
                <p:nvSpPr>
                  <p:cNvPr id="70" name="Rectangle 6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Low-power devices</a:t>
                    </a:r>
                  </a:p>
                  <a:p>
                    <a:pPr algn="ctr"/>
                    <a:endParaRPr lang="en-US" dirty="0">
                      <a:solidFill>
                        <a:schemeClr val="tx1"/>
                      </a:solidFill>
                    </a:endParaRPr>
                  </a:p>
                </p:txBody>
              </p:sp>
            </p:grpSp>
            <p:grpSp>
              <p:nvGrpSpPr>
                <p:cNvPr id="58" name="Group 57"/>
                <p:cNvGrpSpPr/>
                <p:nvPr/>
              </p:nvGrpSpPr>
              <p:grpSpPr>
                <a:xfrm>
                  <a:off x="258261" y="2081788"/>
                  <a:ext cx="1577364" cy="1161923"/>
                  <a:chOff x="258261" y="2081788"/>
                  <a:chExt cx="1577364" cy="1161923"/>
                </a:xfrm>
              </p:grpSpPr>
              <p:grpSp>
                <p:nvGrpSpPr>
                  <p:cNvPr id="65" name="Group 64"/>
                  <p:cNvGrpSpPr/>
                  <p:nvPr/>
                </p:nvGrpSpPr>
                <p:grpSpPr>
                  <a:xfrm>
                    <a:off x="258261" y="2081788"/>
                    <a:ext cx="1577364" cy="1161923"/>
                    <a:chOff x="1989510" y="5242676"/>
                    <a:chExt cx="979418" cy="1161923"/>
                  </a:xfrm>
                </p:grpSpPr>
                <p:sp>
                  <p:nvSpPr>
                    <p:cNvPr id="67" name="Rectangle 6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IP-capable devices</a:t>
                      </a:r>
                    </a:p>
                    <a:p>
                      <a:pPr algn="ctr"/>
                      <a:endParaRPr lang="en-US" dirty="0">
                        <a:solidFill>
                          <a:schemeClr val="tx1"/>
                        </a:solidFill>
                      </a:endParaRPr>
                    </a:p>
                  </p:txBody>
                </p:sp>
              </p:grpSp>
              <p:sp>
                <p:nvSpPr>
                  <p:cNvPr id="66" name="Rectangle 65"/>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grpSp>
              <p:nvGrpSpPr>
                <p:cNvPr id="59" name="Group 58"/>
                <p:cNvGrpSpPr/>
                <p:nvPr/>
              </p:nvGrpSpPr>
              <p:grpSpPr>
                <a:xfrm>
                  <a:off x="258261" y="3718676"/>
                  <a:ext cx="1577364" cy="1161923"/>
                  <a:chOff x="258261" y="3718676"/>
                  <a:chExt cx="1577364" cy="1161923"/>
                </a:xfrm>
              </p:grpSpPr>
              <p:grpSp>
                <p:nvGrpSpPr>
                  <p:cNvPr id="60" name="Group 59"/>
                  <p:cNvGrpSpPr/>
                  <p:nvPr/>
                </p:nvGrpSpPr>
                <p:grpSpPr>
                  <a:xfrm>
                    <a:off x="258261" y="3718676"/>
                    <a:ext cx="1577364" cy="1161923"/>
                    <a:chOff x="1989510" y="5242676"/>
                    <a:chExt cx="979418" cy="1161923"/>
                  </a:xfrm>
                </p:grpSpPr>
                <p:sp>
                  <p:nvSpPr>
                    <p:cNvPr id="62" name="Rectangle 6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Existing </a:t>
                      </a:r>
                      <a:r>
                        <a:rPr lang="en-US" dirty="0" err="1">
                          <a:solidFill>
                            <a:schemeClr val="tx1"/>
                          </a:solidFill>
                        </a:rPr>
                        <a:t>IoT</a:t>
                      </a:r>
                      <a:r>
                        <a:rPr lang="en-US" dirty="0">
                          <a:solidFill>
                            <a:schemeClr val="tx1"/>
                          </a:solidFill>
                        </a:rPr>
                        <a:t> devices</a:t>
                      </a:r>
                    </a:p>
                    <a:p>
                      <a:pPr algn="ctr"/>
                      <a:endParaRPr lang="en-US" dirty="0">
                        <a:solidFill>
                          <a:schemeClr val="tx1"/>
                        </a:solidFill>
                      </a:endParaRPr>
                    </a:p>
                  </p:txBody>
                </p:sp>
              </p:grpSp>
              <p:sp>
                <p:nvSpPr>
                  <p:cNvPr id="61" name="Rectangle 60"/>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grpSp>
          <p:cxnSp>
            <p:nvCxnSpPr>
              <p:cNvPr id="53" name="Elbow Connector 52"/>
              <p:cNvCxnSpPr>
                <a:stCxn id="72" idx="3"/>
                <a:endCxn id="73" idx="1"/>
              </p:cNvCxnSpPr>
              <p:nvPr/>
            </p:nvCxnSpPr>
            <p:spPr>
              <a:xfrm flipV="1">
                <a:off x="1663756" y="4987364"/>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64" idx="3"/>
                <a:endCxn id="73" idx="1"/>
              </p:cNvCxnSpPr>
              <p:nvPr/>
            </p:nvCxnSpPr>
            <p:spPr>
              <a:xfrm>
                <a:off x="1663756" y="4242297"/>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9" idx="3"/>
              </p:cNvCxnSpPr>
              <p:nvPr/>
            </p:nvCxnSpPr>
            <p:spPr>
              <a:xfrm flipH="1">
                <a:off x="1663756" y="2596444"/>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660934" y="3990623"/>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1176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Device connectivity</a:t>
            </a:r>
          </a:p>
        </p:txBody>
      </p:sp>
      <p:sp>
        <p:nvSpPr>
          <p:cNvPr id="5" name="Content Placeholder 2"/>
          <p:cNvSpPr txBox="1">
            <a:spLocks/>
          </p:cNvSpPr>
          <p:nvPr/>
        </p:nvSpPr>
        <p:spPr>
          <a:xfrm>
            <a:off x="838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ko-KR" dirty="0"/>
              <a:t>Connect to directly the cloud gateway</a:t>
            </a:r>
          </a:p>
          <a:p>
            <a:pPr marL="514350" indent="-514350">
              <a:buAutoNum type="arabicPeriod"/>
            </a:pPr>
            <a:r>
              <a:rPr lang="en-US" altLang="ko-KR" dirty="0"/>
              <a:t>Connectivity via a field gateway</a:t>
            </a:r>
          </a:p>
          <a:p>
            <a:pPr marL="514350" indent="-514350">
              <a:buAutoNum type="arabicPeriod"/>
            </a:pPr>
            <a:r>
              <a:rPr lang="en-US" altLang="ko-KR" dirty="0"/>
              <a:t>Connect to custom cloud gateway</a:t>
            </a:r>
          </a:p>
          <a:p>
            <a:pPr marL="514350" indent="-514350">
              <a:buAutoNum type="arabicPeriod"/>
            </a:pPr>
            <a:r>
              <a:rPr lang="en-US" altLang="ko-KR" dirty="0"/>
              <a:t>Connectivity via a field gateway and custom cloud gateway</a:t>
            </a:r>
          </a:p>
          <a:p>
            <a:pPr marL="514350" indent="-514350">
              <a:buAutoNum type="arabicPeriod"/>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4" name="Group 3"/>
          <p:cNvGrpSpPr/>
          <p:nvPr/>
        </p:nvGrpSpPr>
        <p:grpSpPr>
          <a:xfrm>
            <a:off x="6347192" y="644095"/>
            <a:ext cx="5501592" cy="5995829"/>
            <a:chOff x="6347192" y="644095"/>
            <a:chExt cx="5501592" cy="5995829"/>
          </a:xfrm>
        </p:grpSpPr>
        <p:grpSp>
          <p:nvGrpSpPr>
            <p:cNvPr id="6" name="Group 5"/>
            <p:cNvGrpSpPr/>
            <p:nvPr/>
          </p:nvGrpSpPr>
          <p:grpSpPr>
            <a:xfrm>
              <a:off x="6347192" y="644095"/>
              <a:ext cx="5501592" cy="5199587"/>
              <a:chOff x="6347192" y="1516380"/>
              <a:chExt cx="5501592" cy="5199587"/>
            </a:xfrm>
          </p:grpSpPr>
          <p:grpSp>
            <p:nvGrpSpPr>
              <p:cNvPr id="7" name="Group 6"/>
              <p:cNvGrpSpPr/>
              <p:nvPr/>
            </p:nvGrpSpPr>
            <p:grpSpPr>
              <a:xfrm>
                <a:off x="6347192" y="2949092"/>
                <a:ext cx="1405495" cy="715279"/>
                <a:chOff x="1349742" y="2148992"/>
                <a:chExt cx="1405495" cy="715279"/>
              </a:xfrm>
            </p:grpSpPr>
            <p:sp>
              <p:nvSpPr>
                <p:cNvPr id="36" name="Rectangle 35"/>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endParaRPr lang="en-US" dirty="0">
                    <a:solidFill>
                      <a:schemeClr val="tx1"/>
                    </a:solidFill>
                  </a:endParaRPr>
                </a:p>
              </p:txBody>
            </p:sp>
            <p:sp>
              <p:nvSpPr>
                <p:cNvPr id="37" name="Rectangle 36"/>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grpSp>
            <p:nvGrpSpPr>
              <p:cNvPr id="8" name="Group 7"/>
              <p:cNvGrpSpPr/>
              <p:nvPr/>
            </p:nvGrpSpPr>
            <p:grpSpPr>
              <a:xfrm>
                <a:off x="6347192" y="4089808"/>
                <a:ext cx="1405495" cy="911756"/>
                <a:chOff x="6347192" y="4070053"/>
                <a:chExt cx="1405495" cy="911756"/>
              </a:xfrm>
            </p:grpSpPr>
            <p:sp>
              <p:nvSpPr>
                <p:cNvPr id="34" name="Rectangle 33"/>
                <p:cNvSpPr/>
                <p:nvPr/>
              </p:nvSpPr>
              <p:spPr>
                <a:xfrm>
                  <a:off x="6347192" y="4578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p:txBody>
            </p:sp>
            <p:sp>
              <p:nvSpPr>
                <p:cNvPr id="35" name="Rectangle 34"/>
                <p:cNvSpPr/>
                <p:nvPr/>
              </p:nvSpPr>
              <p:spPr>
                <a:xfrm>
                  <a:off x="6347192" y="4070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p:txBody>
            </p:sp>
          </p:grpSp>
          <p:grpSp>
            <p:nvGrpSpPr>
              <p:cNvPr id="9" name="Group 8"/>
              <p:cNvGrpSpPr/>
              <p:nvPr/>
            </p:nvGrpSpPr>
            <p:grpSpPr>
              <a:xfrm>
                <a:off x="6347192" y="1742592"/>
                <a:ext cx="1405495" cy="715279"/>
                <a:chOff x="1349742" y="2148992"/>
                <a:chExt cx="1405495" cy="715279"/>
              </a:xfrm>
            </p:grpSpPr>
            <p:sp>
              <p:nvSpPr>
                <p:cNvPr id="32" name="Rectangle 31"/>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endParaRPr lang="en-US" dirty="0">
                    <a:solidFill>
                      <a:schemeClr val="tx1"/>
                    </a:solidFill>
                  </a:endParaRPr>
                </a:p>
              </p:txBody>
            </p:sp>
            <p:sp>
              <p:nvSpPr>
                <p:cNvPr id="33" name="Rectangle 32"/>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sp>
            <p:nvSpPr>
              <p:cNvPr id="10" name="Rectangle 9"/>
              <p:cNvSpPr/>
              <p:nvPr/>
            </p:nvSpPr>
            <p:spPr>
              <a:xfrm>
                <a:off x="6347192" y="6152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p:txBody>
          </p:sp>
          <p:sp>
            <p:nvSpPr>
              <p:cNvPr id="11" name="Rectangle 10"/>
              <p:cNvSpPr/>
              <p:nvPr/>
            </p:nvSpPr>
            <p:spPr>
              <a:xfrm>
                <a:off x="6347192" y="5644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p:txBody>
          </p:sp>
          <p:sp>
            <p:nvSpPr>
              <p:cNvPr id="12" name="Rectangle 11"/>
              <p:cNvSpPr/>
              <p:nvPr/>
            </p:nvSpPr>
            <p:spPr>
              <a:xfrm>
                <a:off x="9401542" y="5448805"/>
                <a:ext cx="1405495" cy="1267162"/>
              </a:xfrm>
              <a:prstGeom prst="rect">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a:p>
                <a:pPr algn="ctr"/>
                <a:r>
                  <a:rPr lang="en-US" dirty="0">
                    <a:solidFill>
                      <a:schemeClr val="tx1"/>
                    </a:solidFill>
                  </a:rPr>
                  <a:t>VPN</a:t>
                </a:r>
              </a:p>
            </p:txBody>
          </p:sp>
          <p:sp>
            <p:nvSpPr>
              <p:cNvPr id="13" name="Rectangle 12"/>
              <p:cNvSpPr/>
              <p:nvPr/>
            </p:nvSpPr>
            <p:spPr>
              <a:xfrm>
                <a:off x="8297028"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Field</a:t>
                </a:r>
              </a:p>
              <a:p>
                <a:pPr algn="ctr"/>
                <a:r>
                  <a:rPr lang="en-US" dirty="0">
                    <a:solidFill>
                      <a:schemeClr val="tx1"/>
                    </a:solidFill>
                  </a:rPr>
                  <a:t>Gateway*</a:t>
                </a:r>
              </a:p>
              <a:p>
                <a:pPr algn="ctr"/>
                <a:endParaRPr lang="en-US" dirty="0">
                  <a:solidFill>
                    <a:schemeClr val="tx1"/>
                  </a:solidFill>
                </a:endParaRPr>
              </a:p>
            </p:txBody>
          </p:sp>
          <p:sp>
            <p:nvSpPr>
              <p:cNvPr id="14" name="Rectangle 13"/>
              <p:cNvSpPr/>
              <p:nvPr/>
            </p:nvSpPr>
            <p:spPr>
              <a:xfrm>
                <a:off x="8436728" y="40220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Field</a:t>
                </a:r>
              </a:p>
              <a:p>
                <a:pPr algn="ctr"/>
                <a:r>
                  <a:rPr lang="en-US" dirty="0">
                    <a:solidFill>
                      <a:schemeClr val="tx1"/>
                    </a:solidFill>
                  </a:rPr>
                  <a:t>Gateway*</a:t>
                </a:r>
              </a:p>
              <a:p>
                <a:pPr algn="ctr"/>
                <a:endParaRPr lang="en-US" dirty="0">
                  <a:solidFill>
                    <a:schemeClr val="tx1"/>
                  </a:solidFill>
                </a:endParaRPr>
              </a:p>
            </p:txBody>
          </p:sp>
          <p:sp>
            <p:nvSpPr>
              <p:cNvPr id="15" name="Rectangle 14"/>
              <p:cNvSpPr/>
              <p:nvPr/>
            </p:nvSpPr>
            <p:spPr>
              <a:xfrm>
                <a:off x="10569843"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Cloud</a:t>
                </a:r>
              </a:p>
              <a:p>
                <a:pPr algn="ctr"/>
                <a:r>
                  <a:rPr lang="en-US" dirty="0">
                    <a:solidFill>
                      <a:schemeClr val="tx1"/>
                    </a:solidFill>
                  </a:rPr>
                  <a:t>Gateway</a:t>
                </a:r>
              </a:p>
            </p:txBody>
          </p:sp>
          <p:sp>
            <p:nvSpPr>
              <p:cNvPr id="16" name="Rectangle 15"/>
              <p:cNvSpPr/>
              <p:nvPr/>
            </p:nvSpPr>
            <p:spPr>
              <a:xfrm>
                <a:off x="10569843" y="15709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Cloud</a:t>
                </a:r>
              </a:p>
              <a:p>
                <a:pPr algn="ctr"/>
                <a:r>
                  <a:rPr lang="en-US" dirty="0">
                    <a:solidFill>
                      <a:schemeClr val="tx1"/>
                    </a:solidFill>
                  </a:rPr>
                  <a:t>Gateway</a:t>
                </a:r>
              </a:p>
            </p:txBody>
          </p:sp>
          <p:sp>
            <p:nvSpPr>
              <p:cNvPr id="17" name="Rectangle 16"/>
              <p:cNvSpPr/>
              <p:nvPr/>
            </p:nvSpPr>
            <p:spPr>
              <a:xfrm>
                <a:off x="10568624" y="3014520"/>
                <a:ext cx="1280160" cy="228600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cxnSp>
            <p:nvCxnSpPr>
              <p:cNvPr id="18" name="Straight Connector 17"/>
              <p:cNvCxnSpPr>
                <a:stCxn id="32" idx="3"/>
                <a:endCxn id="16" idx="1"/>
              </p:cNvCxnSpPr>
              <p:nvPr/>
            </p:nvCxnSpPr>
            <p:spPr>
              <a:xfrm flipV="1">
                <a:off x="7752687" y="2094587"/>
                <a:ext cx="2817156" cy="5645"/>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6" idx="3"/>
              </p:cNvCxnSpPr>
              <p:nvPr/>
            </p:nvCxnSpPr>
            <p:spPr>
              <a:xfrm>
                <a:off x="7752687" y="3306733"/>
                <a:ext cx="2813713"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7" idx="2"/>
              </p:cNvCxnSpPr>
              <p:nvPr/>
            </p:nvCxnSpPr>
            <p:spPr>
              <a:xfrm flipH="1" flipV="1">
                <a:off x="11208704" y="5300520"/>
                <a:ext cx="1" cy="258246"/>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17" idx="0"/>
              </p:cNvCxnSpPr>
              <p:nvPr/>
            </p:nvCxnSpPr>
            <p:spPr>
              <a:xfrm flipH="1">
                <a:off x="11208704" y="2618207"/>
                <a:ext cx="1" cy="396313"/>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45"/>
              <p:cNvCxnSpPr>
                <a:stCxn id="35" idx="3"/>
                <a:endCxn id="14" idx="1"/>
              </p:cNvCxnSpPr>
              <p:nvPr/>
            </p:nvCxnSpPr>
            <p:spPr>
              <a:xfrm>
                <a:off x="7752687" y="4291686"/>
                <a:ext cx="684041" cy="25400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47"/>
              <p:cNvCxnSpPr>
                <a:stCxn id="34" idx="3"/>
                <a:endCxn id="14" idx="1"/>
              </p:cNvCxnSpPr>
              <p:nvPr/>
            </p:nvCxnSpPr>
            <p:spPr>
              <a:xfrm flipV="1">
                <a:off x="7752687" y="4545687"/>
                <a:ext cx="684041" cy="253999"/>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p:cNvCxnSpPr>
              <p:nvPr/>
            </p:nvCxnSpPr>
            <p:spPr>
              <a:xfrm>
                <a:off x="9714451" y="4545687"/>
                <a:ext cx="851949" cy="913"/>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15" idx="1"/>
              </p:cNvCxnSpPr>
              <p:nvPr/>
            </p:nvCxnSpPr>
            <p:spPr>
              <a:xfrm>
                <a:off x="9574751" y="6082387"/>
                <a:ext cx="995092"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a:stCxn id="11" idx="3"/>
                <a:endCxn id="13" idx="1"/>
              </p:cNvCxnSpPr>
              <p:nvPr/>
            </p:nvCxnSpPr>
            <p:spPr>
              <a:xfrm>
                <a:off x="7752687" y="5846731"/>
                <a:ext cx="544341" cy="235656"/>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47"/>
              <p:cNvCxnSpPr>
                <a:stCxn id="10" idx="3"/>
                <a:endCxn id="13" idx="1"/>
              </p:cNvCxnSpPr>
              <p:nvPr/>
            </p:nvCxnSpPr>
            <p:spPr>
              <a:xfrm flipV="1">
                <a:off x="7752687" y="6082387"/>
                <a:ext cx="544341" cy="272344"/>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7770850" y="36880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2</a:t>
                </a:r>
              </a:p>
            </p:txBody>
          </p:sp>
          <p:sp>
            <p:nvSpPr>
              <p:cNvPr id="29" name="Oval 28"/>
              <p:cNvSpPr>
                <a:spLocks noChangeAspect="1"/>
              </p:cNvSpPr>
              <p:nvPr/>
            </p:nvSpPr>
            <p:spPr>
              <a:xfrm>
                <a:off x="7770850" y="26466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1</a:t>
                </a:r>
              </a:p>
            </p:txBody>
          </p:sp>
          <p:sp>
            <p:nvSpPr>
              <p:cNvPr id="30" name="Oval 29"/>
              <p:cNvSpPr>
                <a:spLocks noChangeAspect="1"/>
              </p:cNvSpPr>
              <p:nvPr/>
            </p:nvSpPr>
            <p:spPr>
              <a:xfrm>
                <a:off x="7783550" y="15163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3</a:t>
                </a:r>
              </a:p>
            </p:txBody>
          </p:sp>
          <p:sp>
            <p:nvSpPr>
              <p:cNvPr id="31" name="Oval 30"/>
              <p:cNvSpPr>
                <a:spLocks noChangeAspect="1"/>
              </p:cNvSpPr>
              <p:nvPr/>
            </p:nvSpPr>
            <p:spPr>
              <a:xfrm>
                <a:off x="7770850" y="53009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4</a:t>
                </a:r>
              </a:p>
            </p:txBody>
          </p:sp>
        </p:grpSp>
        <p:grpSp>
          <p:nvGrpSpPr>
            <p:cNvPr id="39" name="Group 38"/>
            <p:cNvGrpSpPr/>
            <p:nvPr/>
          </p:nvGrpSpPr>
          <p:grpSpPr>
            <a:xfrm>
              <a:off x="7249466" y="5716594"/>
              <a:ext cx="3707668" cy="923330"/>
              <a:chOff x="1604088" y="545076"/>
              <a:chExt cx="3707668" cy="923330"/>
            </a:xfrm>
          </p:grpSpPr>
          <p:sp>
            <p:nvSpPr>
              <p:cNvPr id="41" name="TextBox 40"/>
              <p:cNvSpPr txBox="1"/>
              <p:nvPr/>
            </p:nvSpPr>
            <p:spPr>
              <a:xfrm>
                <a:off x="2201334" y="545076"/>
                <a:ext cx="3110422" cy="923330"/>
              </a:xfrm>
              <a:prstGeom prst="rect">
                <a:avLst/>
              </a:prstGeom>
              <a:noFill/>
            </p:spPr>
            <p:txBody>
              <a:bodyPr wrap="none" rtlCol="0">
                <a:spAutoFit/>
              </a:bodyPr>
              <a:lstStyle/>
              <a:p>
                <a:r>
                  <a:rPr lang="en-US" dirty="0"/>
                  <a:t>Data path</a:t>
                </a:r>
              </a:p>
              <a:p>
                <a:r>
                  <a:rPr lang="en-US" dirty="0"/>
                  <a:t>Optional solution component</a:t>
                </a:r>
              </a:p>
              <a:p>
                <a:r>
                  <a:rPr lang="en-US" dirty="0" err="1"/>
                  <a:t>IoT</a:t>
                </a:r>
                <a:r>
                  <a:rPr lang="en-US" dirty="0"/>
                  <a:t> solution component</a:t>
                </a:r>
              </a:p>
            </p:txBody>
          </p:sp>
          <p:grpSp>
            <p:nvGrpSpPr>
              <p:cNvPr id="42" name="Group 41"/>
              <p:cNvGrpSpPr/>
              <p:nvPr/>
            </p:nvGrpSpPr>
            <p:grpSpPr>
              <a:xfrm>
                <a:off x="1604088" y="726584"/>
                <a:ext cx="465775" cy="741822"/>
                <a:chOff x="1604088" y="737099"/>
                <a:chExt cx="465775" cy="740161"/>
              </a:xfrm>
            </p:grpSpPr>
            <p:cxnSp>
              <p:nvCxnSpPr>
                <p:cNvPr id="43" name="Straight Arrow Connector 42"/>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711712" y="876700"/>
                  <a:ext cx="250527" cy="252189"/>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spTree>
    <p:extLst>
      <p:ext uri="{BB962C8B-B14F-4D97-AF65-F5344CB8AC3E}">
        <p14:creationId xmlns:p14="http://schemas.microsoft.com/office/powerpoint/2010/main" val="23663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a:t> The feature is anyway to do something useful</a:t>
            </a:r>
          </a:p>
          <a:p>
            <a:pPr marL="457200" lvl="1" indent="0">
              <a:buNone/>
            </a:pPr>
            <a:r>
              <a:rPr lang="en-US" altLang="ko-KR" dirty="0"/>
              <a:t>Ex) sensing, computing, communicating, acting</a:t>
            </a:r>
          </a:p>
          <a:p>
            <a:pPr>
              <a:buFont typeface="Wingdings" charset="2"/>
              <a:buChar char="§"/>
            </a:pPr>
            <a:r>
              <a:rPr lang="en-US" altLang="ko-KR" dirty="0"/>
              <a:t>Heterogeneous device support</a:t>
            </a:r>
          </a:p>
          <a:p>
            <a:pPr>
              <a:buFont typeface="Wingdings" charset="2"/>
              <a:buChar char="§"/>
            </a:pPr>
            <a:r>
              <a:rPr lang="en-US" altLang="ko-KR" dirty="0"/>
              <a:t>Target devices</a:t>
            </a:r>
            <a:endParaRPr lang="en-US" dirty="0"/>
          </a:p>
        </p:txBody>
      </p:sp>
      <p:grpSp>
        <p:nvGrpSpPr>
          <p:cNvPr id="5" name="Group 4"/>
          <p:cNvGrpSpPr/>
          <p:nvPr/>
        </p:nvGrpSpPr>
        <p:grpSpPr>
          <a:xfrm>
            <a:off x="6531688" y="884014"/>
            <a:ext cx="4885612" cy="5475111"/>
            <a:chOff x="6531688" y="1243189"/>
            <a:chExt cx="4885612" cy="5475111"/>
          </a:xfrm>
        </p:grpSpPr>
        <p:grpSp>
          <p:nvGrpSpPr>
            <p:cNvPr id="6" name="Group 5"/>
            <p:cNvGrpSpPr/>
            <p:nvPr/>
          </p:nvGrpSpPr>
          <p:grpSpPr>
            <a:xfrm>
              <a:off x="6886942" y="1243189"/>
              <a:ext cx="4530358" cy="4840111"/>
              <a:chOff x="6455142" y="2017889"/>
              <a:chExt cx="4530358" cy="4840111"/>
            </a:xfrm>
          </p:grpSpPr>
          <p:sp>
            <p:nvSpPr>
              <p:cNvPr id="13" name="Rectangle 12"/>
              <p:cNvSpPr/>
              <p:nvPr/>
            </p:nvSpPr>
            <p:spPr>
              <a:xfrm>
                <a:off x="9823437" y="2017889"/>
                <a:ext cx="1162063"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p:cNvSpPr/>
              <p:nvPr/>
            </p:nvSpPr>
            <p:spPr>
              <a:xfrm>
                <a:off x="10049215" y="2130778"/>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Cloud gateway</a:t>
                </a:r>
              </a:p>
            </p:txBody>
          </p:sp>
          <p:grpSp>
            <p:nvGrpSpPr>
              <p:cNvPr id="15" name="Group 14"/>
              <p:cNvGrpSpPr/>
              <p:nvPr/>
            </p:nvGrpSpPr>
            <p:grpSpPr>
              <a:xfrm>
                <a:off x="8380506" y="4745965"/>
                <a:ext cx="1161566" cy="1047241"/>
                <a:chOff x="2381180" y="5112854"/>
                <a:chExt cx="1161566" cy="1047241"/>
              </a:xfrm>
            </p:grpSpPr>
            <p:sp>
              <p:nvSpPr>
                <p:cNvPr id="38" name="Rectangle 37"/>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Gateway</a:t>
                  </a:r>
                </a:p>
                <a:p>
                  <a:pPr algn="ctr"/>
                  <a:endParaRPr lang="en-US" dirty="0">
                    <a:solidFill>
                      <a:schemeClr val="tx1"/>
                    </a:solidFill>
                  </a:endParaRPr>
                </a:p>
                <a:p>
                  <a:pPr algn="ctr"/>
                  <a:endParaRPr lang="en-US" dirty="0">
                    <a:solidFill>
                      <a:schemeClr val="tx1"/>
                    </a:solidFill>
                  </a:endParaRPr>
                </a:p>
              </p:txBody>
            </p:sp>
            <p:sp>
              <p:nvSpPr>
                <p:cNvPr id="39" name="Rectangle 38"/>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cxnSp>
            <p:nvCxnSpPr>
              <p:cNvPr id="16" name="Straight Arrow Connector 15"/>
              <p:cNvCxnSpPr/>
              <p:nvPr/>
            </p:nvCxnSpPr>
            <p:spPr>
              <a:xfrm flipH="1" flipV="1">
                <a:off x="9553577" y="5269587"/>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455142" y="2364010"/>
                <a:ext cx="1577364" cy="4181701"/>
                <a:chOff x="258261" y="2081788"/>
                <a:chExt cx="1577364" cy="4181701"/>
              </a:xfrm>
            </p:grpSpPr>
            <p:grpSp>
              <p:nvGrpSpPr>
                <p:cNvPr id="22" name="Group 21"/>
                <p:cNvGrpSpPr/>
                <p:nvPr/>
              </p:nvGrpSpPr>
              <p:grpSpPr>
                <a:xfrm>
                  <a:off x="258261" y="5101566"/>
                  <a:ext cx="1577364" cy="1161923"/>
                  <a:chOff x="1989510" y="5242676"/>
                  <a:chExt cx="979418" cy="1161923"/>
                </a:xfrm>
              </p:grpSpPr>
              <p:sp>
                <p:nvSpPr>
                  <p:cNvPr id="35" name="Rectangle 3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Low-power devices</a:t>
                    </a:r>
                  </a:p>
                  <a:p>
                    <a:pPr algn="ctr"/>
                    <a:endParaRPr lang="en-US" dirty="0">
                      <a:solidFill>
                        <a:schemeClr val="tx1"/>
                      </a:solidFill>
                    </a:endParaRPr>
                  </a:p>
                </p:txBody>
              </p:sp>
            </p:grpSp>
            <p:grpSp>
              <p:nvGrpSpPr>
                <p:cNvPr id="23" name="Group 22"/>
                <p:cNvGrpSpPr/>
                <p:nvPr/>
              </p:nvGrpSpPr>
              <p:grpSpPr>
                <a:xfrm>
                  <a:off x="258261" y="2081788"/>
                  <a:ext cx="1577364" cy="1161923"/>
                  <a:chOff x="258261" y="2081788"/>
                  <a:chExt cx="1577364" cy="1161923"/>
                </a:xfrm>
              </p:grpSpPr>
              <p:grpSp>
                <p:nvGrpSpPr>
                  <p:cNvPr id="30" name="Group 29"/>
                  <p:cNvGrpSpPr/>
                  <p:nvPr/>
                </p:nvGrpSpPr>
                <p:grpSpPr>
                  <a:xfrm>
                    <a:off x="258261" y="2081788"/>
                    <a:ext cx="1577364" cy="1161923"/>
                    <a:chOff x="1989510" y="5242676"/>
                    <a:chExt cx="979418" cy="1161923"/>
                  </a:xfrm>
                </p:grpSpPr>
                <p:sp>
                  <p:nvSpPr>
                    <p:cNvPr id="32" name="Rectangle 3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IP-capable devices</a:t>
                      </a:r>
                    </a:p>
                    <a:p>
                      <a:pPr algn="ctr"/>
                      <a:endParaRPr lang="en-US" dirty="0">
                        <a:solidFill>
                          <a:schemeClr val="tx1"/>
                        </a:solidFill>
                      </a:endParaRPr>
                    </a:p>
                  </p:txBody>
                </p:sp>
              </p:grpSp>
              <p:sp>
                <p:nvSpPr>
                  <p:cNvPr id="31" name="Rectangle 30"/>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grpSp>
              <p:nvGrpSpPr>
                <p:cNvPr id="24" name="Group 23"/>
                <p:cNvGrpSpPr/>
                <p:nvPr/>
              </p:nvGrpSpPr>
              <p:grpSpPr>
                <a:xfrm>
                  <a:off x="258261" y="3718676"/>
                  <a:ext cx="1577364" cy="1161923"/>
                  <a:chOff x="258261" y="3718676"/>
                  <a:chExt cx="1577364" cy="1161923"/>
                </a:xfrm>
              </p:grpSpPr>
              <p:grpSp>
                <p:nvGrpSpPr>
                  <p:cNvPr id="25" name="Group 24"/>
                  <p:cNvGrpSpPr/>
                  <p:nvPr/>
                </p:nvGrpSpPr>
                <p:grpSpPr>
                  <a:xfrm>
                    <a:off x="258261" y="3718676"/>
                    <a:ext cx="1577364" cy="1161923"/>
                    <a:chOff x="1989510" y="5242676"/>
                    <a:chExt cx="979418" cy="1161923"/>
                  </a:xfrm>
                </p:grpSpPr>
                <p:sp>
                  <p:nvSpPr>
                    <p:cNvPr id="27" name="Rectangle 2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Existing </a:t>
                      </a:r>
                      <a:r>
                        <a:rPr lang="en-US" dirty="0" err="1">
                          <a:solidFill>
                            <a:schemeClr val="tx1"/>
                          </a:solidFill>
                        </a:rPr>
                        <a:t>IoT</a:t>
                      </a:r>
                      <a:r>
                        <a:rPr lang="en-US" dirty="0">
                          <a:solidFill>
                            <a:schemeClr val="tx1"/>
                          </a:solidFill>
                        </a:rPr>
                        <a:t> devices</a:t>
                      </a:r>
                    </a:p>
                    <a:p>
                      <a:pPr algn="ctr"/>
                      <a:endParaRPr lang="en-US" dirty="0">
                        <a:solidFill>
                          <a:schemeClr val="tx1"/>
                        </a:solidFill>
                      </a:endParaRPr>
                    </a:p>
                  </p:txBody>
                </p:sp>
              </p:grpSp>
              <p:sp>
                <p:nvSpPr>
                  <p:cNvPr id="26" name="Rectangle 25"/>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solidFill>
                          <a:schemeClr val="bg1"/>
                        </a:solidFill>
                      </a:rPr>
                      <a:t>IoT</a:t>
                    </a:r>
                    <a:r>
                      <a:rPr lang="en-US" dirty="0">
                        <a:solidFill>
                          <a:schemeClr val="bg1"/>
                        </a:solidFill>
                      </a:rPr>
                      <a:t> client</a:t>
                    </a:r>
                  </a:p>
                </p:txBody>
              </p:sp>
            </p:grpSp>
          </p:grpSp>
          <p:cxnSp>
            <p:nvCxnSpPr>
              <p:cNvPr id="18" name="Elbow Connector 17"/>
              <p:cNvCxnSpPr>
                <a:stCxn id="37" idx="3"/>
                <a:endCxn id="38" idx="1"/>
              </p:cNvCxnSpPr>
              <p:nvPr/>
            </p:nvCxnSpPr>
            <p:spPr>
              <a:xfrm flipV="1">
                <a:off x="7860637" y="5269586"/>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9" idx="3"/>
                <a:endCxn id="38" idx="1"/>
              </p:cNvCxnSpPr>
              <p:nvPr/>
            </p:nvCxnSpPr>
            <p:spPr>
              <a:xfrm>
                <a:off x="7860637" y="4524519"/>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34" idx="3"/>
              </p:cNvCxnSpPr>
              <p:nvPr/>
            </p:nvCxnSpPr>
            <p:spPr>
              <a:xfrm flipH="1">
                <a:off x="7860637" y="2878666"/>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57815" y="4272845"/>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31688" y="5794970"/>
              <a:ext cx="3707668" cy="923330"/>
              <a:chOff x="1604088" y="545076"/>
              <a:chExt cx="3707668" cy="923330"/>
            </a:xfrm>
          </p:grpSpPr>
          <p:sp>
            <p:nvSpPr>
              <p:cNvPr id="8" name="TextBox 7"/>
              <p:cNvSpPr txBox="1"/>
              <p:nvPr/>
            </p:nvSpPr>
            <p:spPr>
              <a:xfrm>
                <a:off x="2201334" y="545076"/>
                <a:ext cx="3110422" cy="923330"/>
              </a:xfrm>
              <a:prstGeom prst="rect">
                <a:avLst/>
              </a:prstGeom>
              <a:noFill/>
            </p:spPr>
            <p:txBody>
              <a:bodyPr wrap="none" rtlCol="0">
                <a:spAutoFit/>
              </a:bodyPr>
              <a:lstStyle/>
              <a:p>
                <a:r>
                  <a:rPr lang="en-US" dirty="0"/>
                  <a:t>Data path</a:t>
                </a:r>
              </a:p>
              <a:p>
                <a:r>
                  <a:rPr lang="en-US" dirty="0"/>
                  <a:t>Optional solution component</a:t>
                </a:r>
              </a:p>
              <a:p>
                <a:r>
                  <a:rPr lang="en-US" dirty="0" err="1"/>
                  <a:t>IoT</a:t>
                </a:r>
                <a:r>
                  <a:rPr lang="en-US" dirty="0"/>
                  <a:t> solution component</a:t>
                </a:r>
              </a:p>
            </p:txBody>
          </p:sp>
          <p:grpSp>
            <p:nvGrpSpPr>
              <p:cNvPr id="9" name="Group 8"/>
              <p:cNvGrpSpPr/>
              <p:nvPr/>
            </p:nvGrpSpPr>
            <p:grpSpPr>
              <a:xfrm>
                <a:off x="1604088" y="726584"/>
                <a:ext cx="465775" cy="741822"/>
                <a:chOff x="1604088" y="737099"/>
                <a:chExt cx="465775" cy="740161"/>
              </a:xfrm>
            </p:grpSpPr>
            <p:cxnSp>
              <p:nvCxnSpPr>
                <p:cNvPr id="10" name="Straight Arrow Connector 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spTree>
    <p:extLst>
      <p:ext uri="{BB962C8B-B14F-4D97-AF65-F5344CB8AC3E}">
        <p14:creationId xmlns:p14="http://schemas.microsoft.com/office/powerpoint/2010/main" val="220195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Field Gateway</a:t>
            </a:r>
          </a:p>
        </p:txBody>
      </p:sp>
      <p:grpSp>
        <p:nvGrpSpPr>
          <p:cNvPr id="7" name="Group 6"/>
          <p:cNvGrpSpPr/>
          <p:nvPr/>
        </p:nvGrpSpPr>
        <p:grpSpPr>
          <a:xfrm>
            <a:off x="0" y="1958168"/>
            <a:ext cx="12192000" cy="1470832"/>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Device-appliance or general-purpose software</a:t>
              </a:r>
            </a:p>
            <a:p>
              <a:pPr marL="457200" lvl="0" indent="-457200" algn="l" defTabSz="914089">
                <a:spcBef>
                  <a:spcPct val="20000"/>
                </a:spcBef>
                <a:buSzPct val="80000"/>
                <a:buFont typeface="Wingdings" charset="2"/>
                <a:buChar char="§"/>
              </a:pPr>
              <a:r>
                <a:rPr lang="en-US" i="0" dirty="0"/>
                <a:t>Local processing and control functions </a:t>
              </a:r>
              <a:r>
                <a:rPr lang="en-US" i="0"/>
                <a:t>in devices</a:t>
              </a:r>
              <a:endParaRPr lang="en-US" i="0" dirty="0"/>
            </a:p>
          </p:txBody>
        </p:sp>
      </p:grpSp>
      <p:sp>
        <p:nvSpPr>
          <p:cNvPr id="13" name="Circular Arrow 28"/>
          <p:cNvSpPr/>
          <p:nvPr/>
        </p:nvSpPr>
        <p:spPr>
          <a:xfrm>
            <a:off x="5225520" y="3866993"/>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336609"/>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44480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005168"/>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4500563"/>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Context translation</a:t>
            </a:r>
          </a:p>
          <a:p>
            <a:pPr algn="ctr"/>
            <a:r>
              <a:rPr lang="en-US" altLang="ko-KR" dirty="0">
                <a:solidFill>
                  <a:schemeClr val="tx1">
                    <a:lumMod val="95000"/>
                    <a:lumOff val="5000"/>
                  </a:schemeClr>
                </a:solidFill>
              </a:rPr>
              <a:t>Local data processing</a:t>
            </a:r>
            <a:endParaRPr lang="ko-KR" altLang="en-US" dirty="0">
              <a:solidFill>
                <a:schemeClr val="tx1">
                  <a:lumMod val="95000"/>
                  <a:lumOff val="5000"/>
                </a:schemeClr>
              </a:solidFill>
            </a:endParaRPr>
          </a:p>
        </p:txBody>
      </p:sp>
      <p:sp>
        <p:nvSpPr>
          <p:cNvPr id="18" name="직사각형 17"/>
          <p:cNvSpPr/>
          <p:nvPr/>
        </p:nvSpPr>
        <p:spPr>
          <a:xfrm>
            <a:off x="6847105" y="4500563"/>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33203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98715" y="4873095"/>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Device or</a:t>
            </a:r>
          </a:p>
          <a:p>
            <a:pPr algn="ctr"/>
            <a:r>
              <a:rPr lang="en-US" altLang="ko-KR" dirty="0">
                <a:solidFill>
                  <a:schemeClr val="tx1">
                    <a:lumMod val="95000"/>
                    <a:lumOff val="5000"/>
                  </a:schemeClr>
                </a:solidFill>
              </a:rPr>
              <a:t>Field gateway</a:t>
            </a:r>
            <a:endParaRPr lang="ko-KR" altLang="en-US" dirty="0">
              <a:solidFill>
                <a:schemeClr val="tx1">
                  <a:lumMod val="95000"/>
                  <a:lumOff val="5000"/>
                </a:schemeClr>
              </a:solidFill>
            </a:endParaRPr>
          </a:p>
        </p:txBody>
      </p:sp>
      <p:sp>
        <p:nvSpPr>
          <p:cNvPr id="18" name="직사각형 17"/>
          <p:cNvSpPr/>
          <p:nvPr/>
        </p:nvSpPr>
        <p:spPr>
          <a:xfrm>
            <a:off x="4747828" y="4873095"/>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Gateway</a:t>
            </a:r>
          </a:p>
        </p:txBody>
      </p:sp>
      <p:sp>
        <p:nvSpPr>
          <p:cNvPr id="21" name="직사각형 20"/>
          <p:cNvSpPr/>
          <p:nvPr/>
        </p:nvSpPr>
        <p:spPr>
          <a:xfrm>
            <a:off x="8777959" y="4894727"/>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Back-end</a:t>
            </a:r>
          </a:p>
          <a:p>
            <a:pPr algn="ctr"/>
            <a:r>
              <a:rPr lang="en-US" altLang="ko-KR" dirty="0">
                <a:solidFill>
                  <a:schemeClr val="tx1">
                    <a:lumMod val="95000"/>
                    <a:lumOff val="5000"/>
                  </a:schemeClr>
                </a:solidFill>
              </a:rPr>
              <a:t>system</a:t>
            </a:r>
          </a:p>
        </p:txBody>
      </p:sp>
      <p:sp>
        <p:nvSpPr>
          <p:cNvPr id="2" name="Title 1"/>
          <p:cNvSpPr>
            <a:spLocks noGrp="1"/>
          </p:cNvSpPr>
          <p:nvPr>
            <p:ph type="title"/>
          </p:nvPr>
        </p:nvSpPr>
        <p:spPr/>
        <p:txBody>
          <a:bodyPr>
            <a:normAutofit/>
          </a:bodyPr>
          <a:lstStyle/>
          <a:p>
            <a:r>
              <a:rPr lang="en-US" sz="4800" dirty="0"/>
              <a:t>Cloud Gateway</a:t>
            </a:r>
          </a:p>
        </p:txBody>
      </p:sp>
      <p:grpSp>
        <p:nvGrpSpPr>
          <p:cNvPr id="7" name="Group 6"/>
          <p:cNvGrpSpPr/>
          <p:nvPr/>
        </p:nvGrpSpPr>
        <p:grpSpPr>
          <a:xfrm>
            <a:off x="0" y="1866759"/>
            <a:ext cx="12192000" cy="201100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A system that enable s remote communication from and to devices or field gateways</a:t>
              </a:r>
            </a:p>
            <a:p>
              <a:pPr marL="457200" lvl="0" indent="-457200" algn="l" defTabSz="914089">
                <a:spcBef>
                  <a:spcPct val="20000"/>
                </a:spcBef>
                <a:buSzPct val="80000"/>
                <a:buFont typeface="Wingdings" charset="2"/>
                <a:buChar char="§"/>
              </a:pPr>
              <a:r>
                <a:rPr lang="en-US" i="0" dirty="0"/>
                <a:t>Handles communication between devices and a backend system</a:t>
              </a:r>
            </a:p>
          </p:txBody>
        </p:sp>
      </p:grpSp>
      <p:sp>
        <p:nvSpPr>
          <p:cNvPr id="13" name="Circular Arrow 28"/>
          <p:cNvSpPr/>
          <p:nvPr/>
        </p:nvSpPr>
        <p:spPr>
          <a:xfrm>
            <a:off x="3126243" y="42395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3565624" y="4709141"/>
            <a:ext cx="990977" cy="369332"/>
          </a:xfrm>
          <a:prstGeom prst="rect">
            <a:avLst/>
          </a:prstGeom>
          <a:noFill/>
        </p:spPr>
        <p:txBody>
          <a:bodyPr wrap="none" rtlCol="0">
            <a:spAutoFit/>
          </a:bodyPr>
          <a:lstStyle/>
          <a:p>
            <a:pPr algn="ctr"/>
            <a:r>
              <a:rPr lang="en-US" dirty="0"/>
              <a:t>sending</a:t>
            </a:r>
          </a:p>
        </p:txBody>
      </p:sp>
      <p:sp>
        <p:nvSpPr>
          <p:cNvPr id="17" name="TextBox 16"/>
          <p:cNvSpPr txBox="1"/>
          <p:nvPr/>
        </p:nvSpPr>
        <p:spPr>
          <a:xfrm>
            <a:off x="3450669" y="5377700"/>
            <a:ext cx="1106585" cy="369332"/>
          </a:xfrm>
          <a:prstGeom prst="rect">
            <a:avLst/>
          </a:prstGeom>
          <a:noFill/>
        </p:spPr>
        <p:txBody>
          <a:bodyPr wrap="none" rtlCol="0">
            <a:spAutoFit/>
          </a:bodyPr>
          <a:lstStyle/>
          <a:p>
            <a:pPr algn="ctr"/>
            <a:r>
              <a:rPr lang="en-US" dirty="0"/>
              <a:t>feedback</a:t>
            </a:r>
          </a:p>
        </p:txBody>
      </p:sp>
      <p:sp>
        <p:nvSpPr>
          <p:cNvPr id="12" name="Circular Arrow 28"/>
          <p:cNvSpPr/>
          <p:nvPr/>
        </p:nvSpPr>
        <p:spPr>
          <a:xfrm>
            <a:off x="7156374" y="42611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p:cNvSpPr txBox="1"/>
          <p:nvPr/>
        </p:nvSpPr>
        <p:spPr>
          <a:xfrm>
            <a:off x="7595755" y="4730773"/>
            <a:ext cx="990977" cy="369332"/>
          </a:xfrm>
          <a:prstGeom prst="rect">
            <a:avLst/>
          </a:prstGeom>
          <a:noFill/>
        </p:spPr>
        <p:txBody>
          <a:bodyPr wrap="none" rtlCol="0">
            <a:spAutoFit/>
          </a:bodyPr>
          <a:lstStyle/>
          <a:p>
            <a:pPr algn="ctr"/>
            <a:r>
              <a:rPr lang="en-US" dirty="0"/>
              <a:t>sending</a:t>
            </a:r>
          </a:p>
        </p:txBody>
      </p:sp>
      <p:sp>
        <p:nvSpPr>
          <p:cNvPr id="20" name="TextBox 19"/>
          <p:cNvSpPr txBox="1"/>
          <p:nvPr/>
        </p:nvSpPr>
        <p:spPr>
          <a:xfrm>
            <a:off x="7480800" y="5399332"/>
            <a:ext cx="1106585" cy="369332"/>
          </a:xfrm>
          <a:prstGeom prst="rect">
            <a:avLst/>
          </a:prstGeom>
          <a:noFill/>
        </p:spPr>
        <p:txBody>
          <a:bodyPr wrap="none" rtlCol="0">
            <a:spAutoFit/>
          </a:bodyPr>
          <a:lstStyle/>
          <a:p>
            <a:pPr algn="ctr"/>
            <a:r>
              <a:rPr lang="en-US" dirty="0"/>
              <a:t>feedback</a:t>
            </a:r>
          </a:p>
        </p:txBody>
      </p:sp>
      <p:sp>
        <p:nvSpPr>
          <p:cNvPr id="16" name="Circular Arrow 28"/>
          <p:cNvSpPr/>
          <p:nvPr/>
        </p:nvSpPr>
        <p:spPr>
          <a:xfrm rot="10800000">
            <a:off x="3121475" y="48205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Circular Arrow 28"/>
          <p:cNvSpPr/>
          <p:nvPr/>
        </p:nvSpPr>
        <p:spPr>
          <a:xfrm rot="10581472">
            <a:off x="7151606" y="4842189"/>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284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Custom Cloud Gateway</a:t>
            </a:r>
          </a:p>
        </p:txBody>
      </p:sp>
      <p:grpSp>
        <p:nvGrpSpPr>
          <p:cNvPr id="7" name="Group 6"/>
          <p:cNvGrpSpPr/>
          <p:nvPr/>
        </p:nvGrpSpPr>
        <p:grpSpPr>
          <a:xfrm>
            <a:off x="0" y="1958167"/>
            <a:ext cx="12192000" cy="221919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Protocol adaptation and/or some form of custom processing before reaching the cloud gateway communication</a:t>
              </a:r>
            </a:p>
            <a:p>
              <a:pPr marL="457200" lvl="0" indent="-457200" algn="l" defTabSz="914089">
                <a:spcBef>
                  <a:spcPct val="20000"/>
                </a:spcBef>
                <a:buSzPct val="80000"/>
                <a:buFont typeface="Wingdings" charset="2"/>
                <a:buChar char="§"/>
              </a:pPr>
              <a:r>
                <a:rPr lang="en-US" i="0" dirty="0"/>
                <a:t>Message transformations or compression/decompression</a:t>
              </a:r>
            </a:p>
          </p:txBody>
        </p:sp>
      </p:grpSp>
      <p:sp>
        <p:nvSpPr>
          <p:cNvPr id="13" name="Circular Arrow 28"/>
          <p:cNvSpPr/>
          <p:nvPr/>
        </p:nvSpPr>
        <p:spPr>
          <a:xfrm>
            <a:off x="5225520" y="4476592"/>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946208"/>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5057624"/>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614767"/>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5110162"/>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Respective protocol implementation</a:t>
            </a:r>
            <a:endParaRPr lang="ko-KR" altLang="en-US" dirty="0">
              <a:solidFill>
                <a:schemeClr val="tx1">
                  <a:lumMod val="95000"/>
                  <a:lumOff val="5000"/>
                </a:schemeClr>
              </a:solidFill>
            </a:endParaRPr>
          </a:p>
        </p:txBody>
      </p:sp>
      <p:sp>
        <p:nvSpPr>
          <p:cNvPr id="18" name="직사각형 17"/>
          <p:cNvSpPr/>
          <p:nvPr/>
        </p:nvSpPr>
        <p:spPr>
          <a:xfrm>
            <a:off x="6847105" y="5110162"/>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1910922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5833</TotalTime>
  <Words>1647</Words>
  <Application>Microsoft Office PowerPoint</Application>
  <PresentationFormat>Widescreen</PresentationFormat>
  <Paragraphs>229</Paragraphs>
  <Slides>18</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1_Office Theme</vt:lpstr>
      <vt:lpstr>Office Theme</vt:lpstr>
      <vt:lpstr>Internet of Things</vt:lpstr>
      <vt:lpstr>Topics</vt:lpstr>
      <vt:lpstr>PowerPoint Presentation</vt:lpstr>
      <vt:lpstr>Azure IoT Architecture</vt:lpstr>
      <vt:lpstr>Device connectivity</vt:lpstr>
      <vt:lpstr>Device</vt:lpstr>
      <vt:lpstr>Field Gateway</vt:lpstr>
      <vt:lpstr>Cloud Gateway</vt:lpstr>
      <vt:lpstr>Custom Cloud Gateway</vt:lpstr>
      <vt:lpstr>PowerPoint Presentation</vt:lpstr>
      <vt:lpstr>Device Identity and Registry Store</vt:lpstr>
      <vt:lpstr>PowerPoint Presentation</vt:lpstr>
      <vt:lpstr>PowerPoint Presentation</vt:lpstr>
      <vt:lpstr>Stream Processor</vt:lpstr>
      <vt:lpstr>PowerPoint Presentation</vt:lpstr>
      <vt:lpstr>Solution UX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Irwin Williams</cp:lastModifiedBy>
  <cp:revision>469</cp:revision>
  <dcterms:created xsi:type="dcterms:W3CDTF">2015-09-13T19:29:02Z</dcterms:created>
  <dcterms:modified xsi:type="dcterms:W3CDTF">2017-11-05T22:46:55Z</dcterms:modified>
</cp:coreProperties>
</file>