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0"/>
  </p:notesMasterIdLst>
  <p:handoutMasterIdLst>
    <p:handoutMasterId r:id="rId41"/>
  </p:handoutMasterIdLst>
  <p:sldIdLst>
    <p:sldId id="1367" r:id="rId5"/>
    <p:sldId id="1471" r:id="rId6"/>
    <p:sldId id="1474" r:id="rId7"/>
    <p:sldId id="1475" r:id="rId8"/>
    <p:sldId id="1483" r:id="rId9"/>
    <p:sldId id="1477" r:id="rId10"/>
    <p:sldId id="1484" r:id="rId11"/>
    <p:sldId id="1470" r:id="rId12"/>
    <p:sldId id="1478" r:id="rId13"/>
    <p:sldId id="1479" r:id="rId14"/>
    <p:sldId id="1450" r:id="rId15"/>
    <p:sldId id="1451" r:id="rId16"/>
    <p:sldId id="1452" r:id="rId17"/>
    <p:sldId id="1453" r:id="rId18"/>
    <p:sldId id="1454" r:id="rId19"/>
    <p:sldId id="1455" r:id="rId20"/>
    <p:sldId id="1458" r:id="rId21"/>
    <p:sldId id="1456" r:id="rId22"/>
    <p:sldId id="1459" r:id="rId23"/>
    <p:sldId id="1460" r:id="rId24"/>
    <p:sldId id="1437" r:id="rId25"/>
    <p:sldId id="1461" r:id="rId26"/>
    <p:sldId id="1462" r:id="rId27"/>
    <p:sldId id="1463" r:id="rId28"/>
    <p:sldId id="1464" r:id="rId29"/>
    <p:sldId id="1465" r:id="rId30"/>
    <p:sldId id="1469" r:id="rId31"/>
    <p:sldId id="1466" r:id="rId32"/>
    <p:sldId id="1467" r:id="rId33"/>
    <p:sldId id="1468" r:id="rId34"/>
    <p:sldId id="1485" r:id="rId35"/>
    <p:sldId id="1480" r:id="rId36"/>
    <p:sldId id="1481" r:id="rId37"/>
    <p:sldId id="1482" r:id="rId38"/>
    <p:sldId id="1422" r:id="rId3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23 BO CT Template" id="{A073DAE3-B461-442F-A3D3-6642BD875E45}">
          <p14:sldIdLst>
            <p14:sldId id="1367"/>
            <p14:sldId id="1471"/>
            <p14:sldId id="1474"/>
            <p14:sldId id="1475"/>
            <p14:sldId id="1483"/>
            <p14:sldId id="1477"/>
            <p14:sldId id="1484"/>
            <p14:sldId id="1470"/>
            <p14:sldId id="1478"/>
            <p14:sldId id="1479"/>
            <p14:sldId id="1450"/>
            <p14:sldId id="1451"/>
            <p14:sldId id="1452"/>
            <p14:sldId id="1453"/>
            <p14:sldId id="1454"/>
            <p14:sldId id="1455"/>
            <p14:sldId id="1458"/>
            <p14:sldId id="1456"/>
            <p14:sldId id="1459"/>
            <p14:sldId id="1460"/>
            <p14:sldId id="1437"/>
            <p14:sldId id="1461"/>
            <p14:sldId id="1462"/>
            <p14:sldId id="1463"/>
            <p14:sldId id="1464"/>
            <p14:sldId id="1465"/>
            <p14:sldId id="1469"/>
            <p14:sldId id="1466"/>
            <p14:sldId id="1467"/>
            <p14:sldId id="1468"/>
            <p14:sldId id="1485"/>
            <p14:sldId id="1480"/>
            <p14:sldId id="1481"/>
            <p14:sldId id="1482"/>
            <p14:sldId id="14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C9"/>
    <a:srgbClr val="FFFFFF"/>
    <a:srgbClr val="505050"/>
    <a:srgbClr val="FF8C00"/>
    <a:srgbClr val="00BCF2"/>
    <a:srgbClr val="00188F"/>
    <a:srgbClr val="000000"/>
    <a:srgbClr val="D63F27"/>
    <a:srgbClr val="F78C1F"/>
    <a:srgbClr val="0B4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9" autoAdjust="0"/>
    <p:restoredTop sz="90455" autoAdjust="0"/>
  </p:normalViewPr>
  <p:slideViewPr>
    <p:cSldViewPr>
      <p:cViewPr>
        <p:scale>
          <a:sx n="80" d="100"/>
          <a:sy n="80" d="100"/>
        </p:scale>
        <p:origin x="624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>
        <p:scale>
          <a:sx n="100" d="100"/>
          <a:sy n="100" d="100"/>
        </p:scale>
        <p:origin x="2694" y="3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TechReady 23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8/1/16 1:11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TechReady 23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8/1/16 1:11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8/1/16 1:11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3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6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6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8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18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15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99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0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37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39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62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21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3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26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18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76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3:23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19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3:27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84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8/1/16 1:11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2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6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9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3:21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4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92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8/29/16 12:35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5843588"/>
            <a:ext cx="12433301" cy="115411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75" y="3409950"/>
            <a:ext cx="12430127" cy="282575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8"/>
            <a:ext cx="12435840" cy="699516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51231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713939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481738" y="294304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026443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5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TAT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505774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668482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75" y="4395788"/>
            <a:ext cx="124333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454934" y="6697627"/>
            <a:ext cx="3526606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363" rtl="0" eaLnBrk="1" latinLnBrk="0" hangingPunct="1"/>
            <a:r>
              <a:rPr lang="en-US" sz="1050" b="0" kern="120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4082" y="285943"/>
            <a:ext cx="36576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0051" y="6045467"/>
            <a:ext cx="3657600" cy="461665"/>
          </a:xfrm>
        </p:spPr>
        <p:txBody>
          <a:bodyPr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8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8399" cy="917575"/>
          </a:xfrm>
        </p:spPr>
        <p:txBody>
          <a:bodyPr/>
          <a:lstStyle>
            <a:lvl1pPr marL="282575" indent="-282575">
              <a:tabLst>
                <a:tab pos="282575" algn="l"/>
              </a:tabLst>
              <a:defRPr sz="6000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4868847"/>
            <a:ext cx="5486400" cy="107106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5915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20411"/>
              <a:chOff x="12618967" y="0"/>
              <a:chExt cx="952401" cy="572041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50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kern="1200" dirty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252" r:id="rId3"/>
    <p:sldLayoutId id="2147484307" r:id="rId4"/>
    <p:sldLayoutId id="2147484260" r:id="rId5"/>
    <p:sldLayoutId id="2147484263" r:id="rId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2" y="4509207"/>
            <a:ext cx="6399213" cy="1404362"/>
          </a:xfrm>
        </p:spPr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Heilmann</a:t>
            </a:r>
            <a:endParaRPr lang="en-US" dirty="0"/>
          </a:p>
          <a:p>
            <a:r>
              <a:rPr lang="en-US" dirty="0" smtClean="0"/>
              <a:t>Senior Program Manager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193006"/>
            <a:ext cx="11864635" cy="1837298"/>
          </a:xfrm>
        </p:spPr>
        <p:txBody>
          <a:bodyPr/>
          <a:lstStyle/>
          <a:p>
            <a:r>
              <a:rPr lang="en-US" dirty="0" smtClean="0"/>
              <a:t>What is Developer Evangelism?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9" y="1193006"/>
            <a:ext cx="10058399" cy="917575"/>
          </a:xfrm>
        </p:spPr>
        <p:txBody>
          <a:bodyPr/>
          <a:lstStyle/>
          <a:p>
            <a:r>
              <a:rPr lang="en-US" dirty="0" smtClean="0"/>
              <a:t>“ What does that mean? 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09925" y="5369470"/>
            <a:ext cx="7837513" cy="627864"/>
          </a:xfrm>
        </p:spPr>
        <p:txBody>
          <a:bodyPr/>
          <a:lstStyle/>
          <a:p>
            <a:r>
              <a:rPr lang="en-US" dirty="0" smtClean="0"/>
              <a:t>Good people, who ask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3" y="1539363"/>
            <a:ext cx="4188152" cy="5126251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Social media presence 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(Blogging, Facebook, Twitter, Slack…)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Provide a personal channel to ask about your company or products – people react much better to a human and interact more with them than with a corporate account. </a:t>
            </a:r>
          </a:p>
          <a:p>
            <a:r>
              <a:rPr lang="en-US" sz="3200" dirty="0">
                <a:solidFill>
                  <a:schemeClr val="tx2"/>
                </a:solidFill>
              </a:rPr>
              <a:t>Be yourself – at no point you should become a corporate sales person.</a:t>
            </a:r>
          </a:p>
          <a:p>
            <a:r>
              <a:rPr lang="en-US" sz="3200" dirty="0">
                <a:solidFill>
                  <a:schemeClr val="tx2"/>
                </a:solidFill>
              </a:rPr>
              <a:t>Do triage – point people to resources to use like feedback channels instead of talking on their behalf</a:t>
            </a:r>
          </a:p>
          <a:p>
            <a:r>
              <a:rPr lang="en-US" sz="3200" dirty="0">
                <a:solidFill>
                  <a:schemeClr val="tx2"/>
                </a:solidFill>
              </a:rPr>
              <a:t>Don’t make decisions for your colleagues. Help them, don’t add to their workload.</a:t>
            </a:r>
          </a:p>
        </p:txBody>
      </p:sp>
    </p:spTree>
    <p:extLst>
      <p:ext uri="{BB962C8B-B14F-4D97-AF65-F5344CB8AC3E}">
        <p14:creationId xmlns:p14="http://schemas.microsoft.com/office/powerpoint/2010/main" val="712455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3" y="1539363"/>
            <a:ext cx="4188152" cy="505424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Keeping up to date with competition and market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You’re the ear on the ground – your job is to know what the competition does and what gets people excited</a:t>
            </a:r>
          </a:p>
          <a:p>
            <a:r>
              <a:rPr lang="en-US" sz="3200" dirty="0">
                <a:solidFill>
                  <a:schemeClr val="tx2"/>
                </a:solidFill>
              </a:rPr>
              <a:t>Use the products of your competition to see what works for you and their users and give that feedback to your teams</a:t>
            </a:r>
          </a:p>
          <a:p>
            <a:r>
              <a:rPr lang="en-US" sz="3200" dirty="0">
                <a:solidFill>
                  <a:schemeClr val="tx2"/>
                </a:solidFill>
              </a:rPr>
              <a:t>Detect trends and report them to your company</a:t>
            </a:r>
          </a:p>
        </p:txBody>
      </p:sp>
    </p:spTree>
    <p:extLst>
      <p:ext uri="{BB962C8B-B14F-4D97-AF65-F5344CB8AC3E}">
        <p14:creationId xmlns:p14="http://schemas.microsoft.com/office/powerpoint/2010/main" val="1069105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3" y="1539363"/>
            <a:ext cx="4188152" cy="5126251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Create openly available software 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You need to develop software products to keep up to date technically and show your audience that you’re not just talking but that you know what you’re doing.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These should be openly available. In many cases, your company can’t release as freely as you can. Show the world that you’re trusted to do so.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Building products also allows you to use tools outside developers use and feed back your experiences to your company</a:t>
            </a:r>
          </a:p>
        </p:txBody>
      </p:sp>
    </p:spTree>
    <p:extLst>
      <p:ext uri="{BB962C8B-B14F-4D97-AF65-F5344CB8AC3E}">
        <p14:creationId xmlns:p14="http://schemas.microsoft.com/office/powerpoint/2010/main" val="2023801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3" y="1539363"/>
            <a:ext cx="4188152" cy="5126251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Participation in other products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Take part in other people’s open source products. That way you know the pains and joys of using them.</a:t>
            </a:r>
          </a:p>
          <a:p>
            <a:r>
              <a:rPr lang="en-US" sz="3200" dirty="0">
                <a:solidFill>
                  <a:schemeClr val="tx2"/>
                </a:solidFill>
              </a:rPr>
              <a:t>Your job is to be available. By providing helpful contributions to other products people judge you by your work and how you behave as a community member, not as a company person.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Analysing</a:t>
            </a:r>
            <a:r>
              <a:rPr lang="en-US" sz="3200" dirty="0">
                <a:solidFill>
                  <a:schemeClr val="tx2"/>
                </a:solidFill>
              </a:rPr>
              <a:t> how other products are run gives you great feedback for your teams</a:t>
            </a:r>
            <a:r>
              <a:rPr lang="en-US" sz="3200" dirty="0" smtClean="0">
                <a:solidFill>
                  <a:schemeClr val="tx2"/>
                </a:solidFill>
              </a:rPr>
              <a:t>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1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3" y="1539363"/>
            <a:ext cx="4188152" cy="1021795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Participation in public discussions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A lot of discussion happens outside your company, on channels like </a:t>
            </a:r>
            <a:r>
              <a:rPr lang="en-US" sz="3200" dirty="0" err="1" smtClean="0">
                <a:solidFill>
                  <a:schemeClr val="tx2"/>
                </a:solidFill>
              </a:rPr>
              <a:t>Stackoverflow</a:t>
            </a:r>
            <a:r>
              <a:rPr lang="en-US" sz="3200" dirty="0" smtClean="0">
                <a:solidFill>
                  <a:schemeClr val="tx2"/>
                </a:solidFill>
              </a:rPr>
              <a:t>, Slack, Facebook Groups, Hacker News and many more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You should be monitoring those to a degree and be visible, bringing facts where discussions get heated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These are great places to find new influencers and partners in </a:t>
            </a:r>
            <a:r>
              <a:rPr lang="en-US" sz="3200" dirty="0" err="1" smtClean="0">
                <a:solidFill>
                  <a:schemeClr val="tx2"/>
                </a:solidFill>
              </a:rPr>
              <a:t>communiction</a:t>
            </a:r>
            <a:r>
              <a:rPr lang="en-US" sz="3200" dirty="0" smtClean="0">
                <a:solidFill>
                  <a:schemeClr val="tx2"/>
                </a:solidFill>
              </a:rPr>
              <a:t>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77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3" y="1539363"/>
            <a:ext cx="4188152" cy="505424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Participation in other publications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Taking part in other publications than your own and the ones of your company solidifies your status as a thought leader and influencer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Write for magazines, take part in podcasts and interview series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Help others to get their developer oriented products off the ground – even when they are your competition. 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68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3" y="1539363"/>
            <a:ext cx="4188152" cy="5126251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Video tutorials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Creating short, informative and exciting videos is a great opportunity to reach new followers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Make sure you keep those personal – if there is a video about a product, help the product team build one instead. Show why *you* care about a feature.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Keep these quick and easy, don’t over-produce them. These are meant as a “hi, look at this!”</a:t>
            </a:r>
          </a:p>
        </p:txBody>
      </p:sp>
    </p:spTree>
    <p:extLst>
      <p:ext uri="{BB962C8B-B14F-4D97-AF65-F5344CB8AC3E}">
        <p14:creationId xmlns:p14="http://schemas.microsoft.com/office/powerpoint/2010/main" val="8116617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3" y="1539363"/>
            <a:ext cx="4548192" cy="567311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Event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participation and </a:t>
            </a: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help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Present and give workshops at events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Introduce event </a:t>
            </a:r>
            <a:r>
              <a:rPr lang="en-US" sz="3200" dirty="0" err="1" smtClean="0">
                <a:solidFill>
                  <a:schemeClr val="tx2"/>
                </a:solidFill>
              </a:rPr>
              <a:t>organisers</a:t>
            </a:r>
            <a:r>
              <a:rPr lang="en-US" sz="3200" dirty="0" smtClean="0">
                <a:solidFill>
                  <a:schemeClr val="tx2"/>
                </a:solidFill>
              </a:rPr>
              <a:t> and colleagues or other presenters you enjoyed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Help promote events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Help marketing and colleagues at events to make your presence useful and yielding results 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2762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3" y="1539363"/>
            <a:ext cx="4188152" cy="505424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Act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as a “firewall” for internal teams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People working on products should spend their time doing that – not arguing with people online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Your job is to take negative feedback and redirect it to productive results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This means in many cases asking for more detailed reporting before working with the team to fix it.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It also means managing expectations. Just because a competitor has a cool new thing doesn’t mean your company needs to follow. Explain why.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08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9" y="1193006"/>
            <a:ext cx="10058399" cy="917575"/>
          </a:xfrm>
        </p:spPr>
        <p:txBody>
          <a:bodyPr/>
          <a:lstStyle/>
          <a:p>
            <a:r>
              <a:rPr lang="en-US" dirty="0" smtClean="0"/>
              <a:t>“ A </a:t>
            </a:r>
            <a:r>
              <a:rPr lang="en-US" dirty="0"/>
              <a:t>developer evangelist is a spokesperson, mediator and translator between a company and both its technical staff and outside developers</a:t>
            </a:r>
            <a:r>
              <a:rPr lang="en-US" dirty="0" smtClean="0"/>
              <a:t>. “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09925" y="5369470"/>
            <a:ext cx="7837513" cy="1071062"/>
          </a:xfrm>
        </p:spPr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Heilmann</a:t>
            </a:r>
            <a:endParaRPr lang="en-US" dirty="0" smtClean="0"/>
          </a:p>
          <a:p>
            <a:r>
              <a:rPr lang="en-US" dirty="0" smtClean="0"/>
              <a:t>Developer-</a:t>
            </a:r>
            <a:r>
              <a:rPr lang="en-US" dirty="0" err="1" smtClean="0"/>
              <a:t>Evangelism.com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219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3" y="1539363"/>
            <a:ext cx="4260160" cy="567311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Herding influencers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If you do your job right and talk to others a lot, what other people call ”influencers” are what you call friends and contacts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Show them how much you care by getting them preview information of things to come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Make sure that communication from your company to them goes through you as it makes outreach much less awkward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Find new upcoming influencers and talk to your company about them.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10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643917" y="616942"/>
            <a:ext cx="8179115" cy="612067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057997" y="0"/>
            <a:ext cx="8378477" cy="6994525"/>
          </a:xfrm>
          <a:prstGeom prst="rect">
            <a:avLst/>
          </a:prstGeom>
          <a:solidFill>
            <a:schemeClr val="tx1"/>
          </a:solidFill>
        </p:spPr>
        <p:txBody>
          <a:bodyPr lIns="360000" tIns="46800" rIns="3600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Stay up to date / participate in products</a:t>
            </a:r>
          </a:p>
          <a:p>
            <a:r>
              <a:rPr lang="en-US" sz="3200" dirty="0">
                <a:solidFill>
                  <a:schemeClr val="bg2"/>
                </a:solidFill>
              </a:rPr>
              <a:t>Keep product teams and internal engineering up to date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Amplify messaging </a:t>
            </a:r>
            <a:r>
              <a:rPr lang="en-US" sz="3200" dirty="0">
                <a:solidFill>
                  <a:schemeClr val="bg2"/>
                </a:solidFill>
              </a:rPr>
              <a:t>of internal teams</a:t>
            </a:r>
          </a:p>
          <a:p>
            <a:r>
              <a:rPr lang="en-US" sz="3200" dirty="0">
                <a:solidFill>
                  <a:schemeClr val="bg2"/>
                </a:solidFill>
              </a:rPr>
              <a:t>Coach and promote internal talent </a:t>
            </a:r>
          </a:p>
          <a:p>
            <a:r>
              <a:rPr lang="en-US" sz="3200" dirty="0">
                <a:solidFill>
                  <a:schemeClr val="bg2"/>
                </a:solidFill>
              </a:rPr>
              <a:t>Report on events and success of </a:t>
            </a:r>
            <a:r>
              <a:rPr lang="en-US" sz="3200" dirty="0" smtClean="0">
                <a:solidFill>
                  <a:schemeClr val="bg2"/>
                </a:solidFill>
              </a:rPr>
              <a:t>campaigns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Help </a:t>
            </a:r>
            <a:r>
              <a:rPr lang="en-US" sz="3200" dirty="0" err="1" smtClean="0">
                <a:solidFill>
                  <a:schemeClr val="bg2"/>
                </a:solidFill>
              </a:rPr>
              <a:t>organising</a:t>
            </a:r>
            <a:r>
              <a:rPr lang="en-US" sz="3200" dirty="0" smtClean="0">
                <a:solidFill>
                  <a:schemeClr val="bg2"/>
                </a:solidFill>
              </a:rPr>
              <a:t> events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Work with PR, legal and marketing</a:t>
            </a:r>
          </a:p>
          <a:p>
            <a:r>
              <a:rPr lang="en-US" sz="3200" dirty="0">
                <a:solidFill>
                  <a:schemeClr val="bg2"/>
                </a:solidFill>
              </a:rPr>
              <a:t>Give constructive feedback to the product </a:t>
            </a:r>
            <a:r>
              <a:rPr lang="en-US" sz="3200" dirty="0" smtClean="0">
                <a:solidFill>
                  <a:schemeClr val="bg2"/>
                </a:solidFill>
              </a:rPr>
              <a:t>teams and get questions answered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Collate outside feedback and convert to constructive feedback</a:t>
            </a:r>
          </a:p>
        </p:txBody>
      </p:sp>
    </p:spTree>
    <p:extLst>
      <p:ext uri="{BB962C8B-B14F-4D97-AF65-F5344CB8AC3E}">
        <p14:creationId xmlns:p14="http://schemas.microsoft.com/office/powerpoint/2010/main" val="490880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7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4" y="1539363"/>
            <a:ext cx="4260159" cy="519825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Stay up to date / participate in 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There is no way to be a developer evangelist for a company if you don’t know about the products your company does.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You need to work with and on the products, only then can you be inspiring and concentrate on improving them.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Working on the products also teaches you a lot about how they are created, which helps with triaging questions from the outside.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9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4" y="1539363"/>
            <a:ext cx="4260159" cy="519825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Keep product teams and internal engineering up to 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It is important to report to your product teams and engineers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This includes feedback about your own product, but also what positive and negative feedback the competition got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This also includes introducing the teams to people to communicate with in case they want to collaborate on a new features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4" y="1539363"/>
            <a:ext cx="4260159" cy="519825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Amplify messaging of internal teams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Your colleagues bring great content, it is your job to give it reach.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Amplify their messages by spreading them far and wide and explaining them in an understandable fashion to different audiences.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Tell other influencers about the direct information channels your teams have.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74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4" y="1539363"/>
            <a:ext cx="4260159" cy="519825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Coach and promote internal talent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It is great that you can represent your company, but sometimes the voice of someone working directly on a product has more impact.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Coach people in the company and promote their presence on social media and at events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Connect conference </a:t>
            </a:r>
            <a:r>
              <a:rPr lang="en-US" sz="3200" dirty="0" err="1" smtClean="0">
                <a:solidFill>
                  <a:schemeClr val="tx2"/>
                </a:solidFill>
              </a:rPr>
              <a:t>organisers</a:t>
            </a:r>
            <a:r>
              <a:rPr lang="en-US" sz="3200" dirty="0" smtClean="0">
                <a:solidFill>
                  <a:schemeClr val="tx2"/>
                </a:solidFill>
              </a:rPr>
              <a:t> and internal people – make sure to check with their manager to have them available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Help people present and prepare materials for outreach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66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4" y="1539363"/>
            <a:ext cx="4260159" cy="519825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Report on events and success of campaigns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Being at an event or running a campaign should be half the job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The other half is proving to the people in the company that it was worth it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Make sure to collect questions you got, great things you learned and find a good way to communicate them to the teams they concern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Keep a log of events that worked and those who didn’t – this is great information for marketing when it comes to sponsorship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0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4" y="1539363"/>
            <a:ext cx="4260159" cy="519825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Help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</a:rPr>
              <a:t>organising</a:t>
            </a: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 events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It is important to be involved in the events your company </a:t>
            </a:r>
            <a:r>
              <a:rPr lang="en-US" sz="3200" dirty="0" err="1" smtClean="0">
                <a:solidFill>
                  <a:schemeClr val="tx2"/>
                </a:solidFill>
              </a:rPr>
              <a:t>organises</a:t>
            </a:r>
            <a:r>
              <a:rPr lang="en-US" sz="32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Try not to get roped into presenting at those – instead offer to coach people to be there instead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Offer to be on the content board of these events – you don’t want to be surprised by some huge press release that says something you don’t agree with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Use your reach to find external speakers for your events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08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4" y="1539363"/>
            <a:ext cx="4260159" cy="519825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Work with PR, legal and marketing</a:t>
            </a:r>
            <a:endParaRPr lang="en-US" sz="3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Your work overlaps a lot with those departments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Be a nice colleague and help them out and you get access to more budget and channels you don’t even know about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Make sure that what you say or do in your job is not causing any legal issues.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88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4" y="1539363"/>
            <a:ext cx="4260159" cy="519825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+mn-lt"/>
              </a:rPr>
              <a:t>Give constructive feedback to the product teams and get questions answered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You’re seen as a approachable channel for questions about your products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Make sure that requests coming through you are followed up swiftly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Point out communication problems to your internal teams and help them fix those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Use external feedback to ask for improvements of your own products. It is easy to miss problems when you are too close to the subject matter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26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Necessary skills: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057997" y="0"/>
            <a:ext cx="8378477" cy="6994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360000" tIns="46800" rIns="3600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Great development skills</a:t>
            </a:r>
            <a:r>
              <a:rPr lang="en-US" sz="3200" dirty="0" smtClean="0">
                <a:solidFill>
                  <a:schemeClr val="accent4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- both in creating and explaining software and products</a:t>
            </a:r>
          </a:p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Excellent communication skills</a:t>
            </a: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– this job is about reaching out, listening and distilling information</a:t>
            </a:r>
          </a:p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Excellent networking skills </a:t>
            </a:r>
            <a:r>
              <a:rPr lang="en-US" sz="3200" dirty="0" smtClean="0">
                <a:solidFill>
                  <a:schemeClr val="tx1"/>
                </a:solidFill>
              </a:rPr>
              <a:t>– you’re meant to collect contacts and keep them happy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12001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894" y="1539363"/>
            <a:ext cx="4260159" cy="519825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Collate outside feedbac</a:t>
            </a: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k and convert to constructive feedback</a:t>
            </a:r>
            <a:endParaRPr lang="en-US" sz="3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922093" y="0"/>
            <a:ext cx="7514382" cy="6994525"/>
          </a:xfrm>
          <a:prstGeom prst="rect">
            <a:avLst/>
          </a:prstGeom>
          <a:solidFill>
            <a:schemeClr val="accent6"/>
          </a:solidFill>
        </p:spPr>
        <p:txBody>
          <a:bodyPr lIns="360000" tIns="180000" rIns="360000" bIns="468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Your colleagues are busy building products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They </a:t>
            </a:r>
            <a:r>
              <a:rPr lang="en-US" sz="3200" dirty="0" err="1" smtClean="0">
                <a:solidFill>
                  <a:schemeClr val="tx2"/>
                </a:solidFill>
              </a:rPr>
              <a:t>shouldn</a:t>
            </a:r>
            <a:r>
              <a:rPr lang="uk-UA" sz="3200" dirty="0" smtClean="0">
                <a:solidFill>
                  <a:schemeClr val="tx2"/>
                </a:solidFill>
              </a:rPr>
              <a:t>’</a:t>
            </a:r>
            <a:r>
              <a:rPr lang="en-US" sz="3200" dirty="0" smtClean="0">
                <a:solidFill>
                  <a:schemeClr val="tx2"/>
                </a:solidFill>
              </a:rPr>
              <a:t>t have to deal with angry feedback that has no action items in it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Your job is to filter out rants and complaints and to </a:t>
            </a:r>
            <a:r>
              <a:rPr lang="en-US" sz="3200" dirty="0" err="1" smtClean="0">
                <a:solidFill>
                  <a:schemeClr val="tx2"/>
                </a:solidFill>
              </a:rPr>
              <a:t>analyse</a:t>
            </a:r>
            <a:r>
              <a:rPr lang="en-US" sz="3200" dirty="0" smtClean="0">
                <a:solidFill>
                  <a:schemeClr val="tx2"/>
                </a:solidFill>
              </a:rPr>
              <a:t> the cause of them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Then you report the root issue and work with the teams how </a:t>
            </a:r>
            <a:r>
              <a:rPr lang="en-US" sz="3200" smtClean="0">
                <a:solidFill>
                  <a:schemeClr val="tx2"/>
                </a:solidFill>
              </a:rPr>
              <a:t>to fix them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05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7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625060"/>
          </a:xfrm>
        </p:spPr>
        <p:txBody>
          <a:bodyPr/>
          <a:lstStyle/>
          <a:p>
            <a:pPr algn="ctr"/>
            <a:r>
              <a:rPr lang="en-US" dirty="0" smtClean="0"/>
              <a:t>&lt;/lots-of-details&gt;</a:t>
            </a:r>
            <a:br>
              <a:rPr lang="en-US" dirty="0" smtClean="0"/>
            </a:br>
            <a:r>
              <a:rPr lang="en-US" sz="3200" dirty="0" smtClean="0"/>
              <a:t>(phew… done)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54905" y="1828800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3177168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9" y="1193006"/>
            <a:ext cx="10058399" cy="917575"/>
          </a:xfrm>
        </p:spPr>
        <p:txBody>
          <a:bodyPr/>
          <a:lstStyle/>
          <a:p>
            <a:r>
              <a:rPr lang="en-US" dirty="0" smtClean="0"/>
              <a:t>“ Why would you want to become a developer evangelist (developer advocate) ? 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09925" y="5369470"/>
            <a:ext cx="7837513" cy="627864"/>
          </a:xfrm>
        </p:spPr>
        <p:txBody>
          <a:bodyPr/>
          <a:lstStyle/>
          <a:p>
            <a:r>
              <a:rPr lang="en-US" dirty="0" smtClean="0"/>
              <a:t>You probably, right 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49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Perks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057997" y="0"/>
            <a:ext cx="8378477" cy="6994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360000" tIns="46800" rIns="3600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It bridges the communication gap </a:t>
            </a:r>
            <a:r>
              <a:rPr lang="en-US" sz="3200" dirty="0" smtClean="0">
                <a:solidFill>
                  <a:schemeClr val="tx1"/>
                </a:solidFill>
              </a:rPr>
              <a:t>– developers have a bad reputation when it comes to communication. Showing that someone technical can help understanding each other is a good move for our market.</a:t>
            </a:r>
          </a:p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It helps avoiding frustration </a:t>
            </a:r>
            <a:r>
              <a:rPr lang="en-US" sz="3200" dirty="0" smtClean="0">
                <a:solidFill>
                  <a:schemeClr val="tx1"/>
                </a:solidFill>
              </a:rPr>
              <a:t>– a lot of engineering is not needed, but based on false assumptions or misguided “I want to use this”. Good evangelism helps building what is needed, not what is cool.</a:t>
            </a:r>
          </a:p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It bridges age and culture gaps </a:t>
            </a:r>
            <a:r>
              <a:rPr lang="en-US" sz="3200" dirty="0" smtClean="0">
                <a:solidFill>
                  <a:schemeClr val="tx1"/>
                </a:solidFill>
              </a:rPr>
              <a:t>– if you’re not interested in a cutthroat competition in engineering, you have a chance to use your talent otherwise.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3971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37561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Very important points: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057997" y="0"/>
            <a:ext cx="8378477" cy="6994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360000" tIns="46800" rIns="3600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Developer relations is not a starting position </a:t>
            </a:r>
            <a:r>
              <a:rPr lang="en-US" sz="3200" dirty="0" smtClean="0">
                <a:solidFill>
                  <a:schemeClr val="tx1"/>
                </a:solidFill>
              </a:rPr>
              <a:t>– most developer evangelists graduated from being developers in the same company. You need to know the pain to help prevent it.</a:t>
            </a:r>
          </a:p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There are part time opportunities though </a:t>
            </a:r>
            <a:r>
              <a:rPr lang="en-US" sz="3200" dirty="0" smtClean="0">
                <a:solidFill>
                  <a:schemeClr val="tx1"/>
                </a:solidFill>
              </a:rPr>
              <a:t>– engineers or people learning in the company can help with </a:t>
            </a:r>
            <a:r>
              <a:rPr lang="en-US" sz="3200" dirty="0" err="1">
                <a:solidFill>
                  <a:schemeClr val="tx1"/>
                </a:solidFill>
              </a:rPr>
              <a:t>D</a:t>
            </a:r>
            <a:r>
              <a:rPr lang="en-US" sz="3200" dirty="0" err="1" smtClean="0">
                <a:solidFill>
                  <a:schemeClr val="tx1"/>
                </a:solidFill>
              </a:rPr>
              <a:t>evrel</a:t>
            </a:r>
            <a:r>
              <a:rPr lang="en-US" sz="3200" dirty="0" smtClean="0">
                <a:solidFill>
                  <a:schemeClr val="tx1"/>
                </a:solidFill>
              </a:rPr>
              <a:t> to ease into the job earlier.</a:t>
            </a:r>
          </a:p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Always be ready to prove your worth </a:t>
            </a:r>
            <a:r>
              <a:rPr lang="en-US" sz="3200" dirty="0" smtClean="0">
                <a:solidFill>
                  <a:schemeClr val="tx1"/>
                </a:solidFill>
              </a:rPr>
              <a:t>– measuring the impact of developer evangelism is tough, you need to make sure you’re well </a:t>
            </a:r>
            <a:r>
              <a:rPr lang="en-US" sz="3200" dirty="0" err="1" smtClean="0">
                <a:solidFill>
                  <a:schemeClr val="tx1"/>
                </a:solidFill>
              </a:rPr>
              <a:t>organised</a:t>
            </a:r>
            <a:r>
              <a:rPr lang="en-US" sz="3200" dirty="0" smtClean="0">
                <a:solidFill>
                  <a:schemeClr val="tx1"/>
                </a:solidFill>
              </a:rPr>
              <a:t> in recording your successes.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95887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sz="7200" dirty="0" smtClean="0"/>
              <a:t>Thanks!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84120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Important skills: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057997" y="0"/>
            <a:ext cx="8378477" cy="6994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360000" tIns="46800" rIns="3600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Patience of a saint </a:t>
            </a:r>
            <a:r>
              <a:rPr lang="en-US" sz="3200" dirty="0" smtClean="0">
                <a:solidFill>
                  <a:schemeClr val="tx1"/>
                </a:solidFill>
              </a:rPr>
              <a:t>– you will need to have to explain your job over and over and will have to defend your lack of ”not writing code”</a:t>
            </a:r>
          </a:p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Strong sense of independence </a:t>
            </a:r>
            <a:r>
              <a:rPr lang="en-US" sz="3200" dirty="0" smtClean="0">
                <a:solidFill>
                  <a:schemeClr val="tx1"/>
                </a:solidFill>
              </a:rPr>
              <a:t>– you’re job is to help communication by aiding with *your* voice. You’re not in sales.</a:t>
            </a:r>
          </a:p>
          <a:p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Excellent self-</a:t>
            </a:r>
            <a:r>
              <a:rPr lang="en-US" sz="3200" dirty="0" err="1" smtClean="0">
                <a:solidFill>
                  <a:schemeClr val="accent4"/>
                </a:solidFill>
                <a:latin typeface="+mn-lt"/>
              </a:rPr>
              <a:t>organising</a:t>
            </a:r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 skills </a:t>
            </a:r>
            <a:r>
              <a:rPr lang="en-US" sz="3200" dirty="0" smtClean="0">
                <a:solidFill>
                  <a:schemeClr val="tx1"/>
                </a:solidFill>
              </a:rPr>
              <a:t>– you’re on the road a lot and if you don’t take care, you burn out quickly or get buried under an avalanche of requests.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1527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3468072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Evangelism is a role that spans across several departments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057997" y="0"/>
            <a:ext cx="8378477" cy="6994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360000" tIns="46800" rIns="3600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Y</a:t>
            </a:r>
            <a:r>
              <a:rPr lang="en-US" sz="3200" dirty="0" smtClean="0">
                <a:solidFill>
                  <a:schemeClr val="tx1"/>
                </a:solidFill>
              </a:rPr>
              <a:t>our job is to be a communicator. Whilst you are most likely reporting to engineering, you need to spend a lot of time making different departments talk to another.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Therefore internal networking skills are very important.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Your job also affects the work of other people (PR, legal, </a:t>
            </a:r>
            <a:r>
              <a:rPr lang="en-US" sz="3200" dirty="0" err="1" smtClean="0">
                <a:solidFill>
                  <a:schemeClr val="tx1"/>
                </a:solidFill>
              </a:rPr>
              <a:t>comms</a:t>
            </a:r>
            <a:r>
              <a:rPr lang="en-US" sz="3200" dirty="0" smtClean="0">
                <a:solidFill>
                  <a:schemeClr val="tx1"/>
                </a:solidFill>
              </a:rPr>
              <a:t>, marketing). Be aware of these effects and make sure to communicate them before you reach out.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19727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9" y="1193006"/>
            <a:ext cx="10058399" cy="917575"/>
          </a:xfrm>
        </p:spPr>
        <p:txBody>
          <a:bodyPr/>
          <a:lstStyle/>
          <a:p>
            <a:r>
              <a:rPr lang="en-US" dirty="0" smtClean="0"/>
              <a:t>“ So what does a developer evangelist do? 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09925" y="5369470"/>
            <a:ext cx="7837513" cy="627864"/>
          </a:xfrm>
        </p:spPr>
        <p:txBody>
          <a:bodyPr/>
          <a:lstStyle/>
          <a:p>
            <a:r>
              <a:rPr lang="en-US" dirty="0" smtClean="0"/>
              <a:t>Everybody, all the time…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248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625060"/>
          </a:xfrm>
        </p:spPr>
        <p:txBody>
          <a:bodyPr/>
          <a:lstStyle/>
          <a:p>
            <a:pPr algn="ctr"/>
            <a:r>
              <a:rPr lang="en-US" dirty="0" smtClean="0"/>
              <a:t>&lt;lots-of-details&gt;</a:t>
            </a:r>
            <a:br>
              <a:rPr lang="en-US" dirty="0" smtClean="0"/>
            </a:br>
            <a:r>
              <a:rPr lang="en-US" sz="3200" dirty="0" smtClean="0"/>
              <a:t>(feel free to skip ahead)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26441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Outbound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057997" y="0"/>
            <a:ext cx="8378477" cy="6994525"/>
          </a:xfrm>
          <a:prstGeom prst="rect">
            <a:avLst/>
          </a:prstGeom>
          <a:solidFill>
            <a:schemeClr val="tx1"/>
          </a:solidFill>
        </p:spPr>
        <p:txBody>
          <a:bodyPr lIns="360000" tIns="46800" rIns="3600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2"/>
                </a:solidFill>
              </a:rPr>
              <a:t>Social media presence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Keeping up to date with competition and market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Openly available software products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Participation in other products 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Participation in public discussions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Participation in other publications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Video tutorials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Event participation and help</a:t>
            </a:r>
          </a:p>
          <a:p>
            <a:r>
              <a:rPr lang="en-US" sz="3200" dirty="0">
                <a:solidFill>
                  <a:schemeClr val="bg2"/>
                </a:solidFill>
              </a:rPr>
              <a:t>Act as a “firewall” for internal teams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Herding influencers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19475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301893" y="616942"/>
            <a:ext cx="6447590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Inbound tasks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39650" y="1539363"/>
            <a:ext cx="5556304" cy="79208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643917" y="616942"/>
            <a:ext cx="8179115" cy="612067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032" y="4010526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057997" y="0"/>
            <a:ext cx="8378477" cy="6994525"/>
          </a:xfrm>
          <a:prstGeom prst="rect">
            <a:avLst/>
          </a:prstGeom>
          <a:solidFill>
            <a:schemeClr val="tx1"/>
          </a:solidFill>
        </p:spPr>
        <p:txBody>
          <a:bodyPr lIns="360000" tIns="46800" rIns="360000" anchor="ctr" anchorCtr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Stay up to date / participate in products</a:t>
            </a:r>
          </a:p>
          <a:p>
            <a:r>
              <a:rPr lang="en-US" sz="3200" dirty="0">
                <a:solidFill>
                  <a:schemeClr val="bg2"/>
                </a:solidFill>
              </a:rPr>
              <a:t>Keep product teams and internal engineering up to date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Amplify messaging </a:t>
            </a:r>
            <a:r>
              <a:rPr lang="en-US" sz="3200" dirty="0">
                <a:solidFill>
                  <a:schemeClr val="bg2"/>
                </a:solidFill>
              </a:rPr>
              <a:t>of internal teams</a:t>
            </a:r>
          </a:p>
          <a:p>
            <a:r>
              <a:rPr lang="en-US" sz="3200" dirty="0">
                <a:solidFill>
                  <a:schemeClr val="bg2"/>
                </a:solidFill>
              </a:rPr>
              <a:t>Coach and promote internal talent </a:t>
            </a:r>
          </a:p>
          <a:p>
            <a:r>
              <a:rPr lang="en-US" sz="3200" dirty="0">
                <a:solidFill>
                  <a:schemeClr val="bg2"/>
                </a:solidFill>
              </a:rPr>
              <a:t>Report on events and success of </a:t>
            </a:r>
            <a:r>
              <a:rPr lang="en-US" sz="3200" dirty="0" smtClean="0">
                <a:solidFill>
                  <a:schemeClr val="bg2"/>
                </a:solidFill>
              </a:rPr>
              <a:t>campaigns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Help </a:t>
            </a:r>
            <a:r>
              <a:rPr lang="en-US" sz="3200" dirty="0" err="1" smtClean="0">
                <a:solidFill>
                  <a:schemeClr val="bg2"/>
                </a:solidFill>
              </a:rPr>
              <a:t>organising</a:t>
            </a:r>
            <a:r>
              <a:rPr lang="en-US" sz="3200" dirty="0" smtClean="0">
                <a:solidFill>
                  <a:schemeClr val="bg2"/>
                </a:solidFill>
              </a:rPr>
              <a:t> events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Work with PR, legal and marketing</a:t>
            </a:r>
          </a:p>
          <a:p>
            <a:r>
              <a:rPr lang="en-US" sz="3200" dirty="0">
                <a:solidFill>
                  <a:schemeClr val="bg2"/>
                </a:solidFill>
              </a:rPr>
              <a:t>Give constructive feedback to the product </a:t>
            </a:r>
            <a:r>
              <a:rPr lang="en-US" sz="3200" dirty="0" smtClean="0">
                <a:solidFill>
                  <a:schemeClr val="bg2"/>
                </a:solidFill>
              </a:rPr>
              <a:t>teams and get questions answered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Collate outside feedback and convert to constructive feedback</a:t>
            </a:r>
          </a:p>
        </p:txBody>
      </p:sp>
    </p:spTree>
    <p:extLst>
      <p:ext uri="{BB962C8B-B14F-4D97-AF65-F5344CB8AC3E}">
        <p14:creationId xmlns:p14="http://schemas.microsoft.com/office/powerpoint/2010/main" val="1651610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7" grpId="0" build="p" animBg="1"/>
    </p:bldLst>
  </p:timing>
</p:sld>
</file>

<file path=ppt/theme/theme1.xml><?xml version="1.0" encoding="utf-8"?>
<a:theme xmlns:a="http://schemas.openxmlformats.org/drawingml/2006/main" name="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.potx [Read-Only]" id="{1530D5E8-20CA-4CF3-8212-8BA00317751E}" vid="{ACFB5AF2-7E03-452D-A202-569D7361D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d12e2661e9634d9aa98bbb375f31aced>
    <Event_x0020_Start_x0020_Date xmlns="01c77077-aee4-4b5f-bd4e-9cd40a6fff29">2016-07-25T07:00:00+00:00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TechReady</TermName>
          <TermId xmlns="http://schemas.microsoft.com/office/infopath/2007/PartnerControls">ebdf1b7d-d34f-4ccf-ac45-ca5a756d5c65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2016-07-29T07:00:00+00:00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TechReady 23</TermName>
          <TermId xmlns="http://schemas.microsoft.com/office/infopath/2007/PartnerControls">c09d5ec5-2933-44ea-a749-1cb568168204</TermId>
        </TermInfo>
      </Terms>
    </TaxKeywordTaxHTField>
    <TaxCatchAll xmlns="230e9df3-be65-4c73-a93b-d1236ebd677e">
      <Value>166</Value>
      <Value>53</Value>
      <Value>52</Value>
      <Value>51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230e9df3-be65-4c73-a93b-d1236ebd677e"/>
    <ds:schemaRef ds:uri="http://purl.org/dc/terms/"/>
    <ds:schemaRef ds:uri="01c77077-aee4-4b5f-bd4e-9cd40a6fff29"/>
    <ds:schemaRef ds:uri="http://purl.org/dc/dcmitype/"/>
    <ds:schemaRef ds:uri="8ff673fc-3231-4e3a-893b-6d7f7cd32766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6ACC50-8F95-49B3-AB6F-6DC6481BB9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TR23_BO_CT_Template</Template>
  <TotalTime>47209</TotalTime>
  <Words>2885</Words>
  <Application>Microsoft Macintosh PowerPoint</Application>
  <PresentationFormat>Custom</PresentationFormat>
  <Paragraphs>260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Consolas</vt:lpstr>
      <vt:lpstr>Segoe UI</vt:lpstr>
      <vt:lpstr>Segoe UI Light</vt:lpstr>
      <vt:lpstr>Wingdings</vt:lpstr>
      <vt:lpstr>Arial</vt:lpstr>
      <vt:lpstr>5-50033_TR23_BO_CT_Template</vt:lpstr>
      <vt:lpstr>What is Developer Evangelism?</vt:lpstr>
      <vt:lpstr>“ A developer evangelist is a spokesperson, mediator and translator between a company and both its technical staff and outside developers. “ </vt:lpstr>
      <vt:lpstr>PowerPoint Presentation</vt:lpstr>
      <vt:lpstr>PowerPoint Presentation</vt:lpstr>
      <vt:lpstr>PowerPoint Presentation</vt:lpstr>
      <vt:lpstr>“ So what does a developer evangelist do? ”</vt:lpstr>
      <vt:lpstr>&lt;lots-of-details&gt; (feel free to skip ahead)</vt:lpstr>
      <vt:lpstr>PowerPoint Presentation</vt:lpstr>
      <vt:lpstr>PowerPoint Presentation</vt:lpstr>
      <vt:lpstr>“ What does that mean? 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&lt;/lots-of-details&gt; (phew… done)</vt:lpstr>
      <vt:lpstr>“ Why would you want to become a developer evangelist (developer advocate) ? ”</vt:lpstr>
      <vt:lpstr>PowerPoint Presentation</vt:lpstr>
      <vt:lpstr>PowerPoint Presentation</vt:lpstr>
      <vt:lpstr>Thanks!</vt:lpstr>
    </vt:vector>
  </TitlesOfParts>
  <Manager/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+447905086471</dc:creator>
  <cp:keywords>TechReady 23</cp:keywords>
  <dc:description>Template: Mitchell Derrey, Silverfox Productions_x000d_
Formatting: _x000d_
Audience Type:</dc:description>
  <cp:lastModifiedBy>+447905086471</cp:lastModifiedBy>
  <cp:revision>81</cp:revision>
  <dcterms:created xsi:type="dcterms:W3CDTF">2016-07-21T00:24:56Z</dcterms:created>
  <dcterms:modified xsi:type="dcterms:W3CDTF">2016-08-29T15:09:19Z</dcterms:modified>
  <cp:category>TechReady 23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53;#Washington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52;#Seattle|54f46ed2-c77e-4a59-b182-a4171fdb0d11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166;#TechReady 23|c09d5ec5-2933-44ea-a749-1cb568168204</vt:lpwstr>
  </property>
  <property fmtid="{D5CDD505-2E9C-101B-9397-08002B2CF9AE}" pid="12" name="Audience1">
    <vt:lpwstr/>
  </property>
  <property fmtid="{D5CDD505-2E9C-101B-9397-08002B2CF9AE}" pid="13" name="Event Name">
    <vt:lpwstr>51;#TechReady|ebdf1b7d-d34f-4ccf-ac45-ca5a756d5c65</vt:lpwstr>
  </property>
</Properties>
</file>