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63" r:id="rId3"/>
    <p:sldId id="266" r:id="rId4"/>
    <p:sldId id="262" r:id="rId5"/>
    <p:sldId id="261" r:id="rId6"/>
    <p:sldId id="259" r:id="rId7"/>
    <p:sldId id="264" r:id="rId8"/>
    <p:sldId id="265" r:id="rId9"/>
    <p:sldId id="267" r:id="rId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ru-RU" smtClean="0"/>
              <a:t>Образец заголовка</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4BFB2F0-EE62-4DF8-9B9C-BE546E574DD4}" type="datetimeFigureOut">
              <a:rPr lang="ru-RU" smtClean="0"/>
              <a:t>01.11.2022</a:t>
            </a:fld>
            <a:endParaRPr lang="ru-RU" dirty="0"/>
          </a:p>
        </p:txBody>
      </p:sp>
      <p:sp>
        <p:nvSpPr>
          <p:cNvPr id="5" name="Footer Placeholder 4"/>
          <p:cNvSpPr>
            <a:spLocks noGrp="1"/>
          </p:cNvSpPr>
          <p:nvPr>
            <p:ph type="ftr" sz="quarter" idx="11"/>
          </p:nvPr>
        </p:nvSpPr>
        <p:spPr>
          <a:xfrm>
            <a:off x="1876424" y="5410201"/>
            <a:ext cx="5124886" cy="365125"/>
          </a:xfrm>
        </p:spPr>
        <p:txBody>
          <a:bodyPr/>
          <a:lstStyle/>
          <a:p>
            <a:endParaRPr lang="ru-RU" dirty="0"/>
          </a:p>
        </p:txBody>
      </p:sp>
      <p:sp>
        <p:nvSpPr>
          <p:cNvPr id="6" name="Slide Number Placeholder 5"/>
          <p:cNvSpPr>
            <a:spLocks noGrp="1"/>
          </p:cNvSpPr>
          <p:nvPr>
            <p:ph type="sldNum" sz="quarter" idx="12"/>
          </p:nvPr>
        </p:nvSpPr>
        <p:spPr>
          <a:xfrm>
            <a:off x="9896911" y="5410199"/>
            <a:ext cx="771089" cy="365125"/>
          </a:xfrm>
        </p:spPr>
        <p:txBody>
          <a:bodyPr/>
          <a:lstStyle/>
          <a:p>
            <a:fld id="{C30EBDC9-CC6C-48AC-9C92-D77B9C0E0D63}" type="slidenum">
              <a:rPr lang="ru-RU" smtClean="0"/>
              <a:t>‹#›</a:t>
            </a:fld>
            <a:endParaRPr lang="ru-RU" dirty="0"/>
          </a:p>
        </p:txBody>
      </p:sp>
    </p:spTree>
    <p:extLst>
      <p:ext uri="{BB962C8B-B14F-4D97-AF65-F5344CB8AC3E}">
        <p14:creationId xmlns:p14="http://schemas.microsoft.com/office/powerpoint/2010/main" val="22634231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ru-RU" smtClean="0"/>
              <a:t>Вставка рисунка</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74BFB2F0-EE62-4DF8-9B9C-BE546E574DD4}" type="datetimeFigureOut">
              <a:rPr lang="ru-RU" smtClean="0"/>
              <a:t>01.11.2022</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C30EBDC9-CC6C-48AC-9C92-D77B9C0E0D63}" type="slidenum">
              <a:rPr lang="ru-RU" smtClean="0"/>
              <a:t>‹#›</a:t>
            </a:fld>
            <a:endParaRPr lang="ru-RU" dirty="0"/>
          </a:p>
        </p:txBody>
      </p:sp>
    </p:spTree>
    <p:extLst>
      <p:ext uri="{BB962C8B-B14F-4D97-AF65-F5344CB8AC3E}">
        <p14:creationId xmlns:p14="http://schemas.microsoft.com/office/powerpoint/2010/main" val="8863223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ru-RU" smtClean="0"/>
              <a:t>Образец заголовка</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74BFB2F0-EE62-4DF8-9B9C-BE546E574DD4}" type="datetimeFigureOut">
              <a:rPr lang="ru-RU" smtClean="0"/>
              <a:t>01.11.2022</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C30EBDC9-CC6C-48AC-9C92-D77B9C0E0D63}" type="slidenum">
              <a:rPr lang="ru-RU" smtClean="0"/>
              <a:t>‹#›</a:t>
            </a:fld>
            <a:endParaRPr lang="ru-RU" dirty="0"/>
          </a:p>
        </p:txBody>
      </p:sp>
    </p:spTree>
    <p:extLst>
      <p:ext uri="{BB962C8B-B14F-4D97-AF65-F5344CB8AC3E}">
        <p14:creationId xmlns:p14="http://schemas.microsoft.com/office/powerpoint/2010/main" val="24482885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ru-RU" smtClean="0"/>
              <a:t>Образец заголовка</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74BFB2F0-EE62-4DF8-9B9C-BE546E574DD4}" type="datetimeFigureOut">
              <a:rPr lang="ru-RU" smtClean="0"/>
              <a:t>01.11.2022</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C30EBDC9-CC6C-48AC-9C92-D77B9C0E0D63}" type="slidenum">
              <a:rPr lang="ru-RU" smtClean="0"/>
              <a:t>‹#›</a:t>
            </a:fld>
            <a:endParaRPr lang="ru-RU"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12374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ru-RU" smtClean="0"/>
              <a:t>Образец заголовка</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74BFB2F0-EE62-4DF8-9B9C-BE546E574DD4}" type="datetimeFigureOut">
              <a:rPr lang="ru-RU" smtClean="0"/>
              <a:t>01.11.2022</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C30EBDC9-CC6C-48AC-9C92-D77B9C0E0D63}" type="slidenum">
              <a:rPr lang="ru-RU" smtClean="0"/>
              <a:t>‹#›</a:t>
            </a:fld>
            <a:endParaRPr lang="ru-RU" dirty="0"/>
          </a:p>
        </p:txBody>
      </p:sp>
    </p:spTree>
    <p:extLst>
      <p:ext uri="{BB962C8B-B14F-4D97-AF65-F5344CB8AC3E}">
        <p14:creationId xmlns:p14="http://schemas.microsoft.com/office/powerpoint/2010/main" val="42426964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ru-RU" smtClean="0"/>
              <a:t>Образец заголовка</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74BFB2F0-EE62-4DF8-9B9C-BE546E574DD4}" type="datetimeFigureOut">
              <a:rPr lang="ru-RU" smtClean="0"/>
              <a:t>01.11.2022</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C30EBDC9-CC6C-48AC-9C92-D77B9C0E0D63}" type="slidenum">
              <a:rPr lang="ru-RU" smtClean="0"/>
              <a:t>‹#›</a:t>
            </a:fld>
            <a:endParaRPr lang="ru-RU" dirty="0"/>
          </a:p>
        </p:txBody>
      </p:sp>
    </p:spTree>
    <p:extLst>
      <p:ext uri="{BB962C8B-B14F-4D97-AF65-F5344CB8AC3E}">
        <p14:creationId xmlns:p14="http://schemas.microsoft.com/office/powerpoint/2010/main" val="23929128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ru-RU" smtClean="0"/>
              <a:t>Образец заголовка</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74BFB2F0-EE62-4DF8-9B9C-BE546E574DD4}" type="datetimeFigureOut">
              <a:rPr lang="ru-RU" smtClean="0"/>
              <a:t>01.11.2022</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C30EBDC9-CC6C-48AC-9C92-D77B9C0E0D63}" type="slidenum">
              <a:rPr lang="ru-RU" smtClean="0"/>
              <a:t>‹#›</a:t>
            </a:fld>
            <a:endParaRPr lang="ru-RU" dirty="0"/>
          </a:p>
        </p:txBody>
      </p:sp>
    </p:spTree>
    <p:extLst>
      <p:ext uri="{BB962C8B-B14F-4D97-AF65-F5344CB8AC3E}">
        <p14:creationId xmlns:p14="http://schemas.microsoft.com/office/powerpoint/2010/main" val="19496021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74BFB2F0-EE62-4DF8-9B9C-BE546E574DD4}" type="datetimeFigureOut">
              <a:rPr lang="ru-RU" smtClean="0"/>
              <a:t>01.11.2022</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C30EBDC9-CC6C-48AC-9C92-D77B9C0E0D63}" type="slidenum">
              <a:rPr lang="ru-RU" smtClean="0"/>
              <a:t>‹#›</a:t>
            </a:fld>
            <a:endParaRPr lang="ru-RU" dirty="0"/>
          </a:p>
        </p:txBody>
      </p:sp>
    </p:spTree>
    <p:extLst>
      <p:ext uri="{BB962C8B-B14F-4D97-AF65-F5344CB8AC3E}">
        <p14:creationId xmlns:p14="http://schemas.microsoft.com/office/powerpoint/2010/main" val="37099819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74BFB2F0-EE62-4DF8-9B9C-BE546E574DD4}" type="datetimeFigureOut">
              <a:rPr lang="ru-RU" smtClean="0"/>
              <a:t>01.11.2022</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C30EBDC9-CC6C-48AC-9C92-D77B9C0E0D63}" type="slidenum">
              <a:rPr lang="ru-RU" smtClean="0"/>
              <a:t>‹#›</a:t>
            </a:fld>
            <a:endParaRPr lang="ru-RU" dirty="0"/>
          </a:p>
        </p:txBody>
      </p:sp>
    </p:spTree>
    <p:extLst>
      <p:ext uri="{BB962C8B-B14F-4D97-AF65-F5344CB8AC3E}">
        <p14:creationId xmlns:p14="http://schemas.microsoft.com/office/powerpoint/2010/main" val="9676374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74BFB2F0-EE62-4DF8-9B9C-BE546E574DD4}" type="datetimeFigureOut">
              <a:rPr lang="ru-RU" smtClean="0"/>
              <a:t>01.11.2022</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C30EBDC9-CC6C-48AC-9C92-D77B9C0E0D63}" type="slidenum">
              <a:rPr lang="ru-RU" smtClean="0"/>
              <a:t>‹#›</a:t>
            </a:fld>
            <a:endParaRPr lang="ru-RU" dirty="0"/>
          </a:p>
        </p:txBody>
      </p:sp>
    </p:spTree>
    <p:extLst>
      <p:ext uri="{BB962C8B-B14F-4D97-AF65-F5344CB8AC3E}">
        <p14:creationId xmlns:p14="http://schemas.microsoft.com/office/powerpoint/2010/main" val="5679751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ru-RU" smtClean="0"/>
              <a:t>Образец заголовка</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74BFB2F0-EE62-4DF8-9B9C-BE546E574DD4}" type="datetimeFigureOut">
              <a:rPr lang="ru-RU" smtClean="0"/>
              <a:t>01.11.2022</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C30EBDC9-CC6C-48AC-9C92-D77B9C0E0D63}" type="slidenum">
              <a:rPr lang="ru-RU" smtClean="0"/>
              <a:t>‹#›</a:t>
            </a:fld>
            <a:endParaRPr lang="ru-RU" dirty="0"/>
          </a:p>
        </p:txBody>
      </p:sp>
    </p:spTree>
    <p:extLst>
      <p:ext uri="{BB962C8B-B14F-4D97-AF65-F5344CB8AC3E}">
        <p14:creationId xmlns:p14="http://schemas.microsoft.com/office/powerpoint/2010/main" val="27163031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74BFB2F0-EE62-4DF8-9B9C-BE546E574DD4}" type="datetimeFigureOut">
              <a:rPr lang="ru-RU" smtClean="0"/>
              <a:t>01.11.2022</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C30EBDC9-CC6C-48AC-9C92-D77B9C0E0D63}" type="slidenum">
              <a:rPr lang="ru-RU" smtClean="0"/>
              <a:t>‹#›</a:t>
            </a:fld>
            <a:endParaRPr lang="ru-RU" dirty="0"/>
          </a:p>
        </p:txBody>
      </p:sp>
    </p:spTree>
    <p:extLst>
      <p:ext uri="{BB962C8B-B14F-4D97-AF65-F5344CB8AC3E}">
        <p14:creationId xmlns:p14="http://schemas.microsoft.com/office/powerpoint/2010/main" val="6318279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41410" y="3073397"/>
            <a:ext cx="4878391" cy="271780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72200" y="3073397"/>
            <a:ext cx="4875210" cy="271780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74BFB2F0-EE62-4DF8-9B9C-BE546E574DD4}" type="datetimeFigureOut">
              <a:rPr lang="ru-RU" smtClean="0"/>
              <a:t>01.11.2022</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C30EBDC9-CC6C-48AC-9C92-D77B9C0E0D63}" type="slidenum">
              <a:rPr lang="ru-RU" smtClean="0"/>
              <a:t>‹#›</a:t>
            </a:fld>
            <a:endParaRPr lang="ru-RU" dirty="0"/>
          </a:p>
        </p:txBody>
      </p:sp>
    </p:spTree>
    <p:extLst>
      <p:ext uri="{BB962C8B-B14F-4D97-AF65-F5344CB8AC3E}">
        <p14:creationId xmlns:p14="http://schemas.microsoft.com/office/powerpoint/2010/main" val="7419676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74BFB2F0-EE62-4DF8-9B9C-BE546E574DD4}" type="datetimeFigureOut">
              <a:rPr lang="ru-RU" smtClean="0"/>
              <a:t>01.11.2022</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C30EBDC9-CC6C-48AC-9C92-D77B9C0E0D63}" type="slidenum">
              <a:rPr lang="ru-RU" smtClean="0"/>
              <a:t>‹#›</a:t>
            </a:fld>
            <a:endParaRPr lang="ru-RU" dirty="0"/>
          </a:p>
        </p:txBody>
      </p:sp>
    </p:spTree>
    <p:extLst>
      <p:ext uri="{BB962C8B-B14F-4D97-AF65-F5344CB8AC3E}">
        <p14:creationId xmlns:p14="http://schemas.microsoft.com/office/powerpoint/2010/main" val="29051256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BFB2F0-EE62-4DF8-9B9C-BE546E574DD4}" type="datetimeFigureOut">
              <a:rPr lang="ru-RU" smtClean="0"/>
              <a:t>01.11.2022</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C30EBDC9-CC6C-48AC-9C92-D77B9C0E0D63}" type="slidenum">
              <a:rPr lang="ru-RU" smtClean="0"/>
              <a:t>‹#›</a:t>
            </a:fld>
            <a:endParaRPr lang="ru-RU" dirty="0"/>
          </a:p>
        </p:txBody>
      </p:sp>
    </p:spTree>
    <p:extLst>
      <p:ext uri="{BB962C8B-B14F-4D97-AF65-F5344CB8AC3E}">
        <p14:creationId xmlns:p14="http://schemas.microsoft.com/office/powerpoint/2010/main" val="41872200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ru-RU" smtClean="0"/>
              <a:t>Образец заголовка</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74BFB2F0-EE62-4DF8-9B9C-BE546E574DD4}" type="datetimeFigureOut">
              <a:rPr lang="ru-RU" smtClean="0"/>
              <a:t>01.11.2022</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C30EBDC9-CC6C-48AC-9C92-D77B9C0E0D63}" type="slidenum">
              <a:rPr lang="ru-RU" smtClean="0"/>
              <a:t>‹#›</a:t>
            </a:fld>
            <a:endParaRPr lang="ru-RU" dirty="0"/>
          </a:p>
        </p:txBody>
      </p:sp>
    </p:spTree>
    <p:extLst>
      <p:ext uri="{BB962C8B-B14F-4D97-AF65-F5344CB8AC3E}">
        <p14:creationId xmlns:p14="http://schemas.microsoft.com/office/powerpoint/2010/main" val="22542075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74BFB2F0-EE62-4DF8-9B9C-BE546E574DD4}" type="datetimeFigureOut">
              <a:rPr lang="ru-RU" smtClean="0"/>
              <a:t>01.11.2022</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C30EBDC9-CC6C-48AC-9C92-D77B9C0E0D63}" type="slidenum">
              <a:rPr lang="ru-RU" smtClean="0"/>
              <a:t>‹#›</a:t>
            </a:fld>
            <a:endParaRPr lang="ru-RU" dirty="0"/>
          </a:p>
        </p:txBody>
      </p:sp>
    </p:spTree>
    <p:extLst>
      <p:ext uri="{BB962C8B-B14F-4D97-AF65-F5344CB8AC3E}">
        <p14:creationId xmlns:p14="http://schemas.microsoft.com/office/powerpoint/2010/main" val="10389784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4BFB2F0-EE62-4DF8-9B9C-BE546E574DD4}" type="datetimeFigureOut">
              <a:rPr lang="ru-RU" smtClean="0"/>
              <a:t>01.11.2022</a:t>
            </a:fld>
            <a:endParaRPr lang="ru-RU"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0EBDC9-CC6C-48AC-9C92-D77B9C0E0D63}" type="slidenum">
              <a:rPr lang="ru-RU" smtClean="0"/>
              <a:t>‹#›</a:t>
            </a:fld>
            <a:endParaRPr lang="ru-RU" dirty="0"/>
          </a:p>
        </p:txBody>
      </p:sp>
    </p:spTree>
    <p:extLst>
      <p:ext uri="{BB962C8B-B14F-4D97-AF65-F5344CB8AC3E}">
        <p14:creationId xmlns:p14="http://schemas.microsoft.com/office/powerpoint/2010/main" val="2007516990"/>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ru-RU" sz="4800" dirty="0" smtClean="0"/>
              <a:t>Проект «Программа для поиска оптимального маршрута по транспортной сети»</a:t>
            </a:r>
            <a:endParaRPr lang="ru-RU" sz="4800" dirty="0"/>
          </a:p>
        </p:txBody>
      </p:sp>
      <p:sp>
        <p:nvSpPr>
          <p:cNvPr id="3" name="Подзаголовок 2"/>
          <p:cNvSpPr>
            <a:spLocks noGrp="1"/>
          </p:cNvSpPr>
          <p:nvPr>
            <p:ph type="subTitle" idx="1"/>
          </p:nvPr>
        </p:nvSpPr>
        <p:spPr>
          <a:xfrm>
            <a:off x="10490446" y="5952478"/>
            <a:ext cx="2325950" cy="905522"/>
          </a:xfrm>
        </p:spPr>
        <p:txBody>
          <a:bodyPr>
            <a:normAutofit/>
          </a:bodyPr>
          <a:lstStyle/>
          <a:p>
            <a:r>
              <a:rPr lang="ru-RU" dirty="0" smtClean="0">
                <a:latin typeface="+mj-lt"/>
              </a:rPr>
              <a:t>Афанасьев Михаил.</a:t>
            </a:r>
            <a:endParaRPr lang="ru-RU" dirty="0">
              <a:latin typeface="+mj-lt"/>
            </a:endParaRPr>
          </a:p>
        </p:txBody>
      </p:sp>
    </p:spTree>
    <p:extLst>
      <p:ext uri="{BB962C8B-B14F-4D97-AF65-F5344CB8AC3E}">
        <p14:creationId xmlns:p14="http://schemas.microsoft.com/office/powerpoint/2010/main" val="31866959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1413" y="236778"/>
            <a:ext cx="9905998" cy="1121505"/>
          </a:xfrm>
        </p:spPr>
        <p:txBody>
          <a:bodyPr/>
          <a:lstStyle/>
          <a:p>
            <a:r>
              <a:rPr lang="ru-RU" dirty="0" smtClean="0"/>
              <a:t>Технические задания</a:t>
            </a:r>
            <a:endParaRPr lang="ru-RU" dirty="0"/>
          </a:p>
        </p:txBody>
      </p:sp>
      <p:sp>
        <p:nvSpPr>
          <p:cNvPr id="3" name="Объект 2"/>
          <p:cNvSpPr>
            <a:spLocks noGrp="1"/>
          </p:cNvSpPr>
          <p:nvPr>
            <p:ph idx="1"/>
          </p:nvPr>
        </p:nvSpPr>
        <p:spPr>
          <a:xfrm>
            <a:off x="1141412" y="1805603"/>
            <a:ext cx="9905999" cy="4515297"/>
          </a:xfrm>
        </p:spPr>
        <p:txBody>
          <a:bodyPr>
            <a:normAutofit fontScale="85000" lnSpcReduction="20000"/>
          </a:bodyPr>
          <a:lstStyle/>
          <a:p>
            <a:pPr marL="0" indent="0" algn="just">
              <a:buNone/>
            </a:pPr>
            <a:r>
              <a:rPr lang="ru-RU" dirty="0" smtClean="0"/>
              <a:t>	Разработать программное обеспечение для поиска наилучшего маршрута в заданной транспортной сети. Транспортная сеть должна состоять из остановок и транспортных маршрутов, при этом должны учитываться время движения по маршрутам, ожидания при пересадках и стоимость проезда на маршрутах. Необходимо реализовать возможность загрузки транспортных сетей из списка готовых карт. Программа должна построить оптимальный маршрут следования между двумя любыми узлами транспортной сети. Необходимо предложить критерии выбора оптимальности и заложить их в логику программы.</a:t>
            </a:r>
          </a:p>
          <a:p>
            <a:pPr marL="0" indent="0" algn="just">
              <a:buNone/>
            </a:pPr>
            <a:endParaRPr lang="ru-RU" dirty="0" smtClean="0"/>
          </a:p>
          <a:p>
            <a:pPr marL="0" indent="0" algn="just">
              <a:buNone/>
            </a:pPr>
            <a:r>
              <a:rPr lang="ru-RU" dirty="0" smtClean="0"/>
              <a:t>Дополнительное требование к программной архитектуре</a:t>
            </a:r>
            <a:r>
              <a:rPr lang="en-US" dirty="0" smtClean="0"/>
              <a:t>: </a:t>
            </a:r>
            <a:endParaRPr lang="ru-RU" dirty="0" smtClean="0"/>
          </a:p>
          <a:p>
            <a:pPr marL="0" indent="0" algn="just">
              <a:buNone/>
            </a:pPr>
            <a:r>
              <a:rPr lang="ru-RU" dirty="0"/>
              <a:t>	</a:t>
            </a:r>
            <a:r>
              <a:rPr lang="ru-RU" dirty="0" smtClean="0"/>
              <a:t>функционал работы с транспортной сетью должен быть разработан в отдельном 	модуле оформленном как библиотека, для возможности ее использования в 	сторонних приложениях.</a:t>
            </a:r>
          </a:p>
          <a:p>
            <a:pPr marL="0" indent="0" algn="just">
              <a:buNone/>
            </a:pPr>
            <a:endParaRPr lang="ru-RU" dirty="0"/>
          </a:p>
          <a:p>
            <a:pPr marL="0" indent="0" algn="just">
              <a:buNone/>
            </a:pPr>
            <a:endParaRPr lang="ru-RU" dirty="0" smtClean="0"/>
          </a:p>
        </p:txBody>
      </p:sp>
    </p:spTree>
    <p:extLst>
      <p:ext uri="{BB962C8B-B14F-4D97-AF65-F5344CB8AC3E}">
        <p14:creationId xmlns:p14="http://schemas.microsoft.com/office/powerpoint/2010/main" val="21815394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2571" y="177554"/>
            <a:ext cx="9996256" cy="1091953"/>
          </a:xfrm>
        </p:spPr>
        <p:txBody>
          <a:bodyPr>
            <a:normAutofit/>
          </a:bodyPr>
          <a:lstStyle/>
          <a:p>
            <a:r>
              <a:rPr lang="ru-RU" sz="2800" dirty="0" smtClean="0"/>
              <a:t>Реализованные Функциональные возможности:</a:t>
            </a:r>
            <a:endParaRPr lang="ru-RU" sz="2800" dirty="0"/>
          </a:p>
        </p:txBody>
      </p:sp>
      <p:sp>
        <p:nvSpPr>
          <p:cNvPr id="3" name="Текст 2"/>
          <p:cNvSpPr>
            <a:spLocks noGrp="1"/>
          </p:cNvSpPr>
          <p:nvPr>
            <p:ph type="body" idx="1"/>
          </p:nvPr>
        </p:nvSpPr>
        <p:spPr>
          <a:xfrm>
            <a:off x="1370018" y="1425573"/>
            <a:ext cx="4649783" cy="536392"/>
          </a:xfrm>
        </p:spPr>
        <p:txBody>
          <a:bodyPr>
            <a:normAutofit/>
          </a:bodyPr>
          <a:lstStyle/>
          <a:p>
            <a:r>
              <a:rPr lang="ru-RU" sz="2800" dirty="0" smtClean="0"/>
              <a:t>В Визуализаторе</a:t>
            </a:r>
            <a:r>
              <a:rPr lang="en-US" sz="2800" dirty="0" smtClean="0"/>
              <a:t> </a:t>
            </a:r>
            <a:r>
              <a:rPr lang="ru-RU" sz="2800" dirty="0" smtClean="0"/>
              <a:t>на </a:t>
            </a:r>
            <a:r>
              <a:rPr lang="en-US" sz="2800" dirty="0" smtClean="0"/>
              <a:t>QT</a:t>
            </a:r>
            <a:endParaRPr lang="ru-RU" sz="2800" dirty="0"/>
          </a:p>
        </p:txBody>
      </p:sp>
      <p:sp>
        <p:nvSpPr>
          <p:cNvPr id="4" name="Объект 3"/>
          <p:cNvSpPr>
            <a:spLocks noGrp="1"/>
          </p:cNvSpPr>
          <p:nvPr>
            <p:ph sz="half" idx="2"/>
          </p:nvPr>
        </p:nvSpPr>
        <p:spPr>
          <a:xfrm>
            <a:off x="1141410" y="2405551"/>
            <a:ext cx="4878391" cy="3385647"/>
          </a:xfrm>
        </p:spPr>
        <p:txBody>
          <a:bodyPr>
            <a:normAutofit fontScale="92500" lnSpcReduction="20000"/>
          </a:bodyPr>
          <a:lstStyle/>
          <a:p>
            <a:r>
              <a:rPr lang="ru-RU" dirty="0" smtClean="0"/>
              <a:t>Загрузка</a:t>
            </a:r>
            <a:r>
              <a:rPr lang="en-US" dirty="0"/>
              <a:t>/</a:t>
            </a:r>
            <a:r>
              <a:rPr lang="ru-RU" dirty="0" smtClean="0"/>
              <a:t>сохранение транспортных сетей</a:t>
            </a:r>
          </a:p>
          <a:p>
            <a:r>
              <a:rPr lang="ru-RU" dirty="0" smtClean="0"/>
              <a:t>Построение оптимального пути с учётом времени и цены</a:t>
            </a:r>
            <a:endParaRPr lang="ru-RU" dirty="0"/>
          </a:p>
          <a:p>
            <a:r>
              <a:rPr lang="ru-RU" dirty="0" smtClean="0"/>
              <a:t>Добавление станций, маршрутов, транспорта к транспортной сети</a:t>
            </a:r>
          </a:p>
          <a:p>
            <a:r>
              <a:rPr lang="ru-RU" dirty="0" smtClean="0"/>
              <a:t>Перемещение и просмотр транспортной сети на плоскости</a:t>
            </a:r>
          </a:p>
        </p:txBody>
      </p:sp>
      <p:sp>
        <p:nvSpPr>
          <p:cNvPr id="5" name="Текст 4"/>
          <p:cNvSpPr>
            <a:spLocks noGrp="1"/>
          </p:cNvSpPr>
          <p:nvPr>
            <p:ph type="body" sz="quarter" idx="3"/>
          </p:nvPr>
        </p:nvSpPr>
        <p:spPr>
          <a:xfrm>
            <a:off x="6286504" y="1269507"/>
            <a:ext cx="4646602" cy="678435"/>
          </a:xfrm>
        </p:spPr>
        <p:txBody>
          <a:bodyPr>
            <a:normAutofit/>
          </a:bodyPr>
          <a:lstStyle/>
          <a:p>
            <a:r>
              <a:rPr lang="ru-RU" sz="2800" dirty="0" smtClean="0"/>
              <a:t>В библиотеке </a:t>
            </a:r>
            <a:r>
              <a:rPr lang="en-US" sz="2800" dirty="0" smtClean="0"/>
              <a:t>Python</a:t>
            </a:r>
            <a:endParaRPr lang="ru-RU" sz="2800" dirty="0"/>
          </a:p>
        </p:txBody>
      </p:sp>
      <p:sp>
        <p:nvSpPr>
          <p:cNvPr id="6" name="Объект 5"/>
          <p:cNvSpPr>
            <a:spLocks noGrp="1"/>
          </p:cNvSpPr>
          <p:nvPr>
            <p:ph sz="quarter" idx="4"/>
          </p:nvPr>
        </p:nvSpPr>
        <p:spPr>
          <a:xfrm>
            <a:off x="6172200" y="2405551"/>
            <a:ext cx="4875210" cy="3385647"/>
          </a:xfrm>
        </p:spPr>
        <p:txBody>
          <a:bodyPr>
            <a:normAutofit fontScale="85000" lnSpcReduction="20000"/>
          </a:bodyPr>
          <a:lstStyle/>
          <a:p>
            <a:pPr marL="0" indent="0">
              <a:buNone/>
            </a:pPr>
            <a:r>
              <a:rPr lang="ru-RU" dirty="0" smtClean="0"/>
              <a:t>Весь функционал реализованный на </a:t>
            </a:r>
            <a:r>
              <a:rPr lang="en-US" dirty="0" smtClean="0"/>
              <a:t>QT</a:t>
            </a:r>
            <a:r>
              <a:rPr lang="ru-RU" dirty="0" smtClean="0"/>
              <a:t>, плюс дополнительные возможности:</a:t>
            </a:r>
          </a:p>
          <a:p>
            <a:r>
              <a:rPr lang="ru-RU" dirty="0" smtClean="0"/>
              <a:t>Полный контроль структуры графа</a:t>
            </a:r>
          </a:p>
          <a:p>
            <a:r>
              <a:rPr lang="ru-RU" dirty="0" smtClean="0"/>
              <a:t>Полный доступ ко всей информации транспортной сети</a:t>
            </a:r>
          </a:p>
          <a:p>
            <a:r>
              <a:rPr lang="ru-RU" dirty="0" smtClean="0"/>
              <a:t>Расширенные возможности анализа транспортной сети</a:t>
            </a:r>
          </a:p>
          <a:p>
            <a:r>
              <a:rPr lang="ru-RU" dirty="0" smtClean="0"/>
              <a:t>Моделирование изменений транспортной сети</a:t>
            </a:r>
            <a:endParaRPr lang="ru-RU" dirty="0"/>
          </a:p>
          <a:p>
            <a:endParaRPr lang="ru-RU" dirty="0"/>
          </a:p>
          <a:p>
            <a:endParaRPr lang="ru-RU" dirty="0" smtClean="0"/>
          </a:p>
          <a:p>
            <a:endParaRPr lang="ru-RU" dirty="0"/>
          </a:p>
        </p:txBody>
      </p:sp>
    </p:spTree>
    <p:extLst>
      <p:ext uri="{BB962C8B-B14F-4D97-AF65-F5344CB8AC3E}">
        <p14:creationId xmlns:p14="http://schemas.microsoft.com/office/powerpoint/2010/main" val="24095491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Использованные технологии</a:t>
            </a:r>
            <a:endParaRPr lang="ru-RU" dirty="0"/>
          </a:p>
        </p:txBody>
      </p:sp>
      <p:sp>
        <p:nvSpPr>
          <p:cNvPr id="3" name="Объект 2"/>
          <p:cNvSpPr>
            <a:spLocks noGrp="1"/>
          </p:cNvSpPr>
          <p:nvPr>
            <p:ph idx="1"/>
          </p:nvPr>
        </p:nvSpPr>
        <p:spPr/>
        <p:txBody>
          <a:bodyPr/>
          <a:lstStyle/>
          <a:p>
            <a:r>
              <a:rPr lang="en-US" dirty="0" smtClean="0"/>
              <a:t>Python</a:t>
            </a:r>
            <a:endParaRPr lang="ru-RU" dirty="0" smtClean="0"/>
          </a:p>
          <a:p>
            <a:r>
              <a:rPr lang="en-US" dirty="0" smtClean="0"/>
              <a:t>JSON</a:t>
            </a:r>
          </a:p>
          <a:p>
            <a:r>
              <a:rPr lang="en-US" dirty="0" smtClean="0"/>
              <a:t>SQLite3</a:t>
            </a:r>
          </a:p>
          <a:p>
            <a:r>
              <a:rPr lang="en-US" dirty="0" smtClean="0"/>
              <a:t>QT</a:t>
            </a:r>
            <a:endParaRPr lang="ru-RU" dirty="0" smtClean="0"/>
          </a:p>
          <a:p>
            <a:r>
              <a:rPr lang="ru-RU" dirty="0" smtClean="0"/>
              <a:t>Теория графов</a:t>
            </a:r>
          </a:p>
          <a:p>
            <a:r>
              <a:rPr lang="ru-RU" dirty="0" smtClean="0"/>
              <a:t>Алгоритм </a:t>
            </a:r>
            <a:r>
              <a:rPr lang="ru-RU" dirty="0" err="1" smtClean="0"/>
              <a:t>Дейкстры</a:t>
            </a:r>
            <a:endParaRPr lang="ru-RU" dirty="0" smtClean="0"/>
          </a:p>
          <a:p>
            <a:endParaRPr lang="ru-RU" dirty="0"/>
          </a:p>
        </p:txBody>
      </p:sp>
    </p:spTree>
    <p:extLst>
      <p:ext uri="{BB962C8B-B14F-4D97-AF65-F5344CB8AC3E}">
        <p14:creationId xmlns:p14="http://schemas.microsoft.com/office/powerpoint/2010/main" val="30712837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1413" y="283137"/>
            <a:ext cx="9905998" cy="1080241"/>
          </a:xfrm>
        </p:spPr>
        <p:txBody>
          <a:bodyPr/>
          <a:lstStyle/>
          <a:p>
            <a:r>
              <a:rPr lang="ru-RU" dirty="0" smtClean="0"/>
              <a:t>Основная идея и Сложности Поиска</a:t>
            </a:r>
            <a:endParaRPr lang="ru-RU" dirty="0"/>
          </a:p>
        </p:txBody>
      </p:sp>
      <p:sp>
        <p:nvSpPr>
          <p:cNvPr id="3" name="Объект 2"/>
          <p:cNvSpPr>
            <a:spLocks noGrp="1"/>
          </p:cNvSpPr>
          <p:nvPr>
            <p:ph idx="1"/>
          </p:nvPr>
        </p:nvSpPr>
        <p:spPr>
          <a:xfrm>
            <a:off x="821816" y="1131914"/>
            <a:ext cx="10701399" cy="2064047"/>
          </a:xfrm>
        </p:spPr>
        <p:txBody>
          <a:bodyPr>
            <a:normAutofit fontScale="85000" lnSpcReduction="10000"/>
          </a:bodyPr>
          <a:lstStyle/>
          <a:p>
            <a:pPr marL="0" indent="0">
              <a:buNone/>
            </a:pPr>
            <a:r>
              <a:rPr lang="ru-RU" dirty="0" smtClean="0"/>
              <a:t>Стандартные алгоритмы поиска путей строятся по графам. Но при добавлении времени ожидания на узлах графа стандартные алгоритмы не работают.</a:t>
            </a:r>
          </a:p>
          <a:p>
            <a:pPr marL="0" indent="0" algn="just">
              <a:buNone/>
            </a:pPr>
            <a:r>
              <a:rPr lang="ru-RU" dirty="0" smtClean="0"/>
              <a:t>Проблема в том, что ожидание меняется в зависимости от того, является узел транзитным или пересадочным, т.е. при движение через узел без смены транспорта ожидание отсутствует, а при пересадке присутствует и имеет разные значения в зависимости от расписания. </a:t>
            </a:r>
          </a:p>
        </p:txBody>
      </p:sp>
      <p:pic>
        <p:nvPicPr>
          <p:cNvPr id="5" name="Рисунок 4"/>
          <p:cNvPicPr>
            <a:picLocks noChangeAspect="1"/>
          </p:cNvPicPr>
          <p:nvPr/>
        </p:nvPicPr>
        <p:blipFill>
          <a:blip r:embed="rId2"/>
          <a:stretch>
            <a:fillRect/>
          </a:stretch>
        </p:blipFill>
        <p:spPr>
          <a:xfrm>
            <a:off x="821816" y="3289832"/>
            <a:ext cx="4719406" cy="3081195"/>
          </a:xfrm>
          <a:prstGeom prst="rect">
            <a:avLst/>
          </a:prstGeom>
        </p:spPr>
      </p:pic>
      <p:sp>
        <p:nvSpPr>
          <p:cNvPr id="7" name="Объект 2"/>
          <p:cNvSpPr txBox="1">
            <a:spLocks/>
          </p:cNvSpPr>
          <p:nvPr/>
        </p:nvSpPr>
        <p:spPr>
          <a:xfrm>
            <a:off x="5717220" y="3639845"/>
            <a:ext cx="5690587" cy="251238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ru-RU" dirty="0" smtClean="0"/>
              <a:t>Красный - медленный автобус. </a:t>
            </a:r>
            <a:r>
              <a:rPr lang="ru-RU" dirty="0"/>
              <a:t>З</a:t>
            </a:r>
            <a:r>
              <a:rPr lang="ru-RU" dirty="0" smtClean="0"/>
              <a:t>еленый - быстрый поезд.</a:t>
            </a:r>
          </a:p>
          <a:p>
            <a:pPr marL="0" indent="0" algn="just">
              <a:buNone/>
            </a:pPr>
            <a:r>
              <a:rPr lang="ru-RU" dirty="0" smtClean="0"/>
              <a:t>При движении (</a:t>
            </a:r>
            <a:r>
              <a:rPr lang="en-US" dirty="0" smtClean="0"/>
              <a:t>b -&gt; a -&gt; d</a:t>
            </a:r>
            <a:r>
              <a:rPr lang="ru-RU" dirty="0" smtClean="0"/>
              <a:t>)</a:t>
            </a:r>
            <a:r>
              <a:rPr lang="en-US" dirty="0" smtClean="0"/>
              <a:t> </a:t>
            </a:r>
            <a:r>
              <a:rPr lang="ru-RU" dirty="0" smtClean="0"/>
              <a:t>быстрее добираться на автобусе, т.к. нет ожидания на пересадку в пункте (</a:t>
            </a:r>
            <a:r>
              <a:rPr lang="en-US" dirty="0" smtClean="0"/>
              <a:t>a)</a:t>
            </a:r>
            <a:r>
              <a:rPr lang="ru-RU" dirty="0" smtClean="0"/>
              <a:t>. Но при движении (</a:t>
            </a:r>
            <a:r>
              <a:rPr lang="en-US" dirty="0"/>
              <a:t>b -&gt; a -&gt; </a:t>
            </a:r>
            <a:r>
              <a:rPr lang="en-US" dirty="0" smtClean="0"/>
              <a:t>d -&gt; e</a:t>
            </a:r>
            <a:r>
              <a:rPr lang="ru-RU" dirty="0" smtClean="0"/>
              <a:t>) выгоднее пересесть на поезд в пункте </a:t>
            </a:r>
            <a:r>
              <a:rPr lang="en-US" dirty="0" smtClean="0"/>
              <a:t>(a)</a:t>
            </a:r>
            <a:r>
              <a:rPr lang="ru-RU" dirty="0" smtClean="0"/>
              <a:t>, но стандартные алгоритмы опираясь на знание что в пункт </a:t>
            </a:r>
            <a:r>
              <a:rPr lang="en-US" dirty="0" smtClean="0"/>
              <a:t>e </a:t>
            </a:r>
            <a:r>
              <a:rPr lang="ru-RU" dirty="0" smtClean="0"/>
              <a:t>можно попасть через </a:t>
            </a:r>
            <a:r>
              <a:rPr lang="en-US" dirty="0" smtClean="0"/>
              <a:t>(d)</a:t>
            </a:r>
            <a:r>
              <a:rPr lang="ru-RU" dirty="0" smtClean="0"/>
              <a:t>, а в </a:t>
            </a:r>
            <a:r>
              <a:rPr lang="en-US" dirty="0" smtClean="0"/>
              <a:t>(d) </a:t>
            </a:r>
            <a:r>
              <a:rPr lang="ru-RU" dirty="0" smtClean="0"/>
              <a:t>быстрее всего попасть без пересадок, отбросят из рассмотрения вариант с пересадкой в пункте </a:t>
            </a:r>
            <a:r>
              <a:rPr lang="en-US" dirty="0" smtClean="0"/>
              <a:t>(a)</a:t>
            </a:r>
            <a:r>
              <a:rPr lang="ru-RU" dirty="0" smtClean="0"/>
              <a:t> еще при анализе маршрутов до пункта </a:t>
            </a:r>
            <a:r>
              <a:rPr lang="en-US" dirty="0" smtClean="0"/>
              <a:t>(d)</a:t>
            </a:r>
            <a:r>
              <a:rPr lang="ru-RU" dirty="0" smtClean="0"/>
              <a:t>.</a:t>
            </a:r>
          </a:p>
          <a:p>
            <a:pPr marL="0" indent="0">
              <a:buFont typeface="Arial" panose="020B0604020202020204" pitchFamily="34" charset="0"/>
              <a:buNone/>
            </a:pPr>
            <a:endParaRPr lang="ru-RU" dirty="0" smtClean="0"/>
          </a:p>
        </p:txBody>
      </p:sp>
    </p:spTree>
    <p:extLst>
      <p:ext uri="{BB962C8B-B14F-4D97-AF65-F5344CB8AC3E}">
        <p14:creationId xmlns:p14="http://schemas.microsoft.com/office/powerpoint/2010/main" val="41288019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615736" y="407114"/>
            <a:ext cx="8610599" cy="1303867"/>
          </a:xfrm>
        </p:spPr>
        <p:txBody>
          <a:bodyPr/>
          <a:lstStyle/>
          <a:p>
            <a:r>
              <a:rPr lang="ru-RU" dirty="0" smtClean="0"/>
              <a:t>Эволюция Алгоритмов поиска</a:t>
            </a:r>
            <a:endParaRPr lang="ru-RU" dirty="0"/>
          </a:p>
        </p:txBody>
      </p:sp>
      <p:sp>
        <p:nvSpPr>
          <p:cNvPr id="3" name="Текст 2"/>
          <p:cNvSpPr>
            <a:spLocks noGrp="1"/>
          </p:cNvSpPr>
          <p:nvPr>
            <p:ph type="body" idx="1"/>
          </p:nvPr>
        </p:nvSpPr>
        <p:spPr>
          <a:xfrm>
            <a:off x="815566" y="1571348"/>
            <a:ext cx="2859219" cy="1261315"/>
          </a:xfrm>
        </p:spPr>
        <p:txBody>
          <a:bodyPr/>
          <a:lstStyle/>
          <a:p>
            <a:r>
              <a:rPr lang="ru-RU" sz="1800" dirty="0" smtClean="0"/>
              <a:t>Алгоритм </a:t>
            </a:r>
            <a:r>
              <a:rPr lang="ru-RU" sz="1800" dirty="0" err="1" smtClean="0"/>
              <a:t>Дейкстры</a:t>
            </a:r>
            <a:r>
              <a:rPr lang="en-US" sz="1800" dirty="0" smtClean="0"/>
              <a:t> </a:t>
            </a:r>
            <a:r>
              <a:rPr lang="ru-RU" sz="1800" dirty="0" smtClean="0"/>
              <a:t>с хранением в вершине одного оптимального маршрута </a:t>
            </a:r>
            <a:r>
              <a:rPr lang="en-US" sz="1800" dirty="0" smtClean="0"/>
              <a:t>(</a:t>
            </a:r>
            <a:r>
              <a:rPr lang="ru-RU" sz="1800" dirty="0" smtClean="0"/>
              <a:t>63</a:t>
            </a:r>
            <a:r>
              <a:rPr lang="en-US" sz="1800" dirty="0" smtClean="0"/>
              <a:t> </a:t>
            </a:r>
            <a:r>
              <a:rPr lang="ru-RU" sz="1800" dirty="0" smtClean="0"/>
              <a:t>строки</a:t>
            </a:r>
            <a:r>
              <a:rPr lang="en-US" sz="1800" dirty="0" smtClean="0"/>
              <a:t>)</a:t>
            </a:r>
            <a:endParaRPr lang="ru-RU" sz="1800" dirty="0"/>
          </a:p>
        </p:txBody>
      </p:sp>
      <p:sp>
        <p:nvSpPr>
          <p:cNvPr id="4" name="Текст 3"/>
          <p:cNvSpPr>
            <a:spLocks noGrp="1"/>
          </p:cNvSpPr>
          <p:nvPr>
            <p:ph type="body" sz="half" idx="15"/>
          </p:nvPr>
        </p:nvSpPr>
        <p:spPr>
          <a:xfrm>
            <a:off x="685799" y="2904565"/>
            <a:ext cx="3456432" cy="655381"/>
          </a:xfrm>
        </p:spPr>
        <p:txBody>
          <a:bodyPr>
            <a:normAutofit/>
          </a:bodyPr>
          <a:lstStyle/>
          <a:p>
            <a:r>
              <a:rPr lang="ru-RU" dirty="0" smtClean="0"/>
              <a:t>Сначала я использовал его, но он не учитывал ожидание</a:t>
            </a:r>
            <a:endParaRPr lang="ru-RU" dirty="0"/>
          </a:p>
        </p:txBody>
      </p:sp>
      <p:sp>
        <p:nvSpPr>
          <p:cNvPr id="5" name="Текст 4"/>
          <p:cNvSpPr>
            <a:spLocks noGrp="1"/>
          </p:cNvSpPr>
          <p:nvPr>
            <p:ph type="body" sz="quarter" idx="3"/>
          </p:nvPr>
        </p:nvSpPr>
        <p:spPr>
          <a:xfrm>
            <a:off x="4581956" y="1482571"/>
            <a:ext cx="2635975" cy="1282227"/>
          </a:xfrm>
        </p:spPr>
        <p:txBody>
          <a:bodyPr/>
          <a:lstStyle/>
          <a:p>
            <a:r>
              <a:rPr lang="ru-RU" sz="1800" dirty="0" smtClean="0"/>
              <a:t>Алгоритм </a:t>
            </a:r>
            <a:r>
              <a:rPr lang="ru-RU" sz="1800" dirty="0" err="1" smtClean="0"/>
              <a:t>Дейкстры</a:t>
            </a:r>
            <a:r>
              <a:rPr lang="ru-RU" sz="1800" dirty="0" smtClean="0"/>
              <a:t> с хранением в вершине результатов для всех маршрутов узла </a:t>
            </a:r>
            <a:br>
              <a:rPr lang="ru-RU" sz="1800" dirty="0" smtClean="0"/>
            </a:br>
            <a:r>
              <a:rPr lang="ru-RU" sz="1800" dirty="0" smtClean="0"/>
              <a:t>(142 строки)</a:t>
            </a:r>
            <a:endParaRPr lang="ru-RU" sz="1800" dirty="0"/>
          </a:p>
        </p:txBody>
      </p:sp>
      <p:sp>
        <p:nvSpPr>
          <p:cNvPr id="6" name="Текст 5"/>
          <p:cNvSpPr>
            <a:spLocks noGrp="1"/>
          </p:cNvSpPr>
          <p:nvPr>
            <p:ph type="body" sz="half" idx="16"/>
          </p:nvPr>
        </p:nvSpPr>
        <p:spPr>
          <a:xfrm>
            <a:off x="4395370" y="2783479"/>
            <a:ext cx="3543146" cy="998408"/>
          </a:xfrm>
        </p:spPr>
        <p:txBody>
          <a:bodyPr>
            <a:normAutofit fontScale="85000" lnSpcReduction="10000"/>
          </a:bodyPr>
          <a:lstStyle/>
          <a:p>
            <a:r>
              <a:rPr lang="ru-RU" dirty="0" smtClean="0"/>
              <a:t>Идея была в том чтобы рассматривать вершину как несколько, с разными маршрутами.</a:t>
            </a:r>
            <a:br>
              <a:rPr lang="ru-RU" dirty="0" smtClean="0"/>
            </a:br>
            <a:r>
              <a:rPr lang="ru-RU" dirty="0" smtClean="0"/>
              <a:t>Но так как алгоритм всё ещё плохо учитывал ожидание, появился третий.</a:t>
            </a:r>
          </a:p>
        </p:txBody>
      </p:sp>
      <p:sp>
        <p:nvSpPr>
          <p:cNvPr id="7" name="Текст 6"/>
          <p:cNvSpPr>
            <a:spLocks noGrp="1"/>
          </p:cNvSpPr>
          <p:nvPr>
            <p:ph type="body" sz="quarter" idx="13"/>
          </p:nvPr>
        </p:nvSpPr>
        <p:spPr>
          <a:xfrm>
            <a:off x="8104050" y="1834866"/>
            <a:ext cx="3194968" cy="824728"/>
          </a:xfrm>
        </p:spPr>
        <p:txBody>
          <a:bodyPr/>
          <a:lstStyle/>
          <a:p>
            <a:r>
              <a:rPr lang="ru-RU" sz="1800" dirty="0" smtClean="0"/>
              <a:t>Итерационный обход маршрутов Алгоритмом </a:t>
            </a:r>
            <a:r>
              <a:rPr lang="ru-RU" sz="1800" dirty="0" err="1" smtClean="0"/>
              <a:t>Дейкстры</a:t>
            </a:r>
            <a:r>
              <a:rPr lang="ru-RU" sz="1800" dirty="0" smtClean="0"/>
              <a:t> (61 строка)</a:t>
            </a:r>
            <a:endParaRPr lang="ru-RU" sz="1800" dirty="0"/>
          </a:p>
        </p:txBody>
      </p:sp>
      <p:sp>
        <p:nvSpPr>
          <p:cNvPr id="8" name="Текст 7"/>
          <p:cNvSpPr>
            <a:spLocks noGrp="1"/>
          </p:cNvSpPr>
          <p:nvPr>
            <p:ph type="body" sz="half" idx="17"/>
          </p:nvPr>
        </p:nvSpPr>
        <p:spPr>
          <a:xfrm>
            <a:off x="8051801" y="2783479"/>
            <a:ext cx="3456432" cy="776467"/>
          </a:xfrm>
        </p:spPr>
        <p:txBody>
          <a:bodyPr>
            <a:normAutofit fontScale="92500" lnSpcReduction="10000"/>
          </a:bodyPr>
          <a:lstStyle/>
          <a:p>
            <a:r>
              <a:rPr lang="ru-RU" dirty="0" smtClean="0"/>
              <a:t>Теперь каждый маршрут рассматривается отдельно, и по отдельности к ним применяется алгоритм </a:t>
            </a:r>
            <a:r>
              <a:rPr lang="ru-RU" dirty="0" err="1" smtClean="0"/>
              <a:t>Дейкстры</a:t>
            </a:r>
            <a:endParaRPr lang="ru-RU" dirty="0"/>
          </a:p>
        </p:txBody>
      </p:sp>
      <p:pic>
        <p:nvPicPr>
          <p:cNvPr id="10" name="Рисунок 9"/>
          <p:cNvPicPr>
            <a:picLocks noChangeAspect="1"/>
          </p:cNvPicPr>
          <p:nvPr/>
        </p:nvPicPr>
        <p:blipFill>
          <a:blip r:embed="rId2"/>
          <a:stretch>
            <a:fillRect/>
          </a:stretch>
        </p:blipFill>
        <p:spPr>
          <a:xfrm>
            <a:off x="5428695" y="3870665"/>
            <a:ext cx="1169425" cy="2703392"/>
          </a:xfrm>
          <a:prstGeom prst="rect">
            <a:avLst/>
          </a:prstGeom>
        </p:spPr>
      </p:pic>
      <p:pic>
        <p:nvPicPr>
          <p:cNvPr id="12" name="Рисунок 11"/>
          <p:cNvPicPr>
            <a:picLocks noChangeAspect="1"/>
          </p:cNvPicPr>
          <p:nvPr/>
        </p:nvPicPr>
        <p:blipFill>
          <a:blip r:embed="rId3"/>
          <a:stretch>
            <a:fillRect/>
          </a:stretch>
        </p:blipFill>
        <p:spPr>
          <a:xfrm>
            <a:off x="1421116" y="3645111"/>
            <a:ext cx="809058" cy="1218933"/>
          </a:xfrm>
          <a:prstGeom prst="rect">
            <a:avLst/>
          </a:prstGeom>
        </p:spPr>
      </p:pic>
      <p:sp>
        <p:nvSpPr>
          <p:cNvPr id="13" name="Дуга 12"/>
          <p:cNvSpPr/>
          <p:nvPr/>
        </p:nvSpPr>
        <p:spPr>
          <a:xfrm>
            <a:off x="2574524" y="2476871"/>
            <a:ext cx="5708342" cy="3284738"/>
          </a:xfrm>
          <a:prstGeom prst="arc">
            <a:avLst>
              <a:gd name="adj1" fmla="val 6103562"/>
              <a:gd name="adj2" fmla="val 10174721"/>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15" name="Прямая со стрелкой 14"/>
          <p:cNvCxnSpPr/>
          <p:nvPr/>
        </p:nvCxnSpPr>
        <p:spPr>
          <a:xfrm>
            <a:off x="4937125" y="5734050"/>
            <a:ext cx="234950" cy="222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8" name="Дуга 17"/>
          <p:cNvSpPr/>
          <p:nvPr/>
        </p:nvSpPr>
        <p:spPr>
          <a:xfrm>
            <a:off x="4010026" y="3457575"/>
            <a:ext cx="5124450" cy="2276475"/>
          </a:xfrm>
          <a:prstGeom prst="arc">
            <a:avLst>
              <a:gd name="adj1" fmla="val 504443"/>
              <a:gd name="adj2" fmla="val 3648152"/>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20" name="Прямая со стрелкой 19"/>
          <p:cNvCxnSpPr>
            <a:stCxn id="18" idx="0"/>
          </p:cNvCxnSpPr>
          <p:nvPr/>
        </p:nvCxnSpPr>
        <p:spPr>
          <a:xfrm flipV="1">
            <a:off x="9003451" y="4857751"/>
            <a:ext cx="64349" cy="9739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9" name="Рисунок 8"/>
          <p:cNvPicPr>
            <a:picLocks noChangeAspect="1"/>
          </p:cNvPicPr>
          <p:nvPr/>
        </p:nvPicPr>
        <p:blipFill>
          <a:blip r:embed="rId4"/>
          <a:stretch>
            <a:fillRect/>
          </a:stretch>
        </p:blipFill>
        <p:spPr>
          <a:xfrm>
            <a:off x="9251634" y="3781887"/>
            <a:ext cx="899801" cy="1281291"/>
          </a:xfrm>
          <a:prstGeom prst="rect">
            <a:avLst/>
          </a:prstGeom>
        </p:spPr>
      </p:pic>
    </p:spTree>
    <p:extLst>
      <p:ext uri="{BB962C8B-B14F-4D97-AF65-F5344CB8AC3E}">
        <p14:creationId xmlns:p14="http://schemas.microsoft.com/office/powerpoint/2010/main" val="23575993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31517" y="511947"/>
            <a:ext cx="7224938" cy="571129"/>
          </a:xfrm>
        </p:spPr>
        <p:txBody>
          <a:bodyPr>
            <a:normAutofit fontScale="90000"/>
          </a:bodyPr>
          <a:lstStyle/>
          <a:p>
            <a:pPr algn="ctr"/>
            <a:r>
              <a:rPr lang="ru-RU" dirty="0"/>
              <a:t>Итерационный обход маршрутов Алгоритмом </a:t>
            </a:r>
            <a:r>
              <a:rPr lang="ru-RU" dirty="0" err="1" smtClean="0"/>
              <a:t>Дейкстры</a:t>
            </a:r>
            <a:endParaRPr lang="ru-RU" dirty="0"/>
          </a:p>
        </p:txBody>
      </p:sp>
      <p:sp>
        <p:nvSpPr>
          <p:cNvPr id="3" name="Объект 2"/>
          <p:cNvSpPr>
            <a:spLocks noGrp="1"/>
          </p:cNvSpPr>
          <p:nvPr>
            <p:ph idx="1"/>
          </p:nvPr>
        </p:nvSpPr>
        <p:spPr>
          <a:xfrm>
            <a:off x="1036960" y="1216479"/>
            <a:ext cx="10202169" cy="3000414"/>
          </a:xfrm>
        </p:spPr>
        <p:txBody>
          <a:bodyPr>
            <a:normAutofit/>
          </a:bodyPr>
          <a:lstStyle/>
          <a:p>
            <a:pPr marL="0" indent="0" algn="just">
              <a:buNone/>
            </a:pPr>
            <a:r>
              <a:rPr lang="ru-RU" dirty="0" smtClean="0"/>
              <a:t>	В стандартном алгоритме </a:t>
            </a:r>
            <a:r>
              <a:rPr lang="ru-RU" dirty="0" err="1" smtClean="0"/>
              <a:t>Дейкстры</a:t>
            </a:r>
            <a:r>
              <a:rPr lang="ru-RU" dirty="0" smtClean="0"/>
              <a:t> производится последовательный просчет вершин, при этом уже обработанные вершины удаляются из графа, если не остается необработанных входящих соединений. В итерационном подходе обработанные вершины не удаляются, а пересчитываются при каждой новой итерации, возникающей при каждом улучшении показателей любой из вершин графа для всех входящих в эту вершину маршрутов.</a:t>
            </a:r>
          </a:p>
        </p:txBody>
      </p:sp>
      <p:sp>
        <p:nvSpPr>
          <p:cNvPr id="4" name="Текст 3"/>
          <p:cNvSpPr>
            <a:spLocks noGrp="1"/>
          </p:cNvSpPr>
          <p:nvPr>
            <p:ph type="body" sz="half" idx="2"/>
          </p:nvPr>
        </p:nvSpPr>
        <p:spPr>
          <a:xfrm>
            <a:off x="2011722" y="4350296"/>
            <a:ext cx="8044733" cy="1455700"/>
          </a:xfrm>
        </p:spPr>
        <p:txBody>
          <a:bodyPr/>
          <a:lstStyle/>
          <a:p>
            <a:r>
              <a:rPr lang="ru-RU" dirty="0" smtClean="0"/>
              <a:t>Итерационная петля. Побочным следствием любых итерационных алгоритмов является возможность появления замкнутой петли (вечного цикла). В предложенном алгоритме поиска итерационная петля невозможна, т.к. новые итерации возникают только при улучшении показателей вершины.</a:t>
            </a:r>
            <a:endParaRPr lang="ru-RU" dirty="0"/>
          </a:p>
        </p:txBody>
      </p:sp>
    </p:spTree>
    <p:extLst>
      <p:ext uri="{BB962C8B-B14F-4D97-AF65-F5344CB8AC3E}">
        <p14:creationId xmlns:p14="http://schemas.microsoft.com/office/powerpoint/2010/main" val="19308327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Доработки</a:t>
            </a:r>
            <a:endParaRPr lang="ru-RU" dirty="0"/>
          </a:p>
        </p:txBody>
      </p:sp>
      <p:sp>
        <p:nvSpPr>
          <p:cNvPr id="3" name="Объект 2"/>
          <p:cNvSpPr>
            <a:spLocks noGrp="1"/>
          </p:cNvSpPr>
          <p:nvPr>
            <p:ph idx="1"/>
          </p:nvPr>
        </p:nvSpPr>
        <p:spPr>
          <a:xfrm>
            <a:off x="1141412" y="2249487"/>
            <a:ext cx="9905999" cy="3228035"/>
          </a:xfrm>
        </p:spPr>
        <p:txBody>
          <a:bodyPr/>
          <a:lstStyle/>
          <a:p>
            <a:pPr marL="0" indent="0">
              <a:buNone/>
            </a:pPr>
            <a:r>
              <a:rPr lang="ru-RU" dirty="0" smtClean="0"/>
              <a:t>Удобный визуальный редактор транспортных сетей.</a:t>
            </a:r>
          </a:p>
          <a:p>
            <a:pPr marL="0" indent="0">
              <a:buNone/>
            </a:pPr>
            <a:endParaRPr lang="ru-RU" dirty="0" smtClean="0"/>
          </a:p>
        </p:txBody>
      </p:sp>
    </p:spTree>
    <p:extLst>
      <p:ext uri="{BB962C8B-B14F-4D97-AF65-F5344CB8AC3E}">
        <p14:creationId xmlns:p14="http://schemas.microsoft.com/office/powerpoint/2010/main" val="24558299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696543" y="2704771"/>
            <a:ext cx="5062066" cy="997218"/>
          </a:xfrm>
        </p:spPr>
        <p:txBody>
          <a:bodyPr>
            <a:normAutofit fontScale="90000"/>
          </a:bodyPr>
          <a:lstStyle/>
          <a:p>
            <a:r>
              <a:rPr lang="ru-RU" dirty="0" smtClean="0"/>
              <a:t>Спасибо за Внимание</a:t>
            </a:r>
            <a:endParaRPr lang="ru-RU" dirty="0"/>
          </a:p>
        </p:txBody>
      </p:sp>
    </p:spTree>
    <p:extLst>
      <p:ext uri="{BB962C8B-B14F-4D97-AF65-F5344CB8AC3E}">
        <p14:creationId xmlns:p14="http://schemas.microsoft.com/office/powerpoint/2010/main" val="2583498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Контур">
  <a:themeElements>
    <a:clrScheme name="Синий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Контур">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TM04033919[[fn=Контур]]</Template>
  <TotalTime>470</TotalTime>
  <Words>397</Words>
  <Application>Microsoft Office PowerPoint</Application>
  <PresentationFormat>Широкоэкранный</PresentationFormat>
  <Paragraphs>45</Paragraphs>
  <Slides>9</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9</vt:i4>
      </vt:variant>
    </vt:vector>
  </HeadingPairs>
  <TitlesOfParts>
    <vt:vector size="14" baseType="lpstr">
      <vt:lpstr>Arial</vt:lpstr>
      <vt:lpstr>Calibri</vt:lpstr>
      <vt:lpstr>Cambria</vt:lpstr>
      <vt:lpstr>Trebuchet MS</vt:lpstr>
      <vt:lpstr>Контур</vt:lpstr>
      <vt:lpstr>Проект «Программа для поиска оптимального маршрута по транспортной сети»</vt:lpstr>
      <vt:lpstr>Технические задания</vt:lpstr>
      <vt:lpstr>Реализованные Функциональные возможности:</vt:lpstr>
      <vt:lpstr>Использованные технологии</vt:lpstr>
      <vt:lpstr>Основная идея и Сложности Поиска</vt:lpstr>
      <vt:lpstr>Эволюция Алгоритмов поиска</vt:lpstr>
      <vt:lpstr>Итерационный обход маршрутов Алгоритмом Дейкстры</vt:lpstr>
      <vt:lpstr>Доработки</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Проект «Программа для поиска оптимального маршрута по транспортной сети.»</dc:title>
  <dc:creator>User</dc:creator>
  <cp:lastModifiedBy>User</cp:lastModifiedBy>
  <cp:revision>28</cp:revision>
  <dcterms:created xsi:type="dcterms:W3CDTF">2022-10-16T06:14:56Z</dcterms:created>
  <dcterms:modified xsi:type="dcterms:W3CDTF">2022-10-31T21:24:03Z</dcterms:modified>
</cp:coreProperties>
</file>