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6" r:id="rId4"/>
    <p:sldId id="277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9BBB5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94E9-9A32-4C09-82AE-B1190F439DA6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AC80-B456-45BE-BA5B-02661FE92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9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en-GB" sz="3600" kern="1200" cap="all" spc="300" baseline="0" dirty="0">
                <a:solidFill>
                  <a:srgbClr val="F79646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2000" i="1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  <a:ea typeface="+mn-ea"/>
                <a:cs typeface="Garam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 descr="MOHSS_Coat of Arms_CMY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0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" name="Picture 7" descr="USAID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7225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018655" y="6093415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32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2CBD-EE09-4FD2-852A-D056B811B8BD}" type="datetime1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9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C38-FD0E-46F9-8D83-BC76D353F337}" type="datetime1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3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u="none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 marL="1143000" indent="-228600">
              <a:buFont typeface="Arial" panose="020B0604020202020204" pitchFamily="34" charset="0"/>
              <a:buChar char="•"/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6056" y="6453395"/>
            <a:ext cx="2133600" cy="268080"/>
          </a:xfrm>
        </p:spPr>
        <p:txBody>
          <a:bodyPr/>
          <a:lstStyle>
            <a:lvl1pPr algn="r">
              <a:defRPr/>
            </a:lvl1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45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lang="en-GB" sz="4000" kern="1200" cap="all" spc="300" baseline="0" dirty="0">
                <a:solidFill>
                  <a:srgbClr val="F79646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pc="5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MOHSS_Coat of Arms_CMY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3" name="Picture 12" descr="USAID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SIAPS_Logo_FINAL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6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lang="en-US" sz="2400" kern="1200" spc="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2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C4C-FF6E-44DD-A29B-05FC1A4BEF8A}" type="datetime1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2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82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11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pc="300" baseline="0">
                <a:solidFill>
                  <a:srgbClr val="9BBB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800" spc="200" baseline="0">
                <a:solidFill>
                  <a:schemeClr val="tx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66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cap="all" spc="300" baseline="0">
                <a:solidFill>
                  <a:srgbClr val="9BBB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8873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4CA2-5067-4482-9876-9ED3CB80AFC7}" type="datetime1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0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Patient Management at Main Site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Electronic Dispensing Tool ART Processes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404669"/>
            <a:ext cx="4954905" cy="349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0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Patients </a:t>
            </a:r>
            <a:r>
              <a:rPr lang="en-GB" dirty="0" smtClean="0"/>
              <a:t>into </a:t>
            </a:r>
            <a:r>
              <a:rPr lang="en-GB" dirty="0"/>
              <a:t>the </a:t>
            </a:r>
            <a:r>
              <a:rPr lang="en-GB" dirty="0" smtClean="0"/>
              <a:t>System .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New on ART</a:t>
            </a:r>
          </a:p>
          <a:p>
            <a:pPr lvl="1"/>
            <a:r>
              <a:rPr lang="en-GB" i="1" dirty="0" smtClean="0"/>
              <a:t>Required</a:t>
            </a:r>
            <a:r>
              <a:rPr lang="en-GB" dirty="0" smtClean="0"/>
              <a:t>: </a:t>
            </a:r>
            <a:r>
              <a:rPr lang="en-GB" sz="2000" dirty="0" smtClean="0"/>
              <a:t>Patient Care Booklet (PCB)</a:t>
            </a:r>
          </a:p>
          <a:p>
            <a:pPr lvl="1"/>
            <a:r>
              <a:rPr lang="en-GB" i="1" dirty="0" smtClean="0"/>
              <a:t>Use case</a:t>
            </a:r>
            <a:r>
              <a:rPr lang="en-GB" dirty="0" smtClean="0"/>
              <a:t>: </a:t>
            </a:r>
          </a:p>
          <a:p>
            <a:pPr lvl="2"/>
            <a:r>
              <a:rPr lang="en-GB" dirty="0" smtClean="0"/>
              <a:t>Patients being initiated on ART, including pregnant women on </a:t>
            </a:r>
            <a:r>
              <a:rPr lang="en-GB" dirty="0"/>
              <a:t>PMTCT Option B+</a:t>
            </a:r>
            <a:endParaRPr lang="en-GB" dirty="0" smtClean="0"/>
          </a:p>
          <a:p>
            <a:pPr lvl="1"/>
            <a:r>
              <a:rPr lang="en-GB" i="1" dirty="0" smtClean="0"/>
              <a:t>On the EDT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Click </a:t>
            </a:r>
            <a:r>
              <a:rPr lang="en-GB" b="1" dirty="0" smtClean="0"/>
              <a:t>Patient Add</a:t>
            </a:r>
            <a:r>
              <a:rPr lang="en-GB" dirty="0" smtClean="0"/>
              <a:t>, leave Status as </a:t>
            </a:r>
            <a:r>
              <a:rPr lang="en-GB" i="1" u="sng" dirty="0" smtClean="0"/>
              <a:t>Active</a:t>
            </a:r>
            <a:r>
              <a:rPr lang="en-GB" dirty="0" smtClean="0"/>
              <a:t>, enter </a:t>
            </a:r>
            <a:r>
              <a:rPr lang="en-GB" i="1" u="sng" dirty="0" smtClean="0"/>
              <a:t>Unique#</a:t>
            </a:r>
            <a:r>
              <a:rPr lang="en-GB" i="1" dirty="0" smtClean="0"/>
              <a:t>, </a:t>
            </a:r>
            <a:r>
              <a:rPr lang="en-GB" dirty="0" smtClean="0"/>
              <a:t>fill in </a:t>
            </a:r>
            <a:r>
              <a:rPr lang="en-GB" dirty="0"/>
              <a:t>all </a:t>
            </a:r>
            <a:r>
              <a:rPr lang="en-GB" dirty="0" smtClean="0"/>
              <a:t>required details and save</a:t>
            </a:r>
          </a:p>
          <a:p>
            <a:pPr lvl="2"/>
            <a:r>
              <a:rPr lang="en-GB" dirty="0" smtClean="0"/>
              <a:t>For </a:t>
            </a:r>
            <a:r>
              <a:rPr lang="en-GB" b="1" dirty="0" smtClean="0"/>
              <a:t>pregnant</a:t>
            </a:r>
            <a:r>
              <a:rPr lang="en-GB" dirty="0" smtClean="0"/>
              <a:t> women, make sure to mark the </a:t>
            </a:r>
            <a:r>
              <a:rPr lang="en-GB" i="1" dirty="0" smtClean="0"/>
              <a:t>pregnancy status</a:t>
            </a:r>
            <a:r>
              <a:rPr lang="en-GB" dirty="0" smtClean="0"/>
              <a:t> and include the </a:t>
            </a:r>
            <a:r>
              <a:rPr lang="en-GB" i="1" dirty="0" smtClean="0"/>
              <a:t>expected delivery date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Enter the newly assigned EDT ART# in the PCB and passport (i.e. note it down or stick a tracer label)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</a:t>
            </a:r>
            <a:r>
              <a:rPr lang="fr-FR" dirty="0" smtClean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0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Patients into the System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Patients</a:t>
            </a:r>
          </a:p>
          <a:p>
            <a:pPr lvl="1"/>
            <a:r>
              <a:rPr lang="en-GB" i="1" dirty="0"/>
              <a:t>Required</a:t>
            </a:r>
            <a:r>
              <a:rPr lang="en-GB" dirty="0"/>
              <a:t>: </a:t>
            </a:r>
            <a:endParaRPr lang="en-GB" dirty="0" smtClean="0"/>
          </a:p>
          <a:p>
            <a:pPr lvl="2"/>
            <a:r>
              <a:rPr lang="en-GB" i="1" dirty="0" smtClean="0"/>
              <a:t>Transfer-In</a:t>
            </a:r>
            <a:r>
              <a:rPr lang="en-GB" dirty="0" smtClean="0"/>
              <a:t>: PCB or Transfer </a:t>
            </a:r>
            <a:r>
              <a:rPr lang="en-GB" dirty="0"/>
              <a:t>Letter from previous ART </a:t>
            </a:r>
            <a:r>
              <a:rPr lang="en-GB" dirty="0" smtClean="0"/>
              <a:t>site</a:t>
            </a:r>
          </a:p>
          <a:p>
            <a:pPr lvl="2"/>
            <a:r>
              <a:rPr lang="en-GB" i="1" dirty="0" smtClean="0"/>
              <a:t>In-Transit</a:t>
            </a:r>
            <a:r>
              <a:rPr lang="en-GB" dirty="0" smtClean="0"/>
              <a:t>: Patient’s </a:t>
            </a:r>
            <a:r>
              <a:rPr lang="en-GB" dirty="0"/>
              <a:t>previous prescription on health passport</a:t>
            </a:r>
          </a:p>
          <a:p>
            <a:pPr lvl="1"/>
            <a:r>
              <a:rPr lang="en-GB" i="1" dirty="0"/>
              <a:t>Use case</a:t>
            </a:r>
            <a:r>
              <a:rPr lang="en-GB" dirty="0"/>
              <a:t>:</a:t>
            </a:r>
          </a:p>
          <a:p>
            <a:pPr lvl="2"/>
            <a:r>
              <a:rPr lang="en-GB" dirty="0" smtClean="0"/>
              <a:t>Patients transferred-in </a:t>
            </a:r>
            <a:r>
              <a:rPr lang="en-GB" dirty="0"/>
              <a:t>or </a:t>
            </a:r>
            <a:r>
              <a:rPr lang="en-GB" dirty="0" smtClean="0"/>
              <a:t>in-transit</a:t>
            </a:r>
            <a:endParaRPr lang="en-GB" dirty="0"/>
          </a:p>
          <a:p>
            <a:pPr lvl="1"/>
            <a:r>
              <a:rPr lang="en-GB" i="1" dirty="0"/>
              <a:t>On the EDT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Click </a:t>
            </a:r>
            <a:r>
              <a:rPr lang="en-GB" b="1" dirty="0"/>
              <a:t>Patient Add</a:t>
            </a:r>
            <a:r>
              <a:rPr lang="en-GB" dirty="0"/>
              <a:t>, set status to </a:t>
            </a:r>
            <a:r>
              <a:rPr lang="en-GB" i="1" u="sng" dirty="0"/>
              <a:t>Transferred-In</a:t>
            </a:r>
            <a:r>
              <a:rPr lang="en-GB" dirty="0"/>
              <a:t> or </a:t>
            </a:r>
            <a:r>
              <a:rPr lang="en-GB" i="1" u="sng" dirty="0"/>
              <a:t>In-Transit</a:t>
            </a:r>
            <a:r>
              <a:rPr lang="en-GB" dirty="0"/>
              <a:t>, enter existing </a:t>
            </a:r>
            <a:r>
              <a:rPr lang="en-GB" dirty="0" smtClean="0"/>
              <a:t>EDT ART</a:t>
            </a:r>
            <a:r>
              <a:rPr lang="en-GB" dirty="0"/>
              <a:t># &amp;</a:t>
            </a:r>
            <a:r>
              <a:rPr lang="en-GB" i="1" u="sng" dirty="0"/>
              <a:t>Unique#</a:t>
            </a:r>
            <a:r>
              <a:rPr lang="en-GB" i="1" dirty="0"/>
              <a:t>, </a:t>
            </a:r>
            <a:r>
              <a:rPr lang="en-GB" dirty="0"/>
              <a:t>fill in all required details &amp; </a:t>
            </a:r>
            <a:r>
              <a:rPr lang="en-GB" dirty="0" smtClean="0"/>
              <a:t>save</a:t>
            </a:r>
          </a:p>
          <a:p>
            <a:pPr lvl="2"/>
            <a:r>
              <a:rPr lang="en-GB" dirty="0" smtClean="0"/>
              <a:t>If the EDT ART# is missing and cannot be found, follow instructions in the next slide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</a:t>
            </a:r>
            <a:r>
              <a:rPr lang="fr-FR" dirty="0" smtClean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Patients into the System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Assigning a new EDT ART#</a:t>
            </a:r>
            <a:endParaRPr lang="en-GB" dirty="0"/>
          </a:p>
          <a:p>
            <a:pPr lvl="1"/>
            <a:r>
              <a:rPr lang="en-GB" i="1" dirty="0" smtClean="0"/>
              <a:t>Use </a:t>
            </a:r>
            <a:r>
              <a:rPr lang="en-GB" i="1" dirty="0"/>
              <a:t>case</a:t>
            </a:r>
            <a:r>
              <a:rPr lang="en-GB" dirty="0"/>
              <a:t>:</a:t>
            </a:r>
          </a:p>
          <a:p>
            <a:pPr lvl="2"/>
            <a:r>
              <a:rPr lang="en-GB" dirty="0" smtClean="0"/>
              <a:t>Patient from another site without an </a:t>
            </a:r>
            <a:r>
              <a:rPr lang="en-GB" dirty="0"/>
              <a:t>EDT ART</a:t>
            </a:r>
            <a:r>
              <a:rPr lang="en-GB" dirty="0" smtClean="0"/>
              <a:t>#</a:t>
            </a:r>
          </a:p>
          <a:p>
            <a:pPr lvl="2"/>
            <a:r>
              <a:rPr lang="en-GB" dirty="0" smtClean="0"/>
              <a:t>Patient transferred in from private sector or coming from abroad</a:t>
            </a:r>
            <a:endParaRPr lang="en-GB" dirty="0"/>
          </a:p>
          <a:p>
            <a:pPr lvl="1"/>
            <a:r>
              <a:rPr lang="en-GB" i="1" dirty="0"/>
              <a:t>On the EDT</a:t>
            </a:r>
            <a:r>
              <a:rPr lang="en-GB" dirty="0"/>
              <a:t>:</a:t>
            </a:r>
          </a:p>
          <a:p>
            <a:pPr lvl="2"/>
            <a:r>
              <a:rPr lang="en-GB" dirty="0" smtClean="0"/>
              <a:t>Do not add these patients as new, but rather follow the process of adding them as transfer-ins or in-transit.</a:t>
            </a:r>
          </a:p>
          <a:p>
            <a:pPr lvl="2"/>
            <a:r>
              <a:rPr lang="en-GB" dirty="0" smtClean="0"/>
              <a:t>The EDT will assign a new ARTID if you do not have it</a:t>
            </a:r>
          </a:p>
          <a:p>
            <a:pPr marL="914400" lvl="2" indent="0" algn="ctr">
              <a:buNone/>
            </a:pPr>
            <a:r>
              <a:rPr lang="en-GB" dirty="0" smtClean="0"/>
              <a:t>e.g. The ARTID assigned will start with: 1=public sector; 2=private sector; 3=abroad.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</a:t>
            </a:r>
            <a:r>
              <a:rPr lang="fr-FR" dirty="0" smtClean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8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Key notes to remember:</a:t>
            </a:r>
          </a:p>
          <a:p>
            <a:pPr lvl="1"/>
            <a:r>
              <a:rPr lang="en-GB" dirty="0" smtClean="0"/>
              <a:t>For pregnant women being initiated on ART, leave the status field as </a:t>
            </a:r>
            <a:r>
              <a:rPr lang="en-GB" i="1" u="sng" dirty="0" smtClean="0"/>
              <a:t>Active</a:t>
            </a:r>
            <a:r>
              <a:rPr lang="en-GB" dirty="0" smtClean="0"/>
              <a:t> and specify their </a:t>
            </a:r>
            <a:r>
              <a:rPr lang="en-GB" i="1" u="sng" dirty="0" smtClean="0"/>
              <a:t>pregnancy status</a:t>
            </a:r>
            <a:r>
              <a:rPr lang="en-GB" dirty="0" smtClean="0"/>
              <a:t> and </a:t>
            </a:r>
            <a:r>
              <a:rPr lang="en-GB" i="1" u="sng" dirty="0" smtClean="0"/>
              <a:t>expected date of delivery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Ensure the ART# is in the PCB and passport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of patient’s care booklet ensures conformity with the ePMS data and enables more complete capturing of information</a:t>
            </a:r>
          </a:p>
          <a:p>
            <a:pPr lvl="1"/>
            <a:r>
              <a:rPr lang="en-GB" dirty="0"/>
              <a:t>Entering patient’s information based on the patient’s verbal info is not recommended as some information may be missed out or incorrect information provided inadvertently</a:t>
            </a:r>
          </a:p>
          <a:p>
            <a:pPr lvl="1"/>
            <a:r>
              <a:rPr lang="en-GB" dirty="0"/>
              <a:t>Capturing the Unique Number from the patient’s care booklet facilitates future data quality assessments against the ePMS as well as research studies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FirstTemplate_2014_11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MyFirstTemplate_2014_11_10</Template>
  <TotalTime>330</TotalTime>
  <Words>408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MyFirstTemplate_2014_11_10</vt:lpstr>
      <vt:lpstr>Patient Management at Main Site</vt:lpstr>
      <vt:lpstr>Entering Patients into the System .</vt:lpstr>
      <vt:lpstr>Entering Patients into the System .</vt:lpstr>
      <vt:lpstr>Entering Patients into the System 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Electronic Dispensing Tool ART Processes</dc:title>
  <dc:creator>Samson Mwinga</dc:creator>
  <cp:lastModifiedBy>Samson Mwinga</cp:lastModifiedBy>
  <cp:revision>66</cp:revision>
  <dcterms:created xsi:type="dcterms:W3CDTF">2014-11-10T01:42:33Z</dcterms:created>
  <dcterms:modified xsi:type="dcterms:W3CDTF">2015-11-23T14:33:26Z</dcterms:modified>
</cp:coreProperties>
</file>