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67" r:id="rId2"/>
    <p:sldId id="268" r:id="rId3"/>
    <p:sldId id="355" r:id="rId4"/>
    <p:sldId id="269" r:id="rId5"/>
    <p:sldId id="356" r:id="rId6"/>
    <p:sldId id="270" r:id="rId7"/>
    <p:sldId id="357" r:id="rId8"/>
    <p:sldId id="273" r:id="rId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84"/>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3318" y="-72"/>
      </p:cViewPr>
      <p:guideLst>
        <p:guide orient="horz" pos="3223"/>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endParaRPr lang="en-ZA"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02F9BA11-7ED9-4A94-B4D1-70BAD08EAD51}" type="slidenum">
              <a:rPr lang="en-ZA" smtClean="0"/>
              <a:t>‹#›</a:t>
            </a:fld>
            <a:endParaRPr lang="en-ZA"/>
          </a:p>
        </p:txBody>
      </p:sp>
    </p:spTree>
    <p:extLst>
      <p:ext uri="{BB962C8B-B14F-4D97-AF65-F5344CB8AC3E}">
        <p14:creationId xmlns:p14="http://schemas.microsoft.com/office/powerpoint/2010/main" val="164120265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r>
              <a:rPr lang="pt-BR" smtClean="0"/>
              <a:t>Quick Reference EDT Processes Document</a:t>
            </a:r>
            <a:endParaRPr lang="en-ZA"/>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55919282-74E1-4098-8484-B2EC1647FFCA}" type="datetimeFigureOut">
              <a:rPr lang="en-ZA" smtClean="0"/>
              <a:t>2013-09-12</a:t>
            </a:fld>
            <a:endParaRPr lang="en-ZA"/>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ZA"/>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ZA"/>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7556610B-A4C3-4708-A79E-275B60C854C9}" type="slidenum">
              <a:rPr lang="en-ZA" smtClean="0"/>
              <a:t>‹#›</a:t>
            </a:fld>
            <a:endParaRPr lang="en-ZA"/>
          </a:p>
        </p:txBody>
      </p:sp>
    </p:spTree>
    <p:extLst>
      <p:ext uri="{BB962C8B-B14F-4D97-AF65-F5344CB8AC3E}">
        <p14:creationId xmlns:p14="http://schemas.microsoft.com/office/powerpoint/2010/main" val="8269133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3808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9594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256436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692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September 2012</a:t>
            </a:r>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6811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81549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p:txBody>
          <a:bodyPr/>
          <a:lstStyle/>
          <a:p>
            <a:r>
              <a:rPr lang="en-US" smtClean="0"/>
              <a:t>September 2012</a:t>
            </a:r>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143696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p:txBody>
          <a:bodyPr/>
          <a:lstStyle/>
          <a:p>
            <a:r>
              <a:rPr lang="en-US" smtClean="0"/>
              <a:t>September 2012</a:t>
            </a:r>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339833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September 2012</a:t>
            </a:r>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211296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112318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September 2012</a:t>
            </a:r>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CA9E712-0DA1-4DA0-904E-C8478F5EBDD3}" type="slidenum">
              <a:rPr lang="en-ZA" smtClean="0"/>
              <a:t>‹#›</a:t>
            </a:fld>
            <a:endParaRPr lang="en-ZA"/>
          </a:p>
        </p:txBody>
      </p:sp>
    </p:spTree>
    <p:extLst>
      <p:ext uri="{BB962C8B-B14F-4D97-AF65-F5344CB8AC3E}">
        <p14:creationId xmlns:p14="http://schemas.microsoft.com/office/powerpoint/2010/main" val="412324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September 2012</a:t>
            </a:r>
            <a:endParaRPr lang="en-Z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9E712-0DA1-4DA0-904E-C8478F5EBDD3}" type="slidenum">
              <a:rPr lang="en-ZA" smtClean="0"/>
              <a:t>‹#›</a:t>
            </a:fld>
            <a:endParaRPr lang="en-ZA"/>
          </a:p>
        </p:txBody>
      </p:sp>
    </p:spTree>
    <p:extLst>
      <p:ext uri="{BB962C8B-B14F-4D97-AF65-F5344CB8AC3E}">
        <p14:creationId xmlns:p14="http://schemas.microsoft.com/office/powerpoint/2010/main" val="94024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514600"/>
            <a:ext cx="8229600" cy="2133600"/>
          </a:xfrm>
        </p:spPr>
        <p:txBody>
          <a:bodyPr>
            <a:normAutofit/>
          </a:bodyPr>
          <a:lstStyle/>
          <a:p>
            <a:r>
              <a:rPr lang="en-ZA" b="1" dirty="0" smtClean="0">
                <a:solidFill>
                  <a:srgbClr val="0000CC"/>
                </a:solidFill>
                <a:effectLst>
                  <a:outerShdw blurRad="38100" dist="38100" dir="2700000" algn="tl">
                    <a:srgbClr val="000000">
                      <a:alpha val="43137"/>
                    </a:srgbClr>
                  </a:outerShdw>
                </a:effectLst>
              </a:rPr>
              <a:t>1.2 </a:t>
            </a:r>
            <a:r>
              <a:rPr lang="en-ZA" b="1" dirty="0" smtClean="0">
                <a:solidFill>
                  <a:srgbClr val="0000CC"/>
                </a:solidFill>
                <a:effectLst>
                  <a:outerShdw blurRad="38100" dist="38100" dir="2700000" algn="tl">
                    <a:srgbClr val="000000">
                      <a:alpha val="43137"/>
                    </a:srgbClr>
                  </a:outerShdw>
                </a:effectLst>
              </a:rPr>
              <a:t>Stopping </a:t>
            </a:r>
            <a:r>
              <a:rPr lang="en-ZA" b="1" dirty="0" smtClean="0">
                <a:solidFill>
                  <a:srgbClr val="0000CC"/>
                </a:solidFill>
                <a:effectLst>
                  <a:outerShdw blurRad="38100" dist="38100" dir="2700000" algn="tl">
                    <a:srgbClr val="000000">
                      <a:alpha val="43137"/>
                    </a:srgbClr>
                  </a:outerShdw>
                </a:effectLst>
              </a:rPr>
              <a:t>&amp; </a:t>
            </a:r>
            <a:r>
              <a:rPr lang="en-ZA" b="1" smtClean="0">
                <a:solidFill>
                  <a:srgbClr val="0000CC"/>
                </a:solidFill>
                <a:effectLst>
                  <a:outerShdw blurRad="38100" dist="38100" dir="2700000" algn="tl">
                    <a:srgbClr val="000000">
                      <a:alpha val="43137"/>
                    </a:srgbClr>
                  </a:outerShdw>
                </a:effectLst>
              </a:rPr>
              <a:t>Restarting Patients </a:t>
            </a:r>
            <a:r>
              <a:rPr lang="en-ZA" b="1" smtClean="0">
                <a:solidFill>
                  <a:srgbClr val="0000CC"/>
                </a:solidFill>
                <a:effectLst>
                  <a:outerShdw blurRad="38100" dist="38100" dir="2700000" algn="tl">
                    <a:srgbClr val="000000">
                      <a:alpha val="43137"/>
                    </a:srgbClr>
                  </a:outerShdw>
                </a:effectLst>
              </a:rPr>
              <a:t>on </a:t>
            </a:r>
            <a:r>
              <a:rPr lang="en-ZA" b="1" dirty="0" smtClean="0">
                <a:solidFill>
                  <a:srgbClr val="0000CC"/>
                </a:solidFill>
                <a:effectLst>
                  <a:outerShdw blurRad="38100" dist="38100" dir="2700000" algn="tl">
                    <a:srgbClr val="000000">
                      <a:alpha val="43137"/>
                    </a:srgbClr>
                  </a:outerShdw>
                </a:effectLst>
              </a:rPr>
              <a:t>the EDT</a:t>
            </a:r>
            <a:br>
              <a:rPr lang="en-ZA" b="1" dirty="0" smtClean="0">
                <a:solidFill>
                  <a:srgbClr val="0000CC"/>
                </a:solidFill>
                <a:effectLst>
                  <a:outerShdw blurRad="38100" dist="38100" dir="2700000" algn="tl">
                    <a:srgbClr val="000000">
                      <a:alpha val="43137"/>
                    </a:srgbClr>
                  </a:outerShdw>
                </a:effectLst>
              </a:rPr>
            </a:br>
            <a:r>
              <a:rPr lang="en-ZA" sz="2000" dirty="0" smtClean="0">
                <a:solidFill>
                  <a:srgbClr val="0000CC"/>
                </a:solidFill>
                <a:effectLst>
                  <a:outerShdw blurRad="38100" dist="38100" dir="2700000" algn="tl">
                    <a:srgbClr val="000000">
                      <a:alpha val="43137"/>
                    </a:srgbClr>
                  </a:outerShdw>
                </a:effectLst>
              </a:rPr>
              <a:t>User Manual 2B</a:t>
            </a:r>
            <a:endParaRPr lang="en-ZA" sz="2000" dirty="0">
              <a:solidFill>
                <a:srgbClr val="0000CC"/>
              </a:solidFill>
            </a:endParaRPr>
          </a:p>
        </p:txBody>
      </p:sp>
      <p:sp>
        <p:nvSpPr>
          <p:cNvPr id="4" name="Slide Number Placeholder 3"/>
          <p:cNvSpPr>
            <a:spLocks noGrp="1"/>
          </p:cNvSpPr>
          <p:nvPr>
            <p:ph type="sldNum" sz="quarter" idx="12"/>
          </p:nvPr>
        </p:nvSpPr>
        <p:spPr/>
        <p:txBody>
          <a:bodyPr/>
          <a:lstStyle/>
          <a:p>
            <a:fld id="{ACA9E712-0DA1-4DA0-904E-C8478F5EBDD3}" type="slidenum">
              <a:rPr lang="en-ZA" smtClean="0"/>
              <a:t>1</a:t>
            </a:fld>
            <a:endParaRPr lang="en-ZA"/>
          </a:p>
        </p:txBody>
      </p:sp>
    </p:spTree>
    <p:extLst>
      <p:ext uri="{BB962C8B-B14F-4D97-AF65-F5344CB8AC3E}">
        <p14:creationId xmlns:p14="http://schemas.microsoft.com/office/powerpoint/2010/main" val="19248490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Deceased Patients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990600"/>
            <a:ext cx="8686800" cy="5715000"/>
          </a:xfrm>
        </p:spPr>
        <p:txBody>
          <a:bodyPr>
            <a:noAutofit/>
          </a:bodyPr>
          <a:lstStyle/>
          <a:p>
            <a:pPr marL="0" indent="0">
              <a:spcBef>
                <a:spcPts val="528"/>
              </a:spcBef>
              <a:buNone/>
            </a:pPr>
            <a:r>
              <a:rPr lang="en-ZA" sz="2400" b="1" dirty="0" smtClean="0"/>
              <a:t>Required</a:t>
            </a:r>
          </a:p>
          <a:p>
            <a:pPr>
              <a:spcBef>
                <a:spcPts val="528"/>
              </a:spcBef>
              <a:buFont typeface="Wingdings" pitchFamily="2" charset="2"/>
              <a:buChar char="q"/>
            </a:pPr>
            <a:r>
              <a:rPr lang="en-GB" sz="2400" dirty="0" smtClean="0"/>
              <a:t>Patient details: ART Number, Name, Unique Number etc.</a:t>
            </a:r>
          </a:p>
          <a:p>
            <a:pPr>
              <a:spcBef>
                <a:spcPts val="528"/>
              </a:spcBef>
              <a:buFont typeface="Wingdings" pitchFamily="2" charset="2"/>
              <a:buChar char="q"/>
            </a:pPr>
            <a:r>
              <a:rPr lang="en-GB" sz="2400" dirty="0" smtClean="0"/>
              <a:t>Reliable information from other health workers or relatives on the passing away of a patient OR filled out Facility Routine Data Quality Assessment (FRDQA) form-2 from the data clerk</a:t>
            </a:r>
            <a:endParaRPr lang="en-ZA" sz="2400" dirty="0" smtClean="0"/>
          </a:p>
          <a:p>
            <a:pPr marL="0" indent="0">
              <a:spcBef>
                <a:spcPts val="528"/>
              </a:spcBef>
              <a:buNone/>
            </a:pPr>
            <a:r>
              <a:rPr lang="en-ZA" sz="2400" b="1" dirty="0" smtClean="0"/>
              <a:t>When is this applicable?</a:t>
            </a:r>
          </a:p>
          <a:p>
            <a:pPr>
              <a:spcBef>
                <a:spcPts val="528"/>
              </a:spcBef>
              <a:buFont typeface="Wingdings" pitchFamily="2" charset="2"/>
              <a:buChar char="q"/>
            </a:pPr>
            <a:r>
              <a:rPr lang="en-ZA" sz="2400" dirty="0" smtClean="0"/>
              <a:t>When a patient who was collecting ARVs at your facility is reported to have passed away</a:t>
            </a:r>
          </a:p>
          <a:p>
            <a:pPr marL="0" indent="0">
              <a:spcBef>
                <a:spcPts val="528"/>
              </a:spcBef>
              <a:buNone/>
            </a:pPr>
            <a:r>
              <a:rPr lang="en-ZA" sz="2400" b="1" dirty="0" smtClean="0"/>
              <a:t>Implementation</a:t>
            </a:r>
          </a:p>
          <a:p>
            <a:pPr>
              <a:spcBef>
                <a:spcPts val="528"/>
              </a:spcBef>
              <a:buFont typeface="Wingdings" pitchFamily="2" charset="2"/>
              <a:buChar char="q"/>
            </a:pPr>
            <a:r>
              <a:rPr lang="en-GB" sz="2400" dirty="0" smtClean="0"/>
              <a:t>If a patient is reported to have died a few months previously, DO NOT back-date the EDT PC date to that month in order to make the status change!</a:t>
            </a:r>
          </a:p>
        </p:txBody>
      </p:sp>
      <p:sp>
        <p:nvSpPr>
          <p:cNvPr id="4" name="Slide Number Placeholder 3"/>
          <p:cNvSpPr>
            <a:spLocks noGrp="1"/>
          </p:cNvSpPr>
          <p:nvPr>
            <p:ph type="sldNum" sz="quarter" idx="12"/>
          </p:nvPr>
        </p:nvSpPr>
        <p:spPr/>
        <p:txBody>
          <a:bodyPr/>
          <a:lstStyle/>
          <a:p>
            <a:fld id="{ACA9E712-0DA1-4DA0-904E-C8478F5EBDD3}" type="slidenum">
              <a:rPr lang="en-ZA" smtClean="0"/>
              <a:t>2</a:t>
            </a:fld>
            <a:endParaRPr lang="en-ZA"/>
          </a:p>
        </p:txBody>
      </p:sp>
    </p:spTree>
    <p:extLst>
      <p:ext uri="{BB962C8B-B14F-4D97-AF65-F5344CB8AC3E}">
        <p14:creationId xmlns:p14="http://schemas.microsoft.com/office/powerpoint/2010/main" val="3070090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Deceased Patients-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143000"/>
            <a:ext cx="8686800" cy="5257800"/>
          </a:xfrm>
        </p:spPr>
        <p:txBody>
          <a:bodyPr>
            <a:noAutofit/>
          </a:bodyPr>
          <a:lstStyle/>
          <a:p>
            <a:pPr marL="0" indent="0">
              <a:spcBef>
                <a:spcPts val="528"/>
              </a:spcBef>
              <a:buNone/>
            </a:pPr>
            <a:r>
              <a:rPr lang="en-ZA" sz="2400" b="1" dirty="0" smtClean="0"/>
              <a:t>Implementation (cont.)</a:t>
            </a:r>
          </a:p>
          <a:p>
            <a:pPr>
              <a:spcBef>
                <a:spcPts val="528"/>
              </a:spcBef>
              <a:buFont typeface="Wingdings" pitchFamily="2" charset="2"/>
              <a:buChar char="q"/>
            </a:pPr>
            <a:r>
              <a:rPr lang="en-GB" sz="2400" dirty="0" smtClean="0"/>
              <a:t>The EDT will report the deceased patient on the month when the status is changed on the system. Backdating the PC means that:</a:t>
            </a:r>
          </a:p>
          <a:p>
            <a:pPr lvl="1">
              <a:spcBef>
                <a:spcPts val="528"/>
              </a:spcBef>
              <a:buFont typeface="Courier New" pitchFamily="49" charset="0"/>
              <a:buChar char="o"/>
            </a:pPr>
            <a:r>
              <a:rPr lang="en-GB" sz="2400" dirty="0" smtClean="0"/>
              <a:t>this patient will not be captured as deceased in the month under review</a:t>
            </a:r>
          </a:p>
          <a:p>
            <a:pPr lvl="1">
              <a:spcBef>
                <a:spcPts val="528"/>
              </a:spcBef>
              <a:buFont typeface="Courier New" pitchFamily="49" charset="0"/>
              <a:buChar char="o"/>
            </a:pPr>
            <a:r>
              <a:rPr lang="en-GB" sz="2400" dirty="0" smtClean="0"/>
              <a:t>if the patient status had already changed to Lost or LTFU on the system after the patient’s date of death, the final status of the patient will be Lost or LTFU on the system.</a:t>
            </a:r>
          </a:p>
        </p:txBody>
      </p:sp>
      <p:sp>
        <p:nvSpPr>
          <p:cNvPr id="4" name="Slide Number Placeholder 3"/>
          <p:cNvSpPr>
            <a:spLocks noGrp="1"/>
          </p:cNvSpPr>
          <p:nvPr>
            <p:ph type="sldNum" sz="quarter" idx="12"/>
          </p:nvPr>
        </p:nvSpPr>
        <p:spPr/>
        <p:txBody>
          <a:bodyPr/>
          <a:lstStyle/>
          <a:p>
            <a:fld id="{ACA9E712-0DA1-4DA0-904E-C8478F5EBDD3}" type="slidenum">
              <a:rPr lang="en-ZA" smtClean="0"/>
              <a:t>3</a:t>
            </a:fld>
            <a:endParaRPr lang="en-ZA"/>
          </a:p>
        </p:txBody>
      </p:sp>
    </p:spTree>
    <p:extLst>
      <p:ext uri="{BB962C8B-B14F-4D97-AF65-F5344CB8AC3E}">
        <p14:creationId xmlns:p14="http://schemas.microsoft.com/office/powerpoint/2010/main" val="20216776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Patients Whose ART is Stopped</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990600"/>
            <a:ext cx="8610600" cy="5715000"/>
          </a:xfrm>
        </p:spPr>
        <p:txBody>
          <a:bodyPr>
            <a:noAutofit/>
          </a:bodyPr>
          <a:lstStyle/>
          <a:p>
            <a:pPr marL="0" indent="0">
              <a:spcBef>
                <a:spcPts val="528"/>
              </a:spcBef>
              <a:buNone/>
            </a:pPr>
            <a:r>
              <a:rPr lang="en-ZA" sz="2400" b="1" dirty="0" smtClean="0"/>
              <a:t>Required</a:t>
            </a:r>
          </a:p>
          <a:p>
            <a:pPr>
              <a:spcBef>
                <a:spcPts val="528"/>
              </a:spcBef>
              <a:buFont typeface="Wingdings" pitchFamily="2" charset="2"/>
              <a:buChar char="q"/>
            </a:pPr>
            <a:r>
              <a:rPr lang="en-GB" sz="2400" dirty="0" smtClean="0"/>
              <a:t>Patient details: ART Number, Name, Unique Number etc.</a:t>
            </a:r>
          </a:p>
          <a:p>
            <a:pPr>
              <a:spcBef>
                <a:spcPts val="528"/>
              </a:spcBef>
              <a:buFont typeface="Wingdings" pitchFamily="2" charset="2"/>
              <a:buChar char="q"/>
            </a:pPr>
            <a:r>
              <a:rPr lang="en-GB" sz="2400" dirty="0"/>
              <a:t>Written instructions from physician to stop treatment OR filled out Facility Routine Data Quality Assessment (FRDQA) form-2 from the data </a:t>
            </a:r>
            <a:r>
              <a:rPr lang="en-GB" sz="2400" dirty="0" smtClean="0"/>
              <a:t>clerk</a:t>
            </a:r>
            <a:endParaRPr lang="en-ZA" sz="2400" dirty="0" smtClean="0"/>
          </a:p>
          <a:p>
            <a:pPr marL="0" indent="0">
              <a:spcBef>
                <a:spcPts val="528"/>
              </a:spcBef>
              <a:buNone/>
            </a:pPr>
            <a:r>
              <a:rPr lang="en-ZA" sz="2400" b="1" dirty="0"/>
              <a:t>When is this applicable?</a:t>
            </a:r>
          </a:p>
          <a:p>
            <a:pPr>
              <a:spcBef>
                <a:spcPts val="528"/>
              </a:spcBef>
              <a:buFont typeface="Wingdings" pitchFamily="2" charset="2"/>
              <a:buChar char="q"/>
            </a:pPr>
            <a:r>
              <a:rPr lang="en-ZA" sz="2400" dirty="0"/>
              <a:t>When a patient who was collecting ARVs at your facility </a:t>
            </a:r>
            <a:r>
              <a:rPr lang="en-ZA" sz="2400" dirty="0" smtClean="0"/>
              <a:t>has their ART stopped due to ADRs or other reasons</a:t>
            </a:r>
            <a:endParaRPr lang="en-ZA" sz="2400" dirty="0"/>
          </a:p>
          <a:p>
            <a:pPr marL="0" indent="0">
              <a:spcBef>
                <a:spcPts val="528"/>
              </a:spcBef>
              <a:buNone/>
            </a:pPr>
            <a:r>
              <a:rPr lang="en-ZA" sz="2400" b="1" dirty="0" smtClean="0"/>
              <a:t>Implementation</a:t>
            </a:r>
          </a:p>
          <a:p>
            <a:pPr>
              <a:spcBef>
                <a:spcPts val="528"/>
              </a:spcBef>
              <a:buFont typeface="Wingdings" pitchFamily="2" charset="2"/>
              <a:buChar char="q"/>
            </a:pPr>
            <a:r>
              <a:rPr lang="en-GB" sz="2400" dirty="0" smtClean="0"/>
              <a:t>If </a:t>
            </a:r>
            <a:r>
              <a:rPr lang="en-GB" sz="2400" dirty="0"/>
              <a:t>a patient is reported to have been stopped by physician a few months previously, DO NOT back-date the EDT PC date to that month in order to make the status change</a:t>
            </a:r>
            <a:r>
              <a:rPr lang="en-GB" sz="2400" dirty="0" smtClean="0"/>
              <a:t>!</a:t>
            </a:r>
            <a:endParaRPr lang="en-GB" sz="2400" dirty="0"/>
          </a:p>
        </p:txBody>
      </p:sp>
      <p:sp>
        <p:nvSpPr>
          <p:cNvPr id="4" name="Slide Number Placeholder 3"/>
          <p:cNvSpPr>
            <a:spLocks noGrp="1"/>
          </p:cNvSpPr>
          <p:nvPr>
            <p:ph type="sldNum" sz="quarter" idx="12"/>
          </p:nvPr>
        </p:nvSpPr>
        <p:spPr/>
        <p:txBody>
          <a:bodyPr/>
          <a:lstStyle/>
          <a:p>
            <a:fld id="{ACA9E712-0DA1-4DA0-904E-C8478F5EBDD3}" type="slidenum">
              <a:rPr lang="en-ZA" smtClean="0"/>
              <a:t>4</a:t>
            </a:fld>
            <a:endParaRPr lang="en-ZA"/>
          </a:p>
        </p:txBody>
      </p:sp>
    </p:spTree>
    <p:extLst>
      <p:ext uri="{BB962C8B-B14F-4D97-AF65-F5344CB8AC3E}">
        <p14:creationId xmlns:p14="http://schemas.microsoft.com/office/powerpoint/2010/main" val="4048767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Patients Whose ART is Stopped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295400"/>
            <a:ext cx="8610600" cy="5181600"/>
          </a:xfrm>
        </p:spPr>
        <p:txBody>
          <a:bodyPr>
            <a:noAutofit/>
          </a:bodyPr>
          <a:lstStyle/>
          <a:p>
            <a:pPr marL="0" indent="0">
              <a:spcBef>
                <a:spcPts val="528"/>
              </a:spcBef>
              <a:buNone/>
            </a:pPr>
            <a:r>
              <a:rPr lang="en-ZA" sz="2400" b="1" dirty="0" smtClean="0"/>
              <a:t>Implementation (cont.)</a:t>
            </a:r>
          </a:p>
          <a:p>
            <a:pPr>
              <a:spcBef>
                <a:spcPts val="528"/>
              </a:spcBef>
              <a:buFont typeface="Wingdings" pitchFamily="2" charset="2"/>
              <a:buChar char="q"/>
            </a:pPr>
            <a:r>
              <a:rPr lang="en-GB" sz="2400" dirty="0" smtClean="0"/>
              <a:t>The </a:t>
            </a:r>
            <a:r>
              <a:rPr lang="en-GB" sz="2400" dirty="0"/>
              <a:t>EDT will report the patient’s status change on the month when the status is changed on the system. Back-dating the PC means </a:t>
            </a:r>
            <a:r>
              <a:rPr lang="en-GB" sz="2400" dirty="0" smtClean="0"/>
              <a:t>that:</a:t>
            </a:r>
          </a:p>
          <a:p>
            <a:pPr lvl="1">
              <a:spcBef>
                <a:spcPts val="528"/>
              </a:spcBef>
              <a:buFont typeface="Courier New" pitchFamily="49" charset="0"/>
              <a:buChar char="o"/>
            </a:pPr>
            <a:r>
              <a:rPr lang="en-GB" sz="2400" dirty="0" smtClean="0"/>
              <a:t>this </a:t>
            </a:r>
            <a:r>
              <a:rPr lang="en-GB" sz="2400" dirty="0"/>
              <a:t>patient will not be captured as stopped by physician in the month under review</a:t>
            </a:r>
          </a:p>
          <a:p>
            <a:pPr lvl="1">
              <a:spcBef>
                <a:spcPts val="528"/>
              </a:spcBef>
              <a:buFont typeface="Courier New" pitchFamily="49" charset="0"/>
              <a:buChar char="o"/>
            </a:pPr>
            <a:r>
              <a:rPr lang="en-GB" sz="2400" dirty="0" smtClean="0"/>
              <a:t>if </a:t>
            </a:r>
            <a:r>
              <a:rPr lang="en-GB" sz="2400" dirty="0"/>
              <a:t>the patient status had already changed to Lost or LTFU on the system after the patient’s date of therapy stop, the final status of the patient will be Lost or LTFU on the </a:t>
            </a:r>
            <a:r>
              <a:rPr lang="en-GB" sz="2400" dirty="0" smtClean="0"/>
              <a:t>system</a:t>
            </a:r>
            <a:endParaRPr lang="en-GB" sz="2400" dirty="0"/>
          </a:p>
        </p:txBody>
      </p:sp>
      <p:sp>
        <p:nvSpPr>
          <p:cNvPr id="4" name="Slide Number Placeholder 3"/>
          <p:cNvSpPr>
            <a:spLocks noGrp="1"/>
          </p:cNvSpPr>
          <p:nvPr>
            <p:ph type="sldNum" sz="quarter" idx="12"/>
          </p:nvPr>
        </p:nvSpPr>
        <p:spPr/>
        <p:txBody>
          <a:bodyPr/>
          <a:lstStyle/>
          <a:p>
            <a:fld id="{ACA9E712-0DA1-4DA0-904E-C8478F5EBDD3}" type="slidenum">
              <a:rPr lang="en-ZA" smtClean="0"/>
              <a:t>5</a:t>
            </a:fld>
            <a:endParaRPr lang="en-ZA"/>
          </a:p>
        </p:txBody>
      </p:sp>
    </p:spTree>
    <p:extLst>
      <p:ext uri="{BB962C8B-B14F-4D97-AF65-F5344CB8AC3E}">
        <p14:creationId xmlns:p14="http://schemas.microsoft.com/office/powerpoint/2010/main" val="2951016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Transferred Out Patients</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990600"/>
            <a:ext cx="8763000" cy="5638800"/>
          </a:xfrm>
        </p:spPr>
        <p:txBody>
          <a:bodyPr>
            <a:noAutofit/>
          </a:bodyPr>
          <a:lstStyle/>
          <a:p>
            <a:pPr marL="0" indent="0">
              <a:spcBef>
                <a:spcPts val="528"/>
              </a:spcBef>
              <a:buNone/>
            </a:pPr>
            <a:r>
              <a:rPr lang="en-ZA" sz="2400" b="1" dirty="0" smtClean="0"/>
              <a:t>Required</a:t>
            </a:r>
          </a:p>
          <a:p>
            <a:pPr>
              <a:spcBef>
                <a:spcPts val="528"/>
              </a:spcBef>
              <a:buFont typeface="Wingdings" pitchFamily="2" charset="2"/>
              <a:buChar char="q"/>
            </a:pPr>
            <a:r>
              <a:rPr lang="en-GB" sz="2400" dirty="0" smtClean="0"/>
              <a:t>Patient details: ART Number, Name, Unique Number etc.</a:t>
            </a:r>
          </a:p>
          <a:p>
            <a:pPr>
              <a:spcBef>
                <a:spcPts val="528"/>
              </a:spcBef>
              <a:buFont typeface="Wingdings" pitchFamily="2" charset="2"/>
              <a:buChar char="q"/>
            </a:pPr>
            <a:r>
              <a:rPr lang="en-GB" sz="2400" dirty="0"/>
              <a:t>Transfer Out Letter from the data clerk  OR filled out Facility Routine Data Quality Assessment (FRDQA) form-2 from the data </a:t>
            </a:r>
            <a:r>
              <a:rPr lang="en-GB" sz="2400" dirty="0" smtClean="0"/>
              <a:t>clerk</a:t>
            </a:r>
            <a:endParaRPr lang="en-ZA" sz="2400" dirty="0" smtClean="0"/>
          </a:p>
          <a:p>
            <a:pPr marL="0" indent="0">
              <a:spcBef>
                <a:spcPts val="528"/>
              </a:spcBef>
              <a:buNone/>
            </a:pPr>
            <a:r>
              <a:rPr lang="en-ZA" sz="2400" b="1" dirty="0"/>
              <a:t>When is this applicable?</a:t>
            </a:r>
          </a:p>
          <a:p>
            <a:pPr>
              <a:spcBef>
                <a:spcPts val="528"/>
              </a:spcBef>
              <a:buFont typeface="Wingdings" pitchFamily="2" charset="2"/>
              <a:buChar char="q"/>
            </a:pPr>
            <a:r>
              <a:rPr lang="en-ZA" sz="2400" dirty="0"/>
              <a:t>When a patient who was collecting ARVs at your facility is </a:t>
            </a:r>
            <a:r>
              <a:rPr lang="en-ZA" sz="2400" dirty="0" smtClean="0"/>
              <a:t>transferred out to another facility</a:t>
            </a:r>
            <a:endParaRPr lang="en-ZA" sz="2400" dirty="0"/>
          </a:p>
          <a:p>
            <a:pPr marL="0" indent="0">
              <a:spcBef>
                <a:spcPts val="528"/>
              </a:spcBef>
              <a:buNone/>
            </a:pPr>
            <a:r>
              <a:rPr lang="en-ZA" sz="2400" b="1" dirty="0" smtClean="0"/>
              <a:t>Implementation</a:t>
            </a:r>
          </a:p>
          <a:p>
            <a:pPr>
              <a:spcBef>
                <a:spcPts val="528"/>
              </a:spcBef>
              <a:buFont typeface="Wingdings" pitchFamily="2" charset="2"/>
              <a:buChar char="q"/>
            </a:pPr>
            <a:r>
              <a:rPr lang="en-GB" sz="2400" dirty="0" smtClean="0"/>
              <a:t>Ideally</a:t>
            </a:r>
            <a:r>
              <a:rPr lang="en-GB" sz="2400" dirty="0"/>
              <a:t>, if the ART clinic is using the facility routine data quality assessment form-2 (FRDQA-2), the pharmacy should find out about all transferred out patients within a week or two of their transfer and therefore update the EDT </a:t>
            </a:r>
            <a:r>
              <a:rPr lang="en-GB" sz="2400" dirty="0" smtClean="0"/>
              <a:t>promptly</a:t>
            </a:r>
            <a:endParaRPr lang="en-GB" sz="2400" dirty="0"/>
          </a:p>
        </p:txBody>
      </p:sp>
      <p:sp>
        <p:nvSpPr>
          <p:cNvPr id="4" name="Slide Number Placeholder 3"/>
          <p:cNvSpPr>
            <a:spLocks noGrp="1"/>
          </p:cNvSpPr>
          <p:nvPr>
            <p:ph type="sldNum" sz="quarter" idx="12"/>
          </p:nvPr>
        </p:nvSpPr>
        <p:spPr/>
        <p:txBody>
          <a:bodyPr/>
          <a:lstStyle/>
          <a:p>
            <a:fld id="{ACA9E712-0DA1-4DA0-904E-C8478F5EBDD3}" type="slidenum">
              <a:rPr lang="en-ZA" smtClean="0"/>
              <a:t>6</a:t>
            </a:fld>
            <a:endParaRPr lang="en-ZA"/>
          </a:p>
        </p:txBody>
      </p:sp>
    </p:spTree>
    <p:extLst>
      <p:ext uri="{BB962C8B-B14F-4D97-AF65-F5344CB8AC3E}">
        <p14:creationId xmlns:p14="http://schemas.microsoft.com/office/powerpoint/2010/main" val="2392481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Transferred Out Patients (cont.)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990600"/>
            <a:ext cx="8763000" cy="5638800"/>
          </a:xfrm>
        </p:spPr>
        <p:txBody>
          <a:bodyPr>
            <a:noAutofit/>
          </a:bodyPr>
          <a:lstStyle/>
          <a:p>
            <a:pPr marL="0" indent="0">
              <a:spcBef>
                <a:spcPts val="528"/>
              </a:spcBef>
              <a:buNone/>
            </a:pPr>
            <a:r>
              <a:rPr lang="en-ZA" sz="2400" b="1" dirty="0" smtClean="0"/>
              <a:t>Implementation (cont.)</a:t>
            </a:r>
          </a:p>
          <a:p>
            <a:pPr>
              <a:spcBef>
                <a:spcPts val="528"/>
              </a:spcBef>
              <a:buFont typeface="Wingdings" pitchFamily="2" charset="2"/>
              <a:buChar char="q"/>
            </a:pPr>
            <a:r>
              <a:rPr lang="en-GB" sz="2400" dirty="0" smtClean="0"/>
              <a:t>In </a:t>
            </a:r>
            <a:r>
              <a:rPr lang="en-GB" sz="2400" dirty="0"/>
              <a:t>cases where a patient is reported to have been transferred out a few months previously, DO NOT back-date the EDT PC date to that month in order to make the status change!</a:t>
            </a:r>
          </a:p>
          <a:p>
            <a:pPr>
              <a:spcBef>
                <a:spcPts val="528"/>
              </a:spcBef>
              <a:buFont typeface="Wingdings" pitchFamily="2" charset="2"/>
              <a:buChar char="q"/>
            </a:pPr>
            <a:r>
              <a:rPr lang="en-GB" sz="2400" dirty="0" smtClean="0"/>
              <a:t>The </a:t>
            </a:r>
            <a:r>
              <a:rPr lang="en-GB" sz="2400" dirty="0"/>
              <a:t>appropriate intervention will be to </a:t>
            </a:r>
            <a:r>
              <a:rPr lang="en-GB" sz="2400" dirty="0" err="1" smtClean="0"/>
              <a:t>to</a:t>
            </a:r>
            <a:r>
              <a:rPr lang="en-GB" sz="2400" dirty="0" smtClean="0"/>
              <a:t> </a:t>
            </a:r>
            <a:r>
              <a:rPr lang="en-GB" sz="2400" dirty="0"/>
              <a:t>ensure continuous use of the FRDQA forms in order to avoid a repeat of this scenario.</a:t>
            </a:r>
          </a:p>
          <a:p>
            <a:pPr>
              <a:spcBef>
                <a:spcPts val="528"/>
              </a:spcBef>
              <a:buFont typeface="Wingdings" pitchFamily="2" charset="2"/>
              <a:buChar char="q"/>
            </a:pPr>
            <a:r>
              <a:rPr lang="en-GB" sz="2400" dirty="0" smtClean="0"/>
              <a:t>The </a:t>
            </a:r>
            <a:r>
              <a:rPr lang="en-GB" sz="2400" dirty="0"/>
              <a:t>EDT will report the transferred out patient on the month when the status is changed on the system. Back-dating the PC means </a:t>
            </a:r>
            <a:r>
              <a:rPr lang="en-GB" sz="2400" dirty="0" smtClean="0"/>
              <a:t>that:</a:t>
            </a:r>
          </a:p>
          <a:p>
            <a:pPr lvl="1">
              <a:spcBef>
                <a:spcPts val="528"/>
              </a:spcBef>
              <a:buFont typeface="Courier New" pitchFamily="49" charset="0"/>
              <a:buChar char="o"/>
            </a:pPr>
            <a:r>
              <a:rPr lang="en-GB" sz="2400" dirty="0" smtClean="0"/>
              <a:t>this </a:t>
            </a:r>
            <a:r>
              <a:rPr lang="en-GB" sz="2400" dirty="0"/>
              <a:t>patient will not be captured as transferred out in the month under review</a:t>
            </a:r>
          </a:p>
          <a:p>
            <a:pPr lvl="1">
              <a:spcBef>
                <a:spcPts val="528"/>
              </a:spcBef>
              <a:buFont typeface="Courier New" pitchFamily="49" charset="0"/>
              <a:buChar char="o"/>
            </a:pPr>
            <a:r>
              <a:rPr lang="en-GB" sz="2400" dirty="0" smtClean="0"/>
              <a:t>if </a:t>
            </a:r>
            <a:r>
              <a:rPr lang="en-GB" sz="2400" dirty="0"/>
              <a:t>the patient status had already changed to Lost or LTFU on the system after the patient’s date of transfer out, the final status of the patient will be Lost or LTFU on the </a:t>
            </a:r>
            <a:r>
              <a:rPr lang="en-GB" sz="2400" dirty="0" smtClean="0"/>
              <a:t>system</a:t>
            </a:r>
            <a:endParaRPr lang="en-GB" sz="2400" dirty="0"/>
          </a:p>
        </p:txBody>
      </p:sp>
      <p:sp>
        <p:nvSpPr>
          <p:cNvPr id="4" name="Slide Number Placeholder 3"/>
          <p:cNvSpPr>
            <a:spLocks noGrp="1"/>
          </p:cNvSpPr>
          <p:nvPr>
            <p:ph type="sldNum" sz="quarter" idx="12"/>
          </p:nvPr>
        </p:nvSpPr>
        <p:spPr/>
        <p:txBody>
          <a:bodyPr/>
          <a:lstStyle/>
          <a:p>
            <a:fld id="{ACA9E712-0DA1-4DA0-904E-C8478F5EBDD3}" type="slidenum">
              <a:rPr lang="en-ZA" smtClean="0"/>
              <a:t>7</a:t>
            </a:fld>
            <a:endParaRPr lang="en-ZA"/>
          </a:p>
        </p:txBody>
      </p:sp>
    </p:spTree>
    <p:extLst>
      <p:ext uri="{BB962C8B-B14F-4D97-AF65-F5344CB8AC3E}">
        <p14:creationId xmlns:p14="http://schemas.microsoft.com/office/powerpoint/2010/main" val="764726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ZA" sz="2800" i="1" dirty="0" smtClean="0">
                <a:solidFill>
                  <a:srgbClr val="0000CC"/>
                </a:solidFill>
                <a:effectLst>
                  <a:outerShdw blurRad="38100" dist="38100" dir="2700000" algn="tl">
                    <a:srgbClr val="000000">
                      <a:alpha val="43137"/>
                    </a:srgbClr>
                  </a:outerShdw>
                </a:effectLst>
              </a:rPr>
              <a:t>Re-starting Patients on the EDT</a:t>
            </a:r>
            <a:endParaRPr lang="en-ZA" sz="2800" i="1"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143000"/>
            <a:ext cx="8610600" cy="5562600"/>
          </a:xfrm>
        </p:spPr>
        <p:txBody>
          <a:bodyPr>
            <a:noAutofit/>
          </a:bodyPr>
          <a:lstStyle/>
          <a:p>
            <a:pPr marL="0" indent="0">
              <a:spcBef>
                <a:spcPts val="528"/>
              </a:spcBef>
              <a:buNone/>
            </a:pPr>
            <a:r>
              <a:rPr lang="en-ZA" sz="2400" b="1" dirty="0" smtClean="0"/>
              <a:t>Required</a:t>
            </a:r>
          </a:p>
          <a:p>
            <a:pPr>
              <a:spcBef>
                <a:spcPts val="528"/>
              </a:spcBef>
              <a:buFont typeface="Wingdings" pitchFamily="2" charset="2"/>
              <a:buChar char="q"/>
            </a:pPr>
            <a:r>
              <a:rPr lang="en-GB" sz="2400" dirty="0"/>
              <a:t>Patient’s Prescription from </a:t>
            </a:r>
            <a:r>
              <a:rPr lang="en-GB" sz="2400" dirty="0" smtClean="0"/>
              <a:t>Doctor</a:t>
            </a:r>
          </a:p>
          <a:p>
            <a:pPr marL="0" indent="0">
              <a:spcBef>
                <a:spcPts val="528"/>
              </a:spcBef>
              <a:buNone/>
            </a:pPr>
            <a:r>
              <a:rPr lang="en-ZA" sz="2400" b="1" dirty="0" smtClean="0"/>
              <a:t>When is this applicable?</a:t>
            </a:r>
          </a:p>
          <a:p>
            <a:pPr lvl="0">
              <a:buFont typeface="Wingdings" pitchFamily="2" charset="2"/>
              <a:buChar char="q"/>
            </a:pPr>
            <a:r>
              <a:rPr lang="en-GB" sz="2400" dirty="0"/>
              <a:t>The status RE-START applies </a:t>
            </a:r>
            <a:r>
              <a:rPr lang="en-GB" sz="2400" u="sng" dirty="0"/>
              <a:t>only to patients whose therapy had been stopped by the doctor</a:t>
            </a:r>
            <a:r>
              <a:rPr lang="en-GB" sz="2400" dirty="0"/>
              <a:t> and </a:t>
            </a:r>
            <a:r>
              <a:rPr lang="en-GB" sz="2400" u="sng" dirty="0"/>
              <a:t>those who were genuinely LTFU and had stopped taking their ARVs and are now re-started by the doctor</a:t>
            </a:r>
            <a:r>
              <a:rPr lang="en-GB" sz="2400" dirty="0"/>
              <a:t>.</a:t>
            </a:r>
            <a:endParaRPr lang="en-ZA" sz="2400" dirty="0"/>
          </a:p>
          <a:p>
            <a:pPr lvl="0">
              <a:buFont typeface="Wingdings" pitchFamily="2" charset="2"/>
              <a:buChar char="q"/>
            </a:pPr>
            <a:r>
              <a:rPr lang="en-GB" sz="2400" dirty="0"/>
              <a:t>Patients who had transferred out without informing the ART clinic and </a:t>
            </a:r>
            <a:r>
              <a:rPr lang="en-GB" sz="2400" dirty="0" smtClean="0"/>
              <a:t>are verified to have been taking </a:t>
            </a:r>
            <a:r>
              <a:rPr lang="en-GB" sz="2400" dirty="0"/>
              <a:t>ARVs </a:t>
            </a:r>
            <a:r>
              <a:rPr lang="en-GB" sz="2400" dirty="0" smtClean="0"/>
              <a:t>at another </a:t>
            </a:r>
            <a:r>
              <a:rPr lang="en-GB" sz="2400" dirty="0"/>
              <a:t>health facility should be changed from LTFU </a:t>
            </a:r>
            <a:r>
              <a:rPr lang="en-GB" sz="2400" dirty="0">
                <a:sym typeface="Wingdings"/>
              </a:rPr>
              <a:t></a:t>
            </a:r>
            <a:r>
              <a:rPr lang="en-GB" sz="2400" dirty="0"/>
              <a:t> Active on the system.</a:t>
            </a:r>
            <a:endParaRPr lang="en-ZA" sz="2400" dirty="0"/>
          </a:p>
          <a:p>
            <a:pPr>
              <a:buFont typeface="Wingdings" pitchFamily="2" charset="2"/>
              <a:buChar char="q"/>
            </a:pPr>
            <a:r>
              <a:rPr lang="en-GB" sz="2400" dirty="0"/>
              <a:t>To avoid </a:t>
            </a:r>
            <a:r>
              <a:rPr lang="en-GB" sz="2400" dirty="0" smtClean="0"/>
              <a:t>cases of patient’s </a:t>
            </a:r>
            <a:r>
              <a:rPr lang="en-GB" sz="2400" dirty="0"/>
              <a:t>ART </a:t>
            </a:r>
            <a:r>
              <a:rPr lang="en-GB" sz="2400" dirty="0" smtClean="0"/>
              <a:t>being stopped </a:t>
            </a:r>
            <a:r>
              <a:rPr lang="en-GB" sz="2400" dirty="0"/>
              <a:t>by the doctor but the pharmacy staff are not informed </a:t>
            </a:r>
            <a:r>
              <a:rPr lang="en-GB" sz="2400" dirty="0" smtClean="0"/>
              <a:t>(leading </a:t>
            </a:r>
            <a:r>
              <a:rPr lang="en-GB" sz="2400" dirty="0"/>
              <a:t>to the patient becoming LOST or LTFU on the EDT), regular data verification (using the FRDQA forms) with the data clerk must be done</a:t>
            </a:r>
          </a:p>
        </p:txBody>
      </p:sp>
      <p:sp>
        <p:nvSpPr>
          <p:cNvPr id="4" name="Slide Number Placeholder 3"/>
          <p:cNvSpPr>
            <a:spLocks noGrp="1"/>
          </p:cNvSpPr>
          <p:nvPr>
            <p:ph type="sldNum" sz="quarter" idx="12"/>
          </p:nvPr>
        </p:nvSpPr>
        <p:spPr/>
        <p:txBody>
          <a:bodyPr/>
          <a:lstStyle/>
          <a:p>
            <a:fld id="{ACA9E712-0DA1-4DA0-904E-C8478F5EBDD3}" type="slidenum">
              <a:rPr lang="en-ZA" smtClean="0"/>
              <a:t>8</a:t>
            </a:fld>
            <a:endParaRPr lang="en-ZA"/>
          </a:p>
        </p:txBody>
      </p:sp>
    </p:spTree>
    <p:extLst>
      <p:ext uri="{BB962C8B-B14F-4D97-AF65-F5344CB8AC3E}">
        <p14:creationId xmlns:p14="http://schemas.microsoft.com/office/powerpoint/2010/main" val="23213424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765</Words>
  <Application>Microsoft Office PowerPoint</Application>
  <PresentationFormat>On-screen Show (4:3)</PresentationFormat>
  <Paragraphs>57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1.2 Stopping &amp; Restarting Patients on the EDT User Manual 2B</vt:lpstr>
      <vt:lpstr>Deceased Patients</vt:lpstr>
      <vt:lpstr>Deceased Patients- cont.</vt:lpstr>
      <vt:lpstr>Patients Whose ART is Stopped</vt:lpstr>
      <vt:lpstr>Patients Whose ART is Stopped (cont.)</vt:lpstr>
      <vt:lpstr>Transferred Out Patients</vt:lpstr>
      <vt:lpstr>Transferred Out Patients (cont.)</vt:lpstr>
      <vt:lpstr>Re-starting Patients on the EDT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DISPENSING TOOL (EDT)</dc:title>
  <dc:creator>Victor.Sumbi</dc:creator>
  <cp:lastModifiedBy>Victor Sumbi</cp:lastModifiedBy>
  <cp:revision>64</cp:revision>
  <cp:lastPrinted>2012-09-02T15:42:27Z</cp:lastPrinted>
  <dcterms:created xsi:type="dcterms:W3CDTF">2012-07-20T13:32:28Z</dcterms:created>
  <dcterms:modified xsi:type="dcterms:W3CDTF">2013-09-12T14:07:33Z</dcterms:modified>
</cp:coreProperties>
</file>