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14"/>
  </p:handoutMasterIdLst>
  <p:sldIdLst>
    <p:sldId id="256" r:id="rId2"/>
    <p:sldId id="260" r:id="rId3"/>
    <p:sldId id="261" r:id="rId4"/>
    <p:sldId id="262" r:id="rId5"/>
    <p:sldId id="264" r:id="rId6"/>
    <p:sldId id="265" r:id="rId7"/>
    <p:sldId id="267" r:id="rId8"/>
    <p:sldId id="257" r:id="rId9"/>
    <p:sldId id="258" r:id="rId10"/>
    <p:sldId id="259" r:id="rId11"/>
    <p:sldId id="263" r:id="rId12"/>
    <p:sldId id="266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25476-ED2F-4126-97A6-CA0F7789D3D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D7998-68C9-4378-BE6D-FB37151F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2014/03/11</a:t>
            </a:fld>
            <a:endParaRPr lang="en-Z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2014/03/11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2014/03/11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2014/03/11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2014/03/11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2014/03/11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2014/03/11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2014/03/11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2014/03/11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2014/03/11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2014/03/11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BA87419-4C0E-4DD2-8EEB-039BC7B1FF54}" type="datetimeFigureOut">
              <a:rPr lang="en-ZA" smtClean="0"/>
              <a:pPr/>
              <a:t>2014/03/11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7417" y="2060848"/>
            <a:ext cx="7700392" cy="2088231"/>
          </a:xfrm>
        </p:spPr>
        <p:txBody>
          <a:bodyPr/>
          <a:lstStyle/>
          <a:p>
            <a:r>
              <a:rPr lang="en-ZA" sz="7000" dirty="0" smtClean="0"/>
              <a:t>Introduction to EDT Mobile</a:t>
            </a:r>
            <a:endParaRPr lang="en-ZA" sz="7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98363" y="4221088"/>
            <a:ext cx="6400800" cy="1219200"/>
          </a:xfrm>
        </p:spPr>
        <p:txBody>
          <a:bodyPr>
            <a:normAutofit fontScale="77500" lnSpcReduction="20000"/>
          </a:bodyPr>
          <a:lstStyle/>
          <a:p>
            <a:r>
              <a:rPr lang="en-ZA" dirty="0" smtClean="0"/>
              <a:t>Abraham Blom </a:t>
            </a:r>
          </a:p>
          <a:p>
            <a:r>
              <a:rPr lang="en-ZA" dirty="0" smtClean="0"/>
              <a:t>EDT </a:t>
            </a:r>
            <a:r>
              <a:rPr lang="en-ZA" dirty="0" err="1" smtClean="0"/>
              <a:t>ToT</a:t>
            </a:r>
            <a:r>
              <a:rPr lang="en-ZA" dirty="0" smtClean="0"/>
              <a:t> </a:t>
            </a:r>
            <a:r>
              <a:rPr lang="en-ZA" dirty="0" smtClean="0"/>
              <a:t>Training </a:t>
            </a:r>
          </a:p>
          <a:p>
            <a:endParaRPr lang="en-ZA" dirty="0" smtClean="0"/>
          </a:p>
          <a:p>
            <a:r>
              <a:rPr lang="en-ZA" dirty="0" smtClean="0"/>
              <a:t>10-14 March 2014</a:t>
            </a:r>
            <a:endParaRPr lang="en-ZA" dirty="0"/>
          </a:p>
        </p:txBody>
      </p:sp>
      <p:pic>
        <p:nvPicPr>
          <p:cNvPr id="4" name="Picture 3" descr="MOHSS_Coat of Arms_CMY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32656"/>
            <a:ext cx="1656184" cy="159248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4108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ZA" sz="3000" dirty="0" smtClean="0"/>
              <a:t>Process 3: Send files back to computer</a:t>
            </a:r>
            <a:endParaRPr lang="en-Z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925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Select the “Export to Mobile” menu on the EDT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Click on “Link” on Step 3 to open communications to the device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Place the device in cradle; Select Send Data (Enter 2) and enter password: 1234 and confirm through ENT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To confirm file transfer press ‘ENT’.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On the EDT (Step 4) click Browse and select the *EDT.TXT file to import.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Continue with Step 5 to verify and complete data import.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To close the mobile session click ‘Done’ in Step 6. </a:t>
            </a:r>
            <a:r>
              <a:rPr lang="en-ZA" dirty="0">
                <a:solidFill>
                  <a:srgbClr val="FF0000"/>
                </a:solidFill>
              </a:rPr>
              <a:t>(This is an optional Step when previous import failed)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0136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ZA" dirty="0" smtClean="0"/>
              <a:t>Intro: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1252538" indent="-360363"/>
            <a:r>
              <a:rPr lang="en-ZA" dirty="0" smtClean="0">
                <a:solidFill>
                  <a:schemeClr val="tx1"/>
                </a:solidFill>
              </a:rPr>
              <a:t>Switch ON device</a:t>
            </a:r>
          </a:p>
          <a:p>
            <a:pPr marL="1257300"/>
            <a:r>
              <a:rPr lang="en-ZA" dirty="0" smtClean="0">
                <a:solidFill>
                  <a:schemeClr val="tx1"/>
                </a:solidFill>
              </a:rPr>
              <a:t>Familiarise with menus</a:t>
            </a:r>
          </a:p>
          <a:p>
            <a:pPr marL="1252538" lvl="1" indent="452438"/>
            <a:r>
              <a:rPr lang="en-ZA" dirty="0" smtClean="0">
                <a:solidFill>
                  <a:schemeClr val="tx1"/>
                </a:solidFill>
              </a:rPr>
              <a:t>Setup clock</a:t>
            </a:r>
          </a:p>
          <a:p>
            <a:pPr marL="1252538" lvl="1" indent="452438"/>
            <a:r>
              <a:rPr lang="en-ZA" dirty="0" smtClean="0">
                <a:solidFill>
                  <a:schemeClr val="tx1"/>
                </a:solidFill>
              </a:rPr>
              <a:t>Set Com Type</a:t>
            </a:r>
          </a:p>
          <a:p>
            <a:pPr marL="1252538" lvl="1" indent="452438"/>
            <a:r>
              <a:rPr lang="en-ZA" dirty="0" smtClean="0">
                <a:solidFill>
                  <a:schemeClr val="tx1"/>
                </a:solidFill>
              </a:rPr>
              <a:t>Software Update</a:t>
            </a:r>
          </a:p>
          <a:p>
            <a:pPr marL="1250950" lvl="1" indent="454025"/>
            <a:r>
              <a:rPr lang="en-ZA" dirty="0" smtClean="0">
                <a:solidFill>
                  <a:schemeClr val="tx1"/>
                </a:solidFill>
              </a:rPr>
              <a:t>Load Files</a:t>
            </a:r>
          </a:p>
          <a:p>
            <a:pPr marL="1250950" lvl="1" indent="0">
              <a:buNone/>
            </a:pPr>
            <a:endParaRPr lang="en-ZA" dirty="0" smtClean="0">
              <a:solidFill>
                <a:schemeClr val="tx1"/>
              </a:solidFill>
            </a:endParaRPr>
          </a:p>
          <a:p>
            <a:pPr marL="1257300"/>
            <a:r>
              <a:rPr lang="en-ZA" dirty="0" smtClean="0">
                <a:solidFill>
                  <a:schemeClr val="tx1"/>
                </a:solidFill>
              </a:rPr>
              <a:t>Dispense medicine</a:t>
            </a:r>
          </a:p>
          <a:p>
            <a:pPr marL="0" indent="0">
              <a:buNone/>
            </a:pPr>
            <a:r>
              <a:rPr lang="en-ZA" dirty="0">
                <a:solidFill>
                  <a:schemeClr val="tx1"/>
                </a:solidFill>
              </a:rPr>
              <a:t>	</a:t>
            </a:r>
            <a:r>
              <a:rPr lang="en-ZA" dirty="0" smtClean="0">
                <a:solidFill>
                  <a:schemeClr val="tx1"/>
                </a:solidFill>
              </a:rPr>
              <a:t>	ART nr - 27-1435</a:t>
            </a:r>
          </a:p>
          <a:p>
            <a:pPr marL="0" indent="0">
              <a:buNone/>
            </a:pPr>
            <a:r>
              <a:rPr lang="en-ZA" dirty="0" smtClean="0">
                <a:solidFill>
                  <a:schemeClr val="tx1"/>
                </a:solidFill>
              </a:rPr>
              <a:t>		Regimen - AZT/3TC/EFV</a:t>
            </a:r>
          </a:p>
          <a:p>
            <a:pPr marL="0" indent="0">
              <a:buNone/>
            </a:pPr>
            <a:r>
              <a:rPr lang="en-ZA" dirty="0" smtClean="0">
                <a:solidFill>
                  <a:schemeClr val="tx1"/>
                </a:solidFill>
              </a:rPr>
              <a:t>		Medicines to dispense: </a:t>
            </a:r>
          </a:p>
          <a:p>
            <a:pPr marL="0" indent="0">
              <a:buNone/>
            </a:pPr>
            <a:r>
              <a:rPr lang="en-ZA" dirty="0" smtClean="0">
                <a:solidFill>
                  <a:schemeClr val="tx1"/>
                </a:solidFill>
              </a:rPr>
              <a:t>		AZT300/3TC150 and EFV600</a:t>
            </a:r>
            <a:r>
              <a:rPr lang="en-ZA" dirty="0">
                <a:solidFill>
                  <a:schemeClr val="tx1"/>
                </a:solidFill>
              </a:rPr>
              <a:t>	</a:t>
            </a:r>
            <a:endParaRPr lang="en-ZA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tx1"/>
                </a:solidFill>
              </a:rPr>
              <a:t>		Nr of Days Dispense – 28</a:t>
            </a:r>
          </a:p>
          <a:p>
            <a:pPr marL="0" indent="0">
              <a:buNone/>
            </a:pPr>
            <a:r>
              <a:rPr lang="en-ZA" dirty="0">
                <a:solidFill>
                  <a:schemeClr val="tx1"/>
                </a:solidFill>
              </a:rPr>
              <a:t>	</a:t>
            </a:r>
            <a:r>
              <a:rPr lang="en-ZA" dirty="0" smtClean="0">
                <a:solidFill>
                  <a:schemeClr val="tx1"/>
                </a:solidFill>
              </a:rPr>
              <a:t>	Pill Count – 4, 2 </a:t>
            </a:r>
          </a:p>
          <a:p>
            <a:pPr marL="0" indent="0">
              <a:buNone/>
            </a:pPr>
            <a:endParaRPr lang="en-ZA" dirty="0" smtClean="0">
              <a:solidFill>
                <a:schemeClr val="tx1"/>
              </a:solidFill>
            </a:endParaRPr>
          </a:p>
          <a:p>
            <a:pPr lvl="1"/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0519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  <a:effectLst>
            <a:glow rad="228600">
              <a:schemeClr val="accent1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0" stA="73000" endPos="65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ZA" sz="6000" dirty="0" smtClean="0"/>
              <a:t>THANK YOU</a:t>
            </a:r>
            <a:endParaRPr lang="en-ZA" sz="6000" dirty="0"/>
          </a:p>
        </p:txBody>
      </p:sp>
    </p:spTree>
    <p:extLst>
      <p:ext uri="{BB962C8B-B14F-4D97-AF65-F5344CB8AC3E}">
        <p14:creationId xmlns:p14="http://schemas.microsoft.com/office/powerpoint/2010/main" val="18660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ZA" dirty="0" smtClean="0"/>
              <a:t>EDT Mobile Device</a:t>
            </a:r>
            <a:endParaRPr lang="en-ZA" dirty="0"/>
          </a:p>
        </p:txBody>
      </p:sp>
      <p:pic>
        <p:nvPicPr>
          <p:cNvPr id="4" name="Picture 2" descr="P:\EDT Mobile pics\IMG_027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205" y="1637449"/>
            <a:ext cx="6687589" cy="445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37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20080"/>
          </a:xfrm>
        </p:spPr>
        <p:txBody>
          <a:bodyPr/>
          <a:lstStyle/>
          <a:p>
            <a:r>
              <a:rPr lang="en-ZA" sz="3000" dirty="0" smtClean="0"/>
              <a:t>Dispensing with Mobile Device - Objective</a:t>
            </a:r>
            <a:endParaRPr lang="en-Z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0">
              <a:buNone/>
            </a:pPr>
            <a:r>
              <a:rPr lang="en-GB" sz="2200" b="1" dirty="0" smtClean="0">
                <a:solidFill>
                  <a:schemeClr val="tx1"/>
                </a:solidFill>
              </a:rPr>
              <a:t>By the end of this session you should be able to:</a:t>
            </a:r>
          </a:p>
          <a:p>
            <a:pPr marL="0" indent="0">
              <a:buNone/>
            </a:pPr>
            <a:endParaRPr lang="en-GB" sz="2200" dirty="0" smtClean="0">
              <a:solidFill>
                <a:schemeClr val="tx1"/>
              </a:solidFill>
            </a:endParaRPr>
          </a:p>
          <a:p>
            <a:r>
              <a:rPr lang="en-GB" sz="2200" dirty="0" smtClean="0">
                <a:solidFill>
                  <a:schemeClr val="tx1"/>
                </a:solidFill>
              </a:rPr>
              <a:t>Use </a:t>
            </a:r>
            <a:r>
              <a:rPr lang="en-GB" sz="2200" dirty="0">
                <a:solidFill>
                  <a:schemeClr val="tx1"/>
                </a:solidFill>
              </a:rPr>
              <a:t>the EDT mobile to record dispensing </a:t>
            </a:r>
            <a:r>
              <a:rPr lang="en-GB" sz="2200" dirty="0" smtClean="0">
                <a:solidFill>
                  <a:schemeClr val="tx1"/>
                </a:solidFill>
              </a:rPr>
              <a:t>details</a:t>
            </a:r>
          </a:p>
          <a:p>
            <a:r>
              <a:rPr lang="en-GB" sz="2200" dirty="0" smtClean="0">
                <a:solidFill>
                  <a:schemeClr val="tx1"/>
                </a:solidFill>
              </a:rPr>
              <a:t>Properly maintain the mobile devices</a:t>
            </a:r>
          </a:p>
          <a:p>
            <a:endParaRPr lang="en-GB" sz="2200" dirty="0">
              <a:solidFill>
                <a:schemeClr val="tx1"/>
              </a:solidFill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680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en-ZA" sz="3000" dirty="0" smtClean="0"/>
              <a:t>Main Processes of Mobile Data Capturing</a:t>
            </a:r>
            <a:endParaRPr lang="en-Z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ZA" dirty="0" smtClean="0">
                <a:solidFill>
                  <a:schemeClr val="tx1"/>
                </a:solidFill>
              </a:rPr>
              <a:t>Data is loaded from the EDT computer onto the device at the Main Site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>
                <a:solidFill>
                  <a:schemeClr val="tx1"/>
                </a:solidFill>
              </a:rPr>
              <a:t>Dispensing and other patient management tasks are done at the IMAI site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>
                <a:solidFill>
                  <a:schemeClr val="tx1"/>
                </a:solidFill>
              </a:rPr>
              <a:t>Data is imported to the EDT computer at the main site; ART Monthly </a:t>
            </a:r>
            <a:r>
              <a:rPr lang="en-ZA" dirty="0">
                <a:solidFill>
                  <a:schemeClr val="tx1"/>
                </a:solidFill>
              </a:rPr>
              <a:t>R</a:t>
            </a:r>
            <a:r>
              <a:rPr lang="en-ZA" dirty="0" smtClean="0">
                <a:solidFill>
                  <a:schemeClr val="tx1"/>
                </a:solidFill>
              </a:rPr>
              <a:t>eports are compiled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>
                <a:solidFill>
                  <a:schemeClr val="tx1"/>
                </a:solidFill>
              </a:rPr>
              <a:t>Data is transferred to Head Office via MTC 3G network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415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en-ZA" sz="3000" dirty="0"/>
              <a:t>Using the EDT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The EDT Mobile should be updated on a </a:t>
            </a:r>
            <a:r>
              <a:rPr lang="en-GB" dirty="0" smtClean="0">
                <a:solidFill>
                  <a:schemeClr val="tx1"/>
                </a:solidFill>
              </a:rPr>
              <a:t>monthly basis </a:t>
            </a:r>
            <a:r>
              <a:rPr lang="en-GB" dirty="0">
                <a:solidFill>
                  <a:schemeClr val="tx1"/>
                </a:solidFill>
              </a:rPr>
              <a:t>with the complete patient list from the </a:t>
            </a:r>
            <a:r>
              <a:rPr lang="en-GB" dirty="0" smtClean="0">
                <a:solidFill>
                  <a:schemeClr val="tx1"/>
                </a:solidFill>
              </a:rPr>
              <a:t>EDT at the main site </a:t>
            </a:r>
            <a:r>
              <a:rPr lang="en-GB" smtClean="0">
                <a:solidFill>
                  <a:schemeClr val="tx1"/>
                </a:solidFill>
              </a:rPr>
              <a:t>(Process 1). </a:t>
            </a:r>
            <a:r>
              <a:rPr lang="en-GB" dirty="0">
                <a:solidFill>
                  <a:schemeClr val="tx1"/>
                </a:solidFill>
              </a:rPr>
              <a:t>This should be done after downloading data from the device to the </a:t>
            </a:r>
            <a:r>
              <a:rPr lang="en-GB" dirty="0" smtClean="0">
                <a:solidFill>
                  <a:schemeClr val="tx1"/>
                </a:solidFill>
              </a:rPr>
              <a:t>EDT (Process 3). </a:t>
            </a:r>
          </a:p>
          <a:p>
            <a:pPr marL="0" indent="0">
              <a:spcBef>
                <a:spcPts val="528"/>
              </a:spcBef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528"/>
              </a:spcBef>
              <a:buNone/>
            </a:pPr>
            <a:r>
              <a:rPr lang="en-GB" b="1" dirty="0" smtClean="0">
                <a:solidFill>
                  <a:schemeClr val="tx1"/>
                </a:solidFill>
              </a:rPr>
              <a:t>EDT </a:t>
            </a:r>
            <a:r>
              <a:rPr lang="en-GB" b="1" dirty="0">
                <a:solidFill>
                  <a:schemeClr val="tx1"/>
                </a:solidFill>
              </a:rPr>
              <a:t>Mobile is used in the following scenarios:</a:t>
            </a:r>
          </a:p>
          <a:p>
            <a:pPr>
              <a:spcBef>
                <a:spcPts val="528"/>
              </a:spcBef>
            </a:pPr>
            <a:r>
              <a:rPr lang="en-GB" dirty="0">
                <a:solidFill>
                  <a:schemeClr val="tx1"/>
                </a:solidFill>
              </a:rPr>
              <a:t>Dispensing at outreach </a:t>
            </a:r>
            <a:r>
              <a:rPr lang="en-GB" dirty="0" smtClean="0">
                <a:solidFill>
                  <a:schemeClr val="tx1"/>
                </a:solidFill>
              </a:rPr>
              <a:t>sites</a:t>
            </a:r>
          </a:p>
          <a:p>
            <a:pPr>
              <a:spcBef>
                <a:spcPts val="528"/>
              </a:spcBef>
            </a:pPr>
            <a:r>
              <a:rPr lang="en-GB" dirty="0" smtClean="0">
                <a:solidFill>
                  <a:schemeClr val="tx1"/>
                </a:solidFill>
              </a:rPr>
              <a:t>Dispensing at IMAI sites (introduced now)</a:t>
            </a:r>
            <a:endParaRPr lang="en-GB" dirty="0">
              <a:solidFill>
                <a:schemeClr val="tx1"/>
              </a:solidFill>
            </a:endParaRPr>
          </a:p>
          <a:p>
            <a:pPr>
              <a:spcBef>
                <a:spcPts val="528"/>
              </a:spcBef>
            </a:pPr>
            <a:r>
              <a:rPr lang="en-GB" dirty="0">
                <a:solidFill>
                  <a:schemeClr val="tx1"/>
                </a:solidFill>
              </a:rPr>
              <a:t>Dispensing at main site, including when the EDT is not working or when you have more pharmacy staff to dispense to patients.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5402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en-ZA" sz="3000" dirty="0"/>
              <a:t>Using the EDT mobile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256584"/>
          </a:xfrm>
        </p:spPr>
        <p:txBody>
          <a:bodyPr>
            <a:normAutofit/>
          </a:bodyPr>
          <a:lstStyle/>
          <a:p>
            <a:pPr marL="0" lvl="0" indent="0">
              <a:spcBef>
                <a:spcPts val="528"/>
              </a:spcBef>
              <a:buNone/>
            </a:pPr>
            <a:r>
              <a:rPr lang="en-GB" b="1" dirty="0" smtClean="0">
                <a:solidFill>
                  <a:schemeClr val="tx1"/>
                </a:solidFill>
              </a:rPr>
              <a:t>Implications</a:t>
            </a:r>
          </a:p>
          <a:p>
            <a:pPr lvl="0">
              <a:spcBef>
                <a:spcPts val="528"/>
              </a:spcBef>
            </a:pPr>
            <a:r>
              <a:rPr lang="en-GB" sz="2000" dirty="0" smtClean="0">
                <a:solidFill>
                  <a:schemeClr val="tx1"/>
                </a:solidFill>
              </a:rPr>
              <a:t>Eliminates </a:t>
            </a:r>
            <a:r>
              <a:rPr lang="en-GB" sz="2000" dirty="0">
                <a:solidFill>
                  <a:schemeClr val="tx1"/>
                </a:solidFill>
              </a:rPr>
              <a:t>duplication of work, and manual data capturing</a:t>
            </a:r>
          </a:p>
          <a:p>
            <a:pPr lvl="0">
              <a:spcBef>
                <a:spcPts val="528"/>
              </a:spcBef>
            </a:pPr>
            <a:r>
              <a:rPr lang="en-GB" sz="2000" dirty="0">
                <a:solidFill>
                  <a:schemeClr val="tx1"/>
                </a:solidFill>
              </a:rPr>
              <a:t>Improves facility ART service </a:t>
            </a:r>
            <a:r>
              <a:rPr lang="en-GB" sz="2000" dirty="0" smtClean="0">
                <a:solidFill>
                  <a:schemeClr val="tx1"/>
                </a:solidFill>
              </a:rPr>
              <a:t>efficiency</a:t>
            </a:r>
          </a:p>
          <a:p>
            <a:pPr marL="0" lvl="0" indent="0">
              <a:spcBef>
                <a:spcPts val="528"/>
              </a:spcBef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pPr marL="0" lvl="0" indent="0">
              <a:spcBef>
                <a:spcPts val="528"/>
              </a:spcBef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The following cannot be done:</a:t>
            </a:r>
          </a:p>
          <a:p>
            <a:pPr>
              <a:spcBef>
                <a:spcPts val="528"/>
              </a:spcBef>
            </a:pPr>
            <a:r>
              <a:rPr lang="en-GB" sz="2000" dirty="0" smtClean="0">
                <a:solidFill>
                  <a:schemeClr val="tx1"/>
                </a:solidFill>
              </a:rPr>
              <a:t>Change a patient’s regimen</a:t>
            </a:r>
          </a:p>
          <a:p>
            <a:pPr>
              <a:spcBef>
                <a:spcPts val="528"/>
              </a:spcBef>
            </a:pPr>
            <a:r>
              <a:rPr lang="en-GB" sz="2000" dirty="0" smtClean="0">
                <a:solidFill>
                  <a:schemeClr val="tx1"/>
                </a:solidFill>
              </a:rPr>
              <a:t>Change a patient’s outreach site</a:t>
            </a:r>
          </a:p>
          <a:p>
            <a:pPr>
              <a:spcBef>
                <a:spcPts val="528"/>
              </a:spcBef>
            </a:pPr>
            <a:r>
              <a:rPr lang="en-GB" sz="2000" dirty="0" smtClean="0">
                <a:solidFill>
                  <a:schemeClr val="tx1"/>
                </a:solidFill>
              </a:rPr>
              <a:t>Calculate a patient’s adherence</a:t>
            </a:r>
          </a:p>
          <a:p>
            <a:pPr>
              <a:spcBef>
                <a:spcPts val="528"/>
              </a:spcBef>
            </a:pPr>
            <a:r>
              <a:rPr lang="en-GB" sz="2000" dirty="0" smtClean="0">
                <a:solidFill>
                  <a:schemeClr val="tx1"/>
                </a:solidFill>
              </a:rPr>
              <a:t>Generate reports</a:t>
            </a:r>
          </a:p>
          <a:p>
            <a:pPr>
              <a:spcBef>
                <a:spcPts val="528"/>
              </a:spcBef>
            </a:pPr>
            <a:r>
              <a:rPr lang="en-GB" sz="2000" dirty="0" smtClean="0">
                <a:solidFill>
                  <a:schemeClr val="tx1"/>
                </a:solidFill>
              </a:rPr>
              <a:t>Cannot do quantification</a:t>
            </a:r>
          </a:p>
          <a:p>
            <a:pPr>
              <a:spcBef>
                <a:spcPts val="528"/>
              </a:spcBef>
            </a:pPr>
            <a:r>
              <a:rPr lang="en-GB" sz="2000" dirty="0" smtClean="0">
                <a:solidFill>
                  <a:schemeClr val="tx1"/>
                </a:solidFill>
              </a:rPr>
              <a:t>All the above is done at the main site, with the data from the mobile device, the recruitment form and the completed appointment list 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07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ZA" dirty="0" smtClean="0"/>
              <a:t>EDT Mobile Menus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endParaRPr lang="en-ZA" sz="2000" dirty="0" smtClean="0">
              <a:solidFill>
                <a:schemeClr val="tx1"/>
              </a:solidFill>
            </a:endParaRPr>
          </a:p>
          <a:p>
            <a:r>
              <a:rPr lang="en-ZA" sz="2000" dirty="0" smtClean="0">
                <a:solidFill>
                  <a:schemeClr val="tx1"/>
                </a:solidFill>
              </a:rPr>
              <a:t>Power </a:t>
            </a:r>
            <a:r>
              <a:rPr lang="en-ZA" sz="2000" dirty="0">
                <a:solidFill>
                  <a:schemeClr val="tx1"/>
                </a:solidFill>
              </a:rPr>
              <a:t>Button – switch on and off</a:t>
            </a:r>
          </a:p>
          <a:p>
            <a:r>
              <a:rPr lang="en-ZA" sz="2000" dirty="0" smtClean="0">
                <a:solidFill>
                  <a:schemeClr val="tx1"/>
                </a:solidFill>
              </a:rPr>
              <a:t>S	 </a:t>
            </a:r>
            <a:r>
              <a:rPr lang="en-ZA" sz="2000" dirty="0">
                <a:solidFill>
                  <a:schemeClr val="tx1"/>
                </a:solidFill>
              </a:rPr>
              <a:t>– </a:t>
            </a:r>
            <a:r>
              <a:rPr lang="en-ZA" sz="2000" dirty="0" smtClean="0">
                <a:solidFill>
                  <a:schemeClr val="tx1"/>
                </a:solidFill>
              </a:rPr>
              <a:t>	second </a:t>
            </a:r>
            <a:r>
              <a:rPr lang="en-ZA" sz="2000" dirty="0">
                <a:solidFill>
                  <a:schemeClr val="tx1"/>
                </a:solidFill>
              </a:rPr>
              <a:t>function button</a:t>
            </a:r>
          </a:p>
          <a:p>
            <a:r>
              <a:rPr lang="en-ZA" sz="2000" dirty="0" smtClean="0">
                <a:solidFill>
                  <a:schemeClr val="tx1"/>
                </a:solidFill>
              </a:rPr>
              <a:t>BS	 </a:t>
            </a:r>
            <a:r>
              <a:rPr lang="en-ZA" sz="2000" dirty="0">
                <a:solidFill>
                  <a:schemeClr val="tx1"/>
                </a:solidFill>
              </a:rPr>
              <a:t>– </a:t>
            </a:r>
            <a:r>
              <a:rPr lang="en-ZA" sz="2000" dirty="0" smtClean="0">
                <a:solidFill>
                  <a:schemeClr val="tx1"/>
                </a:solidFill>
              </a:rPr>
              <a:t>	Back </a:t>
            </a:r>
            <a:r>
              <a:rPr lang="en-ZA" sz="2000" dirty="0">
                <a:solidFill>
                  <a:schemeClr val="tx1"/>
                </a:solidFill>
              </a:rPr>
              <a:t>Space button </a:t>
            </a:r>
          </a:p>
          <a:p>
            <a:r>
              <a:rPr lang="en-ZA" sz="2000" dirty="0" smtClean="0">
                <a:solidFill>
                  <a:schemeClr val="tx1"/>
                </a:solidFill>
              </a:rPr>
              <a:t>CLR	 </a:t>
            </a:r>
            <a:r>
              <a:rPr lang="en-ZA" sz="2000" dirty="0">
                <a:solidFill>
                  <a:schemeClr val="tx1"/>
                </a:solidFill>
              </a:rPr>
              <a:t>– </a:t>
            </a:r>
            <a:r>
              <a:rPr lang="en-ZA" sz="2000" dirty="0" smtClean="0">
                <a:solidFill>
                  <a:schemeClr val="tx1"/>
                </a:solidFill>
              </a:rPr>
              <a:t>	Clear </a:t>
            </a:r>
            <a:r>
              <a:rPr lang="en-ZA" sz="2000" dirty="0">
                <a:solidFill>
                  <a:schemeClr val="tx1"/>
                </a:solidFill>
              </a:rPr>
              <a:t>button</a:t>
            </a:r>
          </a:p>
          <a:p>
            <a:r>
              <a:rPr lang="en-ZA" sz="2000" dirty="0" smtClean="0">
                <a:solidFill>
                  <a:schemeClr val="tx1"/>
                </a:solidFill>
              </a:rPr>
              <a:t>L	 – 	Left </a:t>
            </a:r>
            <a:r>
              <a:rPr lang="en-ZA" sz="2000" dirty="0">
                <a:solidFill>
                  <a:schemeClr val="tx1"/>
                </a:solidFill>
              </a:rPr>
              <a:t>Scan button</a:t>
            </a:r>
          </a:p>
          <a:p>
            <a:r>
              <a:rPr lang="en-ZA" sz="2000" dirty="0" smtClean="0">
                <a:solidFill>
                  <a:schemeClr val="tx1"/>
                </a:solidFill>
              </a:rPr>
              <a:t>R	 </a:t>
            </a:r>
            <a:r>
              <a:rPr lang="en-ZA" sz="2000" dirty="0">
                <a:solidFill>
                  <a:schemeClr val="tx1"/>
                </a:solidFill>
              </a:rPr>
              <a:t>– </a:t>
            </a:r>
            <a:r>
              <a:rPr lang="en-ZA" sz="2000" dirty="0" smtClean="0">
                <a:solidFill>
                  <a:schemeClr val="tx1"/>
                </a:solidFill>
              </a:rPr>
              <a:t>	Right </a:t>
            </a:r>
            <a:r>
              <a:rPr lang="en-ZA" sz="2000" dirty="0">
                <a:solidFill>
                  <a:schemeClr val="tx1"/>
                </a:solidFill>
              </a:rPr>
              <a:t>Scan button</a:t>
            </a:r>
          </a:p>
          <a:p>
            <a:r>
              <a:rPr lang="en-ZA" sz="2000" dirty="0" smtClean="0">
                <a:solidFill>
                  <a:schemeClr val="tx1"/>
                </a:solidFill>
              </a:rPr>
              <a:t>ENT	 </a:t>
            </a:r>
            <a:r>
              <a:rPr lang="en-ZA" sz="2000" dirty="0">
                <a:solidFill>
                  <a:schemeClr val="tx1"/>
                </a:solidFill>
              </a:rPr>
              <a:t>– </a:t>
            </a:r>
            <a:r>
              <a:rPr lang="en-ZA" sz="2000" dirty="0" smtClean="0">
                <a:solidFill>
                  <a:schemeClr val="tx1"/>
                </a:solidFill>
              </a:rPr>
              <a:t>	Enter </a:t>
            </a:r>
            <a:r>
              <a:rPr lang="en-ZA" sz="2000" dirty="0">
                <a:solidFill>
                  <a:schemeClr val="tx1"/>
                </a:solidFill>
              </a:rPr>
              <a:t>button – use to confirm </a:t>
            </a:r>
          </a:p>
          <a:p>
            <a:r>
              <a:rPr lang="en-ZA" sz="2000" dirty="0" smtClean="0">
                <a:solidFill>
                  <a:schemeClr val="tx1"/>
                </a:solidFill>
              </a:rPr>
              <a:t>F1	 </a:t>
            </a:r>
            <a:r>
              <a:rPr lang="en-ZA" sz="2000" dirty="0">
                <a:solidFill>
                  <a:schemeClr val="tx1"/>
                </a:solidFill>
              </a:rPr>
              <a:t>– </a:t>
            </a:r>
            <a:r>
              <a:rPr lang="en-ZA" sz="2000" dirty="0" smtClean="0">
                <a:solidFill>
                  <a:schemeClr val="tx1"/>
                </a:solidFill>
              </a:rPr>
              <a:t>	dash button</a:t>
            </a:r>
          </a:p>
          <a:p>
            <a:r>
              <a:rPr lang="en-ZA" sz="2000" dirty="0" smtClean="0">
                <a:solidFill>
                  <a:schemeClr val="tx1"/>
                </a:solidFill>
              </a:rPr>
              <a:t>F2	 – 	Backwards button</a:t>
            </a:r>
            <a:r>
              <a:rPr lang="en-ZA" sz="2000" dirty="0">
                <a:solidFill>
                  <a:schemeClr val="tx1"/>
                </a:solidFill>
              </a:rPr>
              <a:t>(2</a:t>
            </a:r>
            <a:r>
              <a:rPr lang="en-ZA" sz="2000" baseline="30000" dirty="0">
                <a:solidFill>
                  <a:schemeClr val="tx1"/>
                </a:solidFill>
              </a:rPr>
              <a:t>nd</a:t>
            </a:r>
            <a:r>
              <a:rPr lang="en-ZA" sz="2000" dirty="0">
                <a:solidFill>
                  <a:schemeClr val="tx1"/>
                </a:solidFill>
              </a:rPr>
              <a:t> function)</a:t>
            </a:r>
          </a:p>
          <a:p>
            <a:r>
              <a:rPr lang="en-ZA" sz="2000" dirty="0" smtClean="0">
                <a:solidFill>
                  <a:schemeClr val="tx1"/>
                </a:solidFill>
              </a:rPr>
              <a:t>F3	 – 	Forward button</a:t>
            </a:r>
            <a:r>
              <a:rPr lang="en-ZA" sz="2000" dirty="0">
                <a:solidFill>
                  <a:schemeClr val="tx1"/>
                </a:solidFill>
              </a:rPr>
              <a:t>(2</a:t>
            </a:r>
            <a:r>
              <a:rPr lang="en-ZA" sz="2000" baseline="30000" dirty="0">
                <a:solidFill>
                  <a:schemeClr val="tx1"/>
                </a:solidFill>
              </a:rPr>
              <a:t>nd</a:t>
            </a:r>
            <a:r>
              <a:rPr lang="en-ZA" sz="2000" dirty="0">
                <a:solidFill>
                  <a:schemeClr val="tx1"/>
                </a:solidFill>
              </a:rPr>
              <a:t> function)</a:t>
            </a:r>
          </a:p>
          <a:p>
            <a:r>
              <a:rPr lang="en-ZA" sz="2000" dirty="0" smtClean="0">
                <a:solidFill>
                  <a:schemeClr val="tx1"/>
                </a:solidFill>
              </a:rPr>
              <a:t>F4	 –	Delete button </a:t>
            </a:r>
            <a:r>
              <a:rPr lang="en-ZA" sz="2000" dirty="0">
                <a:solidFill>
                  <a:schemeClr val="tx1"/>
                </a:solidFill>
              </a:rPr>
              <a:t>(2</a:t>
            </a:r>
            <a:r>
              <a:rPr lang="en-ZA" sz="2000" baseline="30000" dirty="0">
                <a:solidFill>
                  <a:schemeClr val="tx1"/>
                </a:solidFill>
              </a:rPr>
              <a:t>nd</a:t>
            </a:r>
            <a:r>
              <a:rPr lang="en-ZA" sz="2000" dirty="0">
                <a:solidFill>
                  <a:schemeClr val="tx1"/>
                </a:solidFill>
              </a:rPr>
              <a:t> function)</a:t>
            </a:r>
          </a:p>
          <a:p>
            <a:r>
              <a:rPr lang="en-ZA" sz="2000" dirty="0" smtClean="0">
                <a:solidFill>
                  <a:schemeClr val="tx1"/>
                </a:solidFill>
              </a:rPr>
              <a:t>F8	 – 	Backlight button (2</a:t>
            </a:r>
            <a:r>
              <a:rPr lang="en-ZA" sz="2000" baseline="30000" dirty="0" smtClean="0">
                <a:solidFill>
                  <a:schemeClr val="tx1"/>
                </a:solidFill>
              </a:rPr>
              <a:t>nd</a:t>
            </a:r>
            <a:r>
              <a:rPr lang="en-ZA" sz="2000" dirty="0" smtClean="0">
                <a:solidFill>
                  <a:schemeClr val="tx1"/>
                </a:solidFill>
              </a:rPr>
              <a:t> function)</a:t>
            </a:r>
            <a:endParaRPr lang="en-ZA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27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92088"/>
          </a:xfrm>
        </p:spPr>
        <p:txBody>
          <a:bodyPr/>
          <a:lstStyle/>
          <a:p>
            <a:r>
              <a:rPr lang="en-ZA" sz="3000" dirty="0" smtClean="0"/>
              <a:t>Process 1: Load Data onto the Devices </a:t>
            </a:r>
            <a:endParaRPr lang="en-Z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Complete Step 1 in EDT to create the files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Click on “Link” on Step 2 to open communications to the device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Place the device in cradle; Select Setup (9) then Load Files (4) on the device, and press ‘ENT’.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Wait for files to finish transferring and converting, “SETUP” menu will appear once loading is done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Device is now ready to be used for dispensing</a:t>
            </a:r>
          </a:p>
          <a:p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07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/>
          <a:lstStyle/>
          <a:p>
            <a:r>
              <a:rPr lang="en-ZA" sz="3000" dirty="0" smtClean="0"/>
              <a:t>Process 2: Dispensing Steps </a:t>
            </a:r>
            <a:endParaRPr lang="en-Z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507288" cy="6021288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Go to main menu ‘EDT930’ (press “CLR” until you are on the main menu</a:t>
            </a:r>
            <a:r>
              <a:rPr lang="en-ZA" dirty="0" smtClean="0">
                <a:solidFill>
                  <a:schemeClr val="tx1"/>
                </a:solidFill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endParaRPr lang="en-ZA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Select “1” for Dispense </a:t>
            </a:r>
            <a:r>
              <a:rPr lang="en-ZA" dirty="0" smtClean="0">
                <a:solidFill>
                  <a:schemeClr val="tx1"/>
                </a:solidFill>
              </a:rPr>
              <a:t>Medicines</a:t>
            </a:r>
          </a:p>
          <a:p>
            <a:pPr marL="457200" lvl="0" indent="-457200">
              <a:buFont typeface="+mj-lt"/>
              <a:buAutoNum type="arabicPeriod"/>
            </a:pPr>
            <a:endParaRPr lang="en-ZA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Enter password: 1234 and confirm through </a:t>
            </a:r>
            <a:r>
              <a:rPr lang="en-ZA" dirty="0" smtClean="0">
                <a:solidFill>
                  <a:schemeClr val="tx1"/>
                </a:solidFill>
              </a:rPr>
              <a:t>ENT</a:t>
            </a:r>
          </a:p>
          <a:p>
            <a:pPr marL="457200" lvl="0" indent="-457200">
              <a:buFont typeface="+mj-lt"/>
              <a:buAutoNum type="arabicPeriod"/>
            </a:pPr>
            <a:endParaRPr lang="en-ZA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Enter ART number of patient and confirm through </a:t>
            </a:r>
            <a:r>
              <a:rPr lang="en-ZA" dirty="0" smtClean="0">
                <a:solidFill>
                  <a:schemeClr val="tx1"/>
                </a:solidFill>
              </a:rPr>
              <a:t>ENT</a:t>
            </a:r>
          </a:p>
          <a:p>
            <a:pPr marL="457200" lvl="0" indent="-457200">
              <a:buFont typeface="+mj-lt"/>
              <a:buAutoNum type="arabicPeriod"/>
            </a:pPr>
            <a:endParaRPr lang="en-ZA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Enter number of days to next appointment and confirm through </a:t>
            </a:r>
            <a:r>
              <a:rPr lang="en-ZA" dirty="0" smtClean="0">
                <a:solidFill>
                  <a:schemeClr val="tx1"/>
                </a:solidFill>
              </a:rPr>
              <a:t>ENT</a:t>
            </a:r>
          </a:p>
          <a:p>
            <a:pPr marL="457200" lvl="0" indent="-457200">
              <a:buFont typeface="+mj-lt"/>
              <a:buAutoNum type="arabicPeriod"/>
            </a:pPr>
            <a:endParaRPr lang="en-ZA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Enter OR scan medicine code and confirm through ENT </a:t>
            </a:r>
            <a:endParaRPr lang="en-ZA" dirty="0" smtClean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en-ZA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Enter pill count for medicine and </a:t>
            </a:r>
            <a:r>
              <a:rPr lang="en-ZA" dirty="0" smtClean="0">
                <a:solidFill>
                  <a:schemeClr val="tx1"/>
                </a:solidFill>
              </a:rPr>
              <a:t>confirm through ENT</a:t>
            </a:r>
          </a:p>
          <a:p>
            <a:pPr marL="457200" lvl="0" indent="-457200">
              <a:buFont typeface="+mj-lt"/>
              <a:buAutoNum type="arabicPeriod"/>
            </a:pPr>
            <a:endParaRPr lang="en-ZA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Enter quantity dispensed and through </a:t>
            </a:r>
            <a:r>
              <a:rPr lang="en-ZA" dirty="0" smtClean="0">
                <a:solidFill>
                  <a:schemeClr val="tx1"/>
                </a:solidFill>
              </a:rPr>
              <a:t>ENT</a:t>
            </a:r>
          </a:p>
          <a:p>
            <a:pPr marL="457200" lvl="0" indent="-457200">
              <a:buFont typeface="+mj-lt"/>
              <a:buAutoNum type="arabicPeriod"/>
            </a:pPr>
            <a:endParaRPr lang="en-ZA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Repeat Steps 6 – 8 for additional medicines to </a:t>
            </a:r>
            <a:r>
              <a:rPr lang="en-ZA" dirty="0" smtClean="0">
                <a:solidFill>
                  <a:schemeClr val="tx1"/>
                </a:solidFill>
              </a:rPr>
              <a:t>dispense</a:t>
            </a:r>
          </a:p>
          <a:p>
            <a:pPr marL="457200" lvl="0" indent="-457200">
              <a:buFont typeface="+mj-lt"/>
              <a:buAutoNum type="arabicPeriod"/>
            </a:pPr>
            <a:endParaRPr lang="en-ZA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Press “CLR” twice to end and proceed to next </a:t>
            </a:r>
            <a:r>
              <a:rPr lang="en-ZA" dirty="0" smtClean="0">
                <a:solidFill>
                  <a:schemeClr val="tx1"/>
                </a:solidFill>
              </a:rPr>
              <a:t>patient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503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251</TotalTime>
  <Words>607</Words>
  <Application>Microsoft Office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Palatino Linotype</vt:lpstr>
      <vt:lpstr>Executive</vt:lpstr>
      <vt:lpstr>Introduction to EDT Mobile</vt:lpstr>
      <vt:lpstr>EDT Mobile Device</vt:lpstr>
      <vt:lpstr>Dispensing with Mobile Device - Objective</vt:lpstr>
      <vt:lpstr>Main Processes of Mobile Data Capturing</vt:lpstr>
      <vt:lpstr>Using the EDT mobile</vt:lpstr>
      <vt:lpstr>Using the EDT mobile cont.</vt:lpstr>
      <vt:lpstr>EDT Mobile Menus</vt:lpstr>
      <vt:lpstr>Process 1: Load Data onto the Devices </vt:lpstr>
      <vt:lpstr>Process 2: Dispensing Steps </vt:lpstr>
      <vt:lpstr>Process 3: Send files back to computer</vt:lpstr>
      <vt:lpstr>Intro: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Blom</dc:creator>
  <cp:lastModifiedBy>Abraham Blom</cp:lastModifiedBy>
  <cp:revision>31</cp:revision>
  <dcterms:created xsi:type="dcterms:W3CDTF">2013-04-18T11:27:39Z</dcterms:created>
  <dcterms:modified xsi:type="dcterms:W3CDTF">2014-03-11T08:22:23Z</dcterms:modified>
</cp:coreProperties>
</file>