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83" r:id="rId3"/>
    <p:sldId id="296" r:id="rId4"/>
    <p:sldId id="298" r:id="rId5"/>
    <p:sldId id="299" r:id="rId6"/>
    <p:sldId id="300" r:id="rId7"/>
    <p:sldId id="303" r:id="rId8"/>
    <p:sldId id="304" r:id="rId9"/>
    <p:sldId id="289" r:id="rId10"/>
    <p:sldId id="305" r:id="rId11"/>
    <p:sldId id="290" r:id="rId12"/>
    <p:sldId id="306" r:id="rId13"/>
    <p:sldId id="291" r:id="rId14"/>
    <p:sldId id="307" r:id="rId15"/>
    <p:sldId id="292" r:id="rId16"/>
    <p:sldId id="308" r:id="rId17"/>
    <p:sldId id="293" r:id="rId18"/>
    <p:sldId id="294" r:id="rId19"/>
    <p:sldId id="295" r:id="rId20"/>
    <p:sldId id="297" r:id="rId21"/>
    <p:sldId id="302" r:id="rId22"/>
    <p:sldId id="301" r:id="rId23"/>
    <p:sldId id="309" r:id="rId2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45" autoAdjust="0"/>
  </p:normalViewPr>
  <p:slideViewPr>
    <p:cSldViewPr>
      <p:cViewPr>
        <p:scale>
          <a:sx n="50" d="100"/>
          <a:sy n="50" d="100"/>
        </p:scale>
        <p:origin x="-2544" y="-46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79" d="100"/>
          <a:sy n="79" d="100"/>
        </p:scale>
        <p:origin x="-3348"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50444" y="9428583"/>
            <a:ext cx="2945659" cy="496332"/>
          </a:xfrm>
          <a:prstGeom prst="rect">
            <a:avLst/>
          </a:prstGeom>
        </p:spPr>
        <p:txBody>
          <a:bodyPr vert="horz" lIns="91440" tIns="45720" rIns="91440" bIns="45720" rtlCol="0" anchor="b"/>
          <a:lstStyle>
            <a:lvl1pPr algn="r">
              <a:defRPr sz="1200"/>
            </a:lvl1pPr>
          </a:lstStyle>
          <a:p>
            <a:fld id="{FD4DDBD0-268B-40CD-985B-0715B02C8D60}" type="slidenum">
              <a:rPr lang="en-ZA" smtClean="0"/>
              <a:pPr/>
              <a:t>‹#›</a:t>
            </a:fld>
            <a:endParaRPr lang="en-ZA"/>
          </a:p>
        </p:txBody>
      </p:sp>
    </p:spTree>
    <p:extLst>
      <p:ext uri="{BB962C8B-B14F-4D97-AF65-F5344CB8AC3E}">
        <p14:creationId xmlns:p14="http://schemas.microsoft.com/office/powerpoint/2010/main" val="3507788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02CFC91D-06A6-4FC7-8F28-5FC77E38F501}" type="datetimeFigureOut">
              <a:rPr lang="en-ZA" smtClean="0"/>
              <a:pPr/>
              <a:t>2014-03-09</a:t>
            </a:fld>
            <a:endParaRPr lang="en-ZA"/>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1" y="9428583"/>
            <a:ext cx="2945659" cy="496332"/>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22EA388B-4B5E-4891-8A7D-CA085716748B}" type="slidenum">
              <a:rPr lang="en-ZA" smtClean="0"/>
              <a:pPr/>
              <a:t>‹#›</a:t>
            </a:fld>
            <a:endParaRPr lang="en-ZA"/>
          </a:p>
        </p:txBody>
      </p:sp>
    </p:spTree>
    <p:extLst>
      <p:ext uri="{BB962C8B-B14F-4D97-AF65-F5344CB8AC3E}">
        <p14:creationId xmlns:p14="http://schemas.microsoft.com/office/powerpoint/2010/main" val="228811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endParaRPr lang="en-GB" sz="3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2</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Continuing Patients: already on the EDT mobile (i.e. under the same main site but different IMAI site)</a:t>
            </a:r>
            <a:endParaRPr lang="en-GB" sz="18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Does not have enough ARVs to last until next month</a:t>
            </a:r>
          </a:p>
          <a:p>
            <a:pPr lvl="1"/>
            <a:endParaRPr lang="en-GB" sz="120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i="1" kern="1200" dirty="0" smtClean="0">
                <a:solidFill>
                  <a:schemeClr val="tx1"/>
                </a:solidFill>
                <a:effectLst/>
                <a:latin typeface="Tempus Sans ITC" pitchFamily="82" charset="0"/>
                <a:ea typeface="+mn-ea"/>
                <a:cs typeface="Times New Roman" pitchFamily="18" charset="0"/>
              </a:rPr>
              <a:t>The patient’s ART ID is already on the EDT mobile; since she has ARVs to last only 4 more days, fill out the ART Recruitment Form</a:t>
            </a:r>
            <a:r>
              <a:rPr lang="en-GB" sz="1800" i="1" kern="1200" baseline="0" dirty="0" smtClean="0">
                <a:solidFill>
                  <a:schemeClr val="tx1"/>
                </a:solidFill>
                <a:effectLst/>
                <a:latin typeface="Tempus Sans ITC" pitchFamily="82" charset="0"/>
                <a:ea typeface="+mn-ea"/>
                <a:cs typeface="Times New Roman" pitchFamily="18" charset="0"/>
              </a:rPr>
              <a:t> and send to the Main Pharmacy </a:t>
            </a:r>
            <a:r>
              <a:rPr lang="en-GB" sz="1800" i="1" kern="1200" dirty="0" smtClean="0">
                <a:solidFill>
                  <a:schemeClr val="tx1"/>
                </a:solidFill>
                <a:effectLst/>
                <a:latin typeface="Tempus Sans ITC" pitchFamily="82" charset="0"/>
                <a:ea typeface="+mn-ea"/>
                <a:cs typeface="Times New Roman" pitchFamily="18" charset="0"/>
              </a:rPr>
              <a:t>(so that the pharmacy staff at the main site can update his</a:t>
            </a:r>
            <a:r>
              <a:rPr lang="en-GB" sz="1800" i="1" kern="1200" baseline="0" dirty="0" smtClean="0">
                <a:solidFill>
                  <a:schemeClr val="tx1"/>
                </a:solidFill>
                <a:effectLst/>
                <a:latin typeface="Tempus Sans ITC" pitchFamily="82" charset="0"/>
                <a:ea typeface="+mn-ea"/>
                <a:cs typeface="Times New Roman" pitchFamily="18" charset="0"/>
              </a:rPr>
              <a:t> IMAI site and therefore include him in subsequent Appointment Lists) </a:t>
            </a:r>
            <a:r>
              <a:rPr lang="en-GB" sz="1800" i="1" kern="1200" dirty="0" smtClean="0">
                <a:solidFill>
                  <a:schemeClr val="tx1"/>
                </a:solidFill>
                <a:effectLst/>
                <a:latin typeface="Tempus Sans ITC" pitchFamily="82" charset="0"/>
                <a:ea typeface="+mn-ea"/>
                <a:cs typeface="Times New Roman" pitchFamily="18" charset="0"/>
              </a:rPr>
              <a:t>as soon as possible.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i="1" kern="1200" dirty="0" smtClean="0">
                <a:solidFill>
                  <a:schemeClr val="tx1"/>
                </a:solidFill>
                <a:effectLst/>
                <a:latin typeface="Tempus Sans ITC" pitchFamily="82" charset="0"/>
                <a:ea typeface="+mn-ea"/>
                <a:cs typeface="Times New Roman" pitchFamily="18" charset="0"/>
              </a:rPr>
              <a:t>Since this regimen is very common, you may decide, at the IMAI site, whether to dispense to the patient from your existing stocks (meant for other patients who have not yet come) OR tell the patient to come back for ARVs after 3-4 days when you have received the ARVs from the main site </a:t>
            </a:r>
          </a:p>
          <a:p>
            <a:pPr lvl="1"/>
            <a:endParaRPr lang="en-GB" sz="1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11</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Continuing Patients: already on the EDT mobile (i.e. under the same main site but different IMAI site)</a:t>
            </a:r>
            <a:endParaRPr lang="en-GB" sz="18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Does not have enough ARVs to last until next month</a:t>
            </a:r>
          </a:p>
          <a:p>
            <a:pPr lvl="1"/>
            <a:endParaRPr lang="en-GB" sz="120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i="1" kern="1200" dirty="0" smtClean="0">
                <a:solidFill>
                  <a:schemeClr val="tx1"/>
                </a:solidFill>
                <a:effectLst/>
                <a:latin typeface="Tempus Sans ITC" pitchFamily="82" charset="0"/>
                <a:ea typeface="+mn-ea"/>
                <a:cs typeface="Times New Roman" pitchFamily="18" charset="0"/>
              </a:rPr>
              <a:t>The patient’s ART ID is already on the EDT mobile; since she has ARVs to last only 4 more days, fill out the ART Recruitment Form</a:t>
            </a:r>
            <a:r>
              <a:rPr lang="en-GB" sz="1800" i="1" kern="1200" baseline="0" dirty="0" smtClean="0">
                <a:solidFill>
                  <a:schemeClr val="tx1"/>
                </a:solidFill>
                <a:effectLst/>
                <a:latin typeface="Tempus Sans ITC" pitchFamily="82" charset="0"/>
                <a:ea typeface="+mn-ea"/>
                <a:cs typeface="Times New Roman" pitchFamily="18" charset="0"/>
              </a:rPr>
              <a:t> and send to the Main Pharmacy </a:t>
            </a:r>
            <a:r>
              <a:rPr lang="en-GB" sz="1800" i="1" kern="1200" dirty="0" smtClean="0">
                <a:solidFill>
                  <a:schemeClr val="tx1"/>
                </a:solidFill>
                <a:effectLst/>
                <a:latin typeface="Tempus Sans ITC" pitchFamily="82" charset="0"/>
                <a:ea typeface="+mn-ea"/>
                <a:cs typeface="Times New Roman" pitchFamily="18" charset="0"/>
              </a:rPr>
              <a:t>(so that the pharmacy staff at the main site can update his</a:t>
            </a:r>
            <a:r>
              <a:rPr lang="en-GB" sz="1800" i="1" kern="1200" baseline="0" dirty="0" smtClean="0">
                <a:solidFill>
                  <a:schemeClr val="tx1"/>
                </a:solidFill>
                <a:effectLst/>
                <a:latin typeface="Tempus Sans ITC" pitchFamily="82" charset="0"/>
                <a:ea typeface="+mn-ea"/>
                <a:cs typeface="Times New Roman" pitchFamily="18" charset="0"/>
              </a:rPr>
              <a:t> IMAI site and therefore include him in subsequent Appointment Lists) </a:t>
            </a:r>
            <a:r>
              <a:rPr lang="en-GB" sz="1800" i="1" kern="1200" dirty="0" smtClean="0">
                <a:solidFill>
                  <a:schemeClr val="tx1"/>
                </a:solidFill>
                <a:effectLst/>
                <a:latin typeface="Tempus Sans ITC" pitchFamily="82" charset="0"/>
                <a:ea typeface="+mn-ea"/>
                <a:cs typeface="Times New Roman" pitchFamily="18" charset="0"/>
              </a:rPr>
              <a:t>as soon as possible.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i="1" kern="1200" dirty="0" smtClean="0">
                <a:solidFill>
                  <a:schemeClr val="tx1"/>
                </a:solidFill>
                <a:effectLst/>
                <a:latin typeface="Tempus Sans ITC" pitchFamily="82" charset="0"/>
                <a:ea typeface="+mn-ea"/>
                <a:cs typeface="Times New Roman" pitchFamily="18" charset="0"/>
              </a:rPr>
              <a:t>Since this regimen is not very commonly used, it is not advisable to dispense to the patient from your existing stocks (meant for the one patient who has not yet come) RATHER tell the patient to come back for ARVs after 3-4 days when you have received the ARVs from the main site </a:t>
            </a:r>
          </a:p>
          <a:p>
            <a:pPr lvl="1"/>
            <a:endParaRPr lang="en-GB" sz="1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12</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Transferring In Patients: Records not on the EDT mobile (i.e. from a different main site)</a:t>
            </a:r>
            <a:endParaRPr lang="en-GB" sz="18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Has enough ARVs to last until next month</a:t>
            </a:r>
          </a:p>
          <a:p>
            <a:pPr lvl="1"/>
            <a:endParaRPr lang="en-GB" sz="1200" kern="1200" dirty="0" smtClean="0">
              <a:solidFill>
                <a:schemeClr val="tx1"/>
              </a:solidFill>
              <a:effectLst/>
              <a:latin typeface="+mn-lt"/>
              <a:ea typeface="+mn-ea"/>
              <a:cs typeface="+mn-cs"/>
            </a:endParaRPr>
          </a:p>
          <a:p>
            <a:pPr marL="285750" lvl="0" indent="-285750">
              <a:buFontTx/>
              <a:buChar char="-"/>
            </a:pPr>
            <a:r>
              <a:rPr lang="en-GB" sz="1800" i="1" kern="1200" dirty="0" smtClean="0">
                <a:solidFill>
                  <a:schemeClr val="tx1"/>
                </a:solidFill>
                <a:effectLst/>
                <a:latin typeface="+mn-lt"/>
                <a:ea typeface="+mn-ea"/>
                <a:cs typeface="+mn-cs"/>
              </a:rPr>
              <a:t>The</a:t>
            </a:r>
            <a:r>
              <a:rPr lang="en-GB" sz="1800" i="1" kern="1200" baseline="0" dirty="0" smtClean="0">
                <a:solidFill>
                  <a:schemeClr val="tx1"/>
                </a:solidFill>
                <a:effectLst/>
                <a:latin typeface="+mn-lt"/>
                <a:ea typeface="+mn-ea"/>
                <a:cs typeface="+mn-cs"/>
              </a:rPr>
              <a:t> patient’s details are not on the EDT mobile  since they are from a different main site. Fill out the ART  Recruitment Form and give the next appointment date as Fri 3</a:t>
            </a:r>
            <a:r>
              <a:rPr lang="en-GB" sz="1800" i="1" kern="1200" baseline="30000" dirty="0" smtClean="0">
                <a:solidFill>
                  <a:schemeClr val="tx1"/>
                </a:solidFill>
                <a:effectLst/>
                <a:latin typeface="+mn-lt"/>
                <a:ea typeface="+mn-ea"/>
                <a:cs typeface="+mn-cs"/>
              </a:rPr>
              <a:t>rd</a:t>
            </a:r>
            <a:r>
              <a:rPr lang="en-GB" sz="1800" i="1" kern="1200" baseline="0" dirty="0" smtClean="0">
                <a:solidFill>
                  <a:schemeClr val="tx1"/>
                </a:solidFill>
                <a:effectLst/>
                <a:latin typeface="+mn-lt"/>
                <a:ea typeface="+mn-ea"/>
                <a:cs typeface="+mn-cs"/>
              </a:rPr>
              <a:t> May 2013. The form can be sent to the main site at the end of the month</a:t>
            </a:r>
          </a:p>
          <a:p>
            <a:pPr marL="285750" lvl="0" indent="-285750">
              <a:buFontTx/>
              <a:buChar char="-"/>
            </a:pPr>
            <a:r>
              <a:rPr lang="en-GB" sz="1800" i="1" kern="1200" baseline="0" dirty="0" smtClean="0">
                <a:solidFill>
                  <a:schemeClr val="tx1"/>
                </a:solidFill>
                <a:effectLst/>
                <a:latin typeface="+mn-lt"/>
                <a:ea typeface="+mn-ea"/>
                <a:cs typeface="+mn-cs"/>
              </a:rPr>
              <a:t>At the Main Site: remember that you add the patient’s details to the system but will NOT dispense to this patient on the EDT as the facility staff will dispense to the patient using the EDT mobile</a:t>
            </a:r>
            <a:endParaRPr lang="en-GB" sz="1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13</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Transferring In Patients: Records not on the EDT mobile (i.e. from a different main site)</a:t>
            </a:r>
            <a:endParaRPr lang="en-GB" sz="18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Has enough ARVs to last until next month</a:t>
            </a:r>
          </a:p>
          <a:p>
            <a:pPr lvl="1"/>
            <a:endParaRPr lang="en-GB" sz="1200" kern="1200" dirty="0" smtClean="0">
              <a:solidFill>
                <a:schemeClr val="tx1"/>
              </a:solidFill>
              <a:effectLst/>
              <a:latin typeface="+mn-lt"/>
              <a:ea typeface="+mn-ea"/>
              <a:cs typeface="+mn-cs"/>
            </a:endParaRPr>
          </a:p>
          <a:p>
            <a:pPr marL="285750" lvl="0" indent="-285750">
              <a:buFontTx/>
              <a:buChar char="-"/>
            </a:pPr>
            <a:r>
              <a:rPr lang="en-GB" sz="1800" i="1" kern="1200" dirty="0" smtClean="0">
                <a:solidFill>
                  <a:schemeClr val="tx1"/>
                </a:solidFill>
                <a:effectLst/>
                <a:latin typeface="+mn-lt"/>
                <a:ea typeface="+mn-ea"/>
                <a:cs typeface="+mn-cs"/>
              </a:rPr>
              <a:t>The</a:t>
            </a:r>
            <a:r>
              <a:rPr lang="en-GB" sz="1800" i="1" kern="1200" baseline="0" dirty="0" smtClean="0">
                <a:solidFill>
                  <a:schemeClr val="tx1"/>
                </a:solidFill>
                <a:effectLst/>
                <a:latin typeface="+mn-lt"/>
                <a:ea typeface="+mn-ea"/>
                <a:cs typeface="+mn-cs"/>
              </a:rPr>
              <a:t> patient’s details are not on the EDT mobile  since they are from a different main site. Fill out the ART  Recruitment Form and give the next appointment date as Fri 3</a:t>
            </a:r>
            <a:r>
              <a:rPr lang="en-GB" sz="1800" i="1" kern="1200" baseline="30000" dirty="0" smtClean="0">
                <a:solidFill>
                  <a:schemeClr val="tx1"/>
                </a:solidFill>
                <a:effectLst/>
                <a:latin typeface="+mn-lt"/>
                <a:ea typeface="+mn-ea"/>
                <a:cs typeface="+mn-cs"/>
              </a:rPr>
              <a:t>rd</a:t>
            </a:r>
            <a:r>
              <a:rPr lang="en-GB" sz="1800" i="1" kern="1200" baseline="0" dirty="0" smtClean="0">
                <a:solidFill>
                  <a:schemeClr val="tx1"/>
                </a:solidFill>
                <a:effectLst/>
                <a:latin typeface="+mn-lt"/>
                <a:ea typeface="+mn-ea"/>
                <a:cs typeface="+mn-cs"/>
              </a:rPr>
              <a:t> May 2013. The form can be sent to the main site at the end of the month</a:t>
            </a:r>
          </a:p>
          <a:p>
            <a:pPr marL="285750" lvl="0" indent="-285750">
              <a:buFontTx/>
              <a:buChar char="-"/>
            </a:pPr>
            <a:r>
              <a:rPr lang="en-GB" sz="1800" i="1" kern="1200" baseline="0" dirty="0" smtClean="0">
                <a:solidFill>
                  <a:schemeClr val="tx1"/>
                </a:solidFill>
                <a:effectLst/>
                <a:latin typeface="+mn-lt"/>
                <a:ea typeface="+mn-ea"/>
                <a:cs typeface="+mn-cs"/>
              </a:rPr>
              <a:t>At the Main Site: remember that you add the patient’s details to the system but will NOT dispense to this patient on the EDT as the facility staff will dispense to the patient using the EDT mobile</a:t>
            </a:r>
            <a:endParaRPr lang="en-GB" sz="1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14</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Transferring In Patients: Records not on the EDT mobile (i.e. from a different main site)</a:t>
            </a:r>
            <a:endParaRPr lang="en-GB" sz="18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Does not have enough ARVs to last until next month</a:t>
            </a:r>
          </a:p>
          <a:p>
            <a:pPr lvl="1"/>
            <a:endParaRPr lang="en-GB" sz="120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i="1" kern="1200" dirty="0" smtClean="0">
                <a:solidFill>
                  <a:schemeClr val="tx1"/>
                </a:solidFill>
                <a:effectLst/>
                <a:latin typeface="+mn-lt"/>
                <a:ea typeface="+mn-ea"/>
                <a:cs typeface="+mn-cs"/>
              </a:rPr>
              <a:t>The</a:t>
            </a:r>
            <a:r>
              <a:rPr lang="en-GB" sz="1800" i="1" kern="1200" baseline="0" dirty="0" smtClean="0">
                <a:solidFill>
                  <a:schemeClr val="tx1"/>
                </a:solidFill>
                <a:effectLst/>
                <a:latin typeface="+mn-lt"/>
                <a:ea typeface="+mn-ea"/>
                <a:cs typeface="+mn-cs"/>
              </a:rPr>
              <a:t> patient’s details are not on the EDT mobile  since they are from a different main site. Fill out the ART  Recruitment Form and , since she does not have ARVs to last until the following month, send the form to the main site ASAP and ask her to come back the following week Mon 8</a:t>
            </a:r>
            <a:r>
              <a:rPr lang="en-GB" sz="1800" i="1" kern="1200" baseline="30000" dirty="0" smtClean="0">
                <a:solidFill>
                  <a:schemeClr val="tx1"/>
                </a:solidFill>
                <a:effectLst/>
                <a:latin typeface="+mn-lt"/>
                <a:ea typeface="+mn-ea"/>
                <a:cs typeface="+mn-cs"/>
              </a:rPr>
              <a:t>th</a:t>
            </a:r>
            <a:r>
              <a:rPr lang="en-GB" sz="1800" i="1" kern="1200" baseline="0" dirty="0" smtClean="0">
                <a:solidFill>
                  <a:schemeClr val="tx1"/>
                </a:solidFill>
                <a:effectLst/>
                <a:latin typeface="+mn-lt"/>
                <a:ea typeface="+mn-ea"/>
                <a:cs typeface="+mn-cs"/>
              </a:rPr>
              <a:t> Apr 2013.</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i="1" kern="1200" baseline="0" dirty="0" smtClean="0">
                <a:solidFill>
                  <a:schemeClr val="tx1"/>
                </a:solidFill>
                <a:effectLst/>
                <a:latin typeface="+mn-lt"/>
                <a:ea typeface="+mn-ea"/>
                <a:cs typeface="+mn-cs"/>
              </a:rPr>
              <a:t>At the Main Site, the staff should enter the patient’s details AND dispense to the patient on the system for this first visit because the IMAI staff cannot use the EDT mobile for this patient until the following month when the device has been updated at the main site.</a:t>
            </a:r>
            <a:endParaRPr lang="en-GB" sz="1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15</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Transferring In Patients: Records not on the EDT mobile (i.e. from a different main site)</a:t>
            </a:r>
            <a:endParaRPr lang="en-GB" sz="18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Does not have enough ARVs to last until next month</a:t>
            </a:r>
          </a:p>
          <a:p>
            <a:pPr lvl="1"/>
            <a:endParaRPr lang="en-GB" sz="120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i="1" kern="1200" dirty="0" smtClean="0">
                <a:solidFill>
                  <a:schemeClr val="tx1"/>
                </a:solidFill>
                <a:effectLst/>
                <a:latin typeface="+mn-lt"/>
                <a:ea typeface="+mn-ea"/>
                <a:cs typeface="+mn-cs"/>
              </a:rPr>
              <a:t>The</a:t>
            </a:r>
            <a:r>
              <a:rPr lang="en-GB" sz="1800" i="1" kern="1200" baseline="0" dirty="0" smtClean="0">
                <a:solidFill>
                  <a:schemeClr val="tx1"/>
                </a:solidFill>
                <a:effectLst/>
                <a:latin typeface="+mn-lt"/>
                <a:ea typeface="+mn-ea"/>
                <a:cs typeface="+mn-cs"/>
              </a:rPr>
              <a:t> patient’s details are not on the EDT mobile  since they are from a different main site. Fill out the ART  Recruitment Form and , since she does not have ARVs to last until the following month, send the form to the main site ASAP and ask her to come back the following week Mon 8</a:t>
            </a:r>
            <a:r>
              <a:rPr lang="en-GB" sz="1800" i="1" kern="1200" baseline="30000" dirty="0" smtClean="0">
                <a:solidFill>
                  <a:schemeClr val="tx1"/>
                </a:solidFill>
                <a:effectLst/>
                <a:latin typeface="+mn-lt"/>
                <a:ea typeface="+mn-ea"/>
                <a:cs typeface="+mn-cs"/>
              </a:rPr>
              <a:t>th</a:t>
            </a:r>
            <a:r>
              <a:rPr lang="en-GB" sz="1800" i="1" kern="1200" baseline="0" dirty="0" smtClean="0">
                <a:solidFill>
                  <a:schemeClr val="tx1"/>
                </a:solidFill>
                <a:effectLst/>
                <a:latin typeface="+mn-lt"/>
                <a:ea typeface="+mn-ea"/>
                <a:cs typeface="+mn-cs"/>
              </a:rPr>
              <a:t> Apr 2013.</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i="1" kern="1200" baseline="0" dirty="0" smtClean="0">
                <a:solidFill>
                  <a:schemeClr val="tx1"/>
                </a:solidFill>
                <a:effectLst/>
                <a:latin typeface="+mn-lt"/>
                <a:ea typeface="+mn-ea"/>
                <a:cs typeface="+mn-cs"/>
              </a:rPr>
              <a:t>At the Main Site, the staff should enter the patient’s details AND dispense to the patient on the system for this first visit because the IMAI staff cannot use the EDT mobile for this patient until the following month when the device has been updated at the </a:t>
            </a:r>
            <a:r>
              <a:rPr lang="en-GB" sz="1800" i="1" kern="1200" baseline="0" smtClean="0">
                <a:solidFill>
                  <a:schemeClr val="tx1"/>
                </a:solidFill>
                <a:effectLst/>
                <a:latin typeface="+mn-lt"/>
                <a:ea typeface="+mn-ea"/>
                <a:cs typeface="+mn-cs"/>
              </a:rPr>
              <a:t>main site.</a:t>
            </a:r>
            <a:endParaRPr lang="en-GB" sz="1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16</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Patients transferring out to another facility</a:t>
            </a:r>
          </a:p>
          <a:p>
            <a:pPr lvl="0"/>
            <a:endParaRPr lang="en-GB"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 Dispense</a:t>
            </a:r>
            <a:r>
              <a:rPr lang="en-GB" sz="1200" i="1" kern="1200" baseline="0" dirty="0" smtClean="0">
                <a:solidFill>
                  <a:schemeClr val="tx1"/>
                </a:solidFill>
                <a:effectLst/>
                <a:latin typeface="+mn-lt"/>
                <a:ea typeface="+mn-ea"/>
                <a:cs typeface="+mn-cs"/>
              </a:rPr>
              <a:t> to the patient using the EDT mobile then indicate on the last column in the Appointments List that the patient is transferring out to Swakopmund hospital</a:t>
            </a:r>
            <a:endParaRPr lang="en-GB" sz="18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17</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Issuing of &gt;1 month supply of ARVs</a:t>
            </a:r>
          </a:p>
          <a:p>
            <a:pPr lvl="0"/>
            <a:endParaRPr lang="en-GB" sz="1200" kern="1200" dirty="0" smtClean="0">
              <a:solidFill>
                <a:schemeClr val="tx1"/>
              </a:solidFill>
              <a:effectLst/>
              <a:latin typeface="+mn-lt"/>
              <a:ea typeface="+mn-ea"/>
              <a:cs typeface="+mn-cs"/>
            </a:endParaRPr>
          </a:p>
          <a:p>
            <a:pPr marL="171450" lvl="0" indent="-171450">
              <a:buFontTx/>
              <a:buChar char="-"/>
            </a:pPr>
            <a:r>
              <a:rPr lang="en-GB" sz="1200" i="1" kern="1200" dirty="0" smtClean="0">
                <a:solidFill>
                  <a:schemeClr val="tx1"/>
                </a:solidFill>
                <a:effectLst/>
                <a:latin typeface="+mn-lt"/>
                <a:ea typeface="+mn-ea"/>
                <a:cs typeface="+mn-cs"/>
              </a:rPr>
              <a:t>Dispense as usual and give the next appointment date to be after 90 days</a:t>
            </a:r>
          </a:p>
          <a:p>
            <a:pPr marL="285750" lvl="0" indent="-285750">
              <a:buFontTx/>
              <a:buChar char="-"/>
            </a:pPr>
            <a:r>
              <a:rPr lang="en-GB" sz="1200" i="1" kern="1200" dirty="0" smtClean="0">
                <a:solidFill>
                  <a:schemeClr val="tx1"/>
                </a:solidFill>
                <a:effectLst/>
                <a:latin typeface="+mn-lt"/>
                <a:ea typeface="+mn-ea"/>
                <a:cs typeface="+mn-cs"/>
              </a:rPr>
              <a:t>There</a:t>
            </a:r>
            <a:r>
              <a:rPr lang="en-GB" sz="1200" i="1" kern="1200" baseline="0" dirty="0" smtClean="0">
                <a:solidFill>
                  <a:schemeClr val="tx1"/>
                </a:solidFill>
                <a:effectLst/>
                <a:latin typeface="+mn-lt"/>
                <a:ea typeface="+mn-ea"/>
                <a:cs typeface="+mn-cs"/>
              </a:rPr>
              <a:t> may be no need to order the extra ARVs since this regimen is commonly used and there are some spare quantities for patients expected in June (remember the appointments lists are for two months)</a:t>
            </a:r>
            <a:endParaRPr lang="en-GB" sz="1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18</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Patient changing ART regimen</a:t>
            </a:r>
          </a:p>
          <a:p>
            <a:endParaRPr lang="en-GB" sz="1200" kern="1200" dirty="0" smtClean="0">
              <a:solidFill>
                <a:schemeClr val="tx1"/>
              </a:solidFill>
              <a:effectLst/>
              <a:latin typeface="+mn-lt"/>
              <a:ea typeface="+mn-ea"/>
              <a:cs typeface="+mn-cs"/>
            </a:endParaRPr>
          </a:p>
          <a:p>
            <a:pPr marL="171450" indent="-171450">
              <a:buFontTx/>
              <a:buChar char="-"/>
            </a:pPr>
            <a:r>
              <a:rPr lang="en-GB" sz="1200" i="1" kern="1200" dirty="0" smtClean="0">
                <a:solidFill>
                  <a:schemeClr val="tx1"/>
                </a:solidFill>
                <a:effectLst/>
                <a:latin typeface="+mn-lt"/>
                <a:ea typeface="+mn-ea"/>
                <a:cs typeface="+mn-cs"/>
              </a:rPr>
              <a:t>The patient is already on the EDT mobile- you can dispense the correct ARVs i.e. TDF300mg+3TC300mg and EFV600mg though you cannot change the regimen on the EDT</a:t>
            </a:r>
            <a:r>
              <a:rPr lang="en-GB" sz="1200" i="1" kern="1200" baseline="0" dirty="0" smtClean="0">
                <a:solidFill>
                  <a:schemeClr val="tx1"/>
                </a:solidFill>
                <a:effectLst/>
                <a:latin typeface="+mn-lt"/>
                <a:ea typeface="+mn-ea"/>
                <a:cs typeface="+mn-cs"/>
              </a:rPr>
              <a:t> mobile. Remember to indicate the new regimen </a:t>
            </a:r>
            <a:r>
              <a:rPr lang="en-GB" sz="1200" i="1" u="sng" kern="1200" baseline="0" dirty="0" smtClean="0">
                <a:solidFill>
                  <a:schemeClr val="tx1"/>
                </a:solidFill>
                <a:effectLst/>
                <a:latin typeface="+mn-lt"/>
                <a:ea typeface="+mn-ea"/>
                <a:cs typeface="+mn-cs"/>
              </a:rPr>
              <a:t>and reason for change of regimen</a:t>
            </a:r>
            <a:r>
              <a:rPr lang="en-GB" sz="1200" i="1" kern="1200" baseline="0" dirty="0" smtClean="0">
                <a:solidFill>
                  <a:schemeClr val="tx1"/>
                </a:solidFill>
                <a:effectLst/>
                <a:latin typeface="+mn-lt"/>
                <a:ea typeface="+mn-ea"/>
                <a:cs typeface="+mn-cs"/>
              </a:rPr>
              <a:t> on the ART Appointments List so that the pharmacy staff can update the EDT records</a:t>
            </a:r>
            <a:endParaRPr lang="en-GB" sz="3200" i="0" kern="1200" baseline="0" dirty="0" smtClean="0">
              <a:solidFill>
                <a:schemeClr val="tx1"/>
              </a:solidFill>
              <a:effectLst/>
              <a:latin typeface="+mn-lt"/>
              <a:ea typeface="+mn-ea"/>
              <a:cs typeface="+mn-cs"/>
            </a:endParaRPr>
          </a:p>
          <a:p>
            <a:pPr marL="171450" indent="-171450">
              <a:buFontTx/>
              <a:buChar char="-"/>
            </a:pPr>
            <a:r>
              <a:rPr lang="en-GB" sz="3200" i="1" kern="1200" baseline="0" dirty="0" smtClean="0">
                <a:solidFill>
                  <a:schemeClr val="tx1"/>
                </a:solidFill>
                <a:effectLst/>
                <a:latin typeface="+mn-lt"/>
                <a:ea typeface="+mn-ea"/>
                <a:cs typeface="+mn-cs"/>
              </a:rPr>
              <a:t>Previous pill count??</a:t>
            </a:r>
            <a:endParaRPr lang="en-GB" sz="1200" i="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19</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Patient late for appointment by 15 days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Dispense as normal; adherence </a:t>
            </a:r>
            <a:r>
              <a:rPr lang="en-GB" sz="1200" kern="1200" dirty="0" err="1" smtClean="0">
                <a:solidFill>
                  <a:schemeClr val="tx1"/>
                </a:solidFill>
                <a:effectLst/>
                <a:latin typeface="+mn-lt"/>
                <a:ea typeface="+mn-ea"/>
                <a:cs typeface="+mn-cs"/>
              </a:rPr>
              <a:t>counseling</a:t>
            </a:r>
            <a:r>
              <a:rPr lang="en-GB" sz="1200" kern="1200" baseline="0" dirty="0" smtClean="0">
                <a:solidFill>
                  <a:schemeClr val="tx1"/>
                </a:solidFill>
                <a:effectLst/>
                <a:latin typeface="+mn-lt"/>
                <a:ea typeface="+mn-ea"/>
                <a:cs typeface="+mn-cs"/>
              </a:rPr>
              <a:t> is required as she missed her appointment and still has some pills left. Since she’s aging, explore ways of helping her to remember to take her medication e.g. cell phone reminders</a:t>
            </a:r>
            <a:endParaRPr lang="en-GB" sz="3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20</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New patient initiating ART</a:t>
            </a:r>
          </a:p>
          <a:p>
            <a:pPr lvl="0"/>
            <a:endParaRPr lang="en-GB"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a:t>
            </a:r>
            <a:r>
              <a:rPr lang="en-GB" sz="1200" i="1" kern="1200" baseline="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fill out ART recruitment form and send to the main site at the end of the month</a:t>
            </a:r>
            <a:endParaRPr lang="en-GB" sz="32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3</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 transit patient</a:t>
            </a:r>
          </a:p>
          <a:p>
            <a:endParaRPr lang="en-GB" sz="1200" kern="1200" dirty="0" smtClean="0">
              <a:solidFill>
                <a:schemeClr val="tx1"/>
              </a:solidFill>
              <a:effectLst/>
              <a:latin typeface="+mn-lt"/>
              <a:ea typeface="+mn-ea"/>
              <a:cs typeface="+mn-cs"/>
            </a:endParaRPr>
          </a:p>
          <a:p>
            <a:pPr marL="171450" indent="-171450">
              <a:buFontTx/>
              <a:buChar char="-"/>
            </a:pPr>
            <a:r>
              <a:rPr lang="en-GB" sz="1200" kern="1200" dirty="0" smtClean="0">
                <a:solidFill>
                  <a:schemeClr val="tx1"/>
                </a:solidFill>
                <a:effectLst/>
                <a:latin typeface="+mn-lt"/>
                <a:ea typeface="+mn-ea"/>
                <a:cs typeface="+mn-cs"/>
              </a:rPr>
              <a:t>Check and confirm patient’s appointment date on the patient’s health passport.</a:t>
            </a:r>
          </a:p>
          <a:p>
            <a:pPr marL="171450" indent="-171450">
              <a:buFontTx/>
              <a:buChar char="-"/>
            </a:pPr>
            <a:r>
              <a:rPr lang="en-GB" sz="1200" kern="1200" dirty="0" smtClean="0">
                <a:solidFill>
                  <a:schemeClr val="tx1"/>
                </a:solidFill>
                <a:effectLst/>
                <a:latin typeface="+mn-lt"/>
                <a:ea typeface="+mn-ea"/>
                <a:cs typeface="+mn-cs"/>
              </a:rPr>
              <a:t>Counsel patient on adherence and the importance of taking enough medicines before embarking on any journey. (let patient understand that IMAI sites only keep medicines based on appointment)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kern="1200" dirty="0" smtClean="0">
                <a:solidFill>
                  <a:schemeClr val="tx1"/>
                </a:solidFill>
                <a:effectLst/>
                <a:latin typeface="+mn-lt"/>
                <a:ea typeface="+mn-ea"/>
                <a:cs typeface="+mn-cs"/>
              </a:rPr>
              <a:t>Dispense using the Manual Dispensing Form;</a:t>
            </a:r>
            <a:r>
              <a:rPr lang="en-GB" sz="1200" kern="1200" baseline="0" dirty="0" smtClean="0">
                <a:solidFill>
                  <a:schemeClr val="tx1"/>
                </a:solidFill>
                <a:effectLst/>
                <a:latin typeface="+mn-lt"/>
                <a:ea typeface="+mn-ea"/>
                <a:cs typeface="+mn-cs"/>
              </a:rPr>
              <a:t> g</a:t>
            </a:r>
            <a:r>
              <a:rPr lang="en-GB" sz="1200" kern="1200" dirty="0" smtClean="0">
                <a:solidFill>
                  <a:schemeClr val="tx1"/>
                </a:solidFill>
                <a:effectLst/>
                <a:latin typeface="+mn-lt"/>
                <a:ea typeface="+mn-ea"/>
                <a:cs typeface="+mn-cs"/>
              </a:rPr>
              <a:t>ive just enough medicines to last 10 days </a:t>
            </a:r>
          </a:p>
          <a:p>
            <a:pPr marL="171450" indent="-171450">
              <a:buFontTx/>
              <a:buChar cha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21</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GB" sz="3200" kern="1200" dirty="0" smtClean="0">
                <a:solidFill>
                  <a:schemeClr val="tx1"/>
                </a:solidFill>
                <a:effectLst/>
                <a:latin typeface="+mn-lt"/>
                <a:ea typeface="+mn-ea"/>
                <a:cs typeface="+mn-cs"/>
              </a:rPr>
              <a:t>Follow</a:t>
            </a:r>
            <a:r>
              <a:rPr lang="en-GB" sz="3200" kern="1200" baseline="0" dirty="0" smtClean="0">
                <a:solidFill>
                  <a:schemeClr val="tx1"/>
                </a:solidFill>
                <a:effectLst/>
                <a:latin typeface="+mn-lt"/>
                <a:ea typeface="+mn-ea"/>
                <a:cs typeface="+mn-cs"/>
              </a:rPr>
              <a:t> the steps on the Process Flow Chart</a:t>
            </a:r>
            <a:endParaRPr lang="en-GB" sz="3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22</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GB" sz="3200" kern="1200" dirty="0" smtClean="0">
                <a:solidFill>
                  <a:schemeClr val="tx1"/>
                </a:solidFill>
                <a:effectLst/>
                <a:latin typeface="+mn-lt"/>
                <a:ea typeface="+mn-ea"/>
                <a:cs typeface="+mn-cs"/>
              </a:rPr>
              <a:t>Follow</a:t>
            </a:r>
            <a:r>
              <a:rPr lang="en-GB" sz="3200" kern="1200" baseline="0" dirty="0" smtClean="0">
                <a:solidFill>
                  <a:schemeClr val="tx1"/>
                </a:solidFill>
                <a:effectLst/>
                <a:latin typeface="+mn-lt"/>
                <a:ea typeface="+mn-ea"/>
                <a:cs typeface="+mn-cs"/>
              </a:rPr>
              <a:t> the steps on the Process Flow Chart</a:t>
            </a:r>
            <a:endParaRPr lang="en-GB" sz="3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23</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New patient initiating ART</a:t>
            </a:r>
          </a:p>
          <a:p>
            <a:pPr lvl="0"/>
            <a:endParaRPr lang="en-GB"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a:t>
            </a:r>
            <a:r>
              <a:rPr lang="en-GB" sz="1200" i="1" kern="1200" baseline="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fill out ART recruitment form and send to the main site at the end of the month</a:t>
            </a:r>
            <a:endParaRPr lang="en-GB" sz="32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4</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Refill patient:</a:t>
            </a:r>
          </a:p>
          <a:p>
            <a:pPr lvl="0"/>
            <a:endParaRPr lang="en-GB"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a:t>
            </a:r>
            <a:r>
              <a:rPr lang="en-GB" sz="1200" i="1" kern="1200" baseline="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Follow the normal dispensing steps</a:t>
            </a:r>
            <a:endParaRPr lang="en-GB" sz="32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5</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smtClean="0">
                <a:solidFill>
                  <a:schemeClr val="tx1"/>
                </a:solidFill>
                <a:effectLst/>
                <a:latin typeface="+mn-lt"/>
                <a:ea typeface="+mn-ea"/>
                <a:cs typeface="+mn-cs"/>
              </a:rPr>
              <a:t>Refill patient:</a:t>
            </a:r>
            <a:endParaRPr lang="en-GB" sz="1200" kern="1200" dirty="0" smtClean="0">
              <a:solidFill>
                <a:schemeClr val="tx1"/>
              </a:solidFill>
              <a:effectLst/>
              <a:latin typeface="+mn-lt"/>
              <a:ea typeface="+mn-ea"/>
              <a:cs typeface="+mn-cs"/>
            </a:endParaRPr>
          </a:p>
          <a:p>
            <a:pPr lvl="0"/>
            <a:endParaRPr lang="en-GB"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a:t>
            </a:r>
            <a:r>
              <a:rPr lang="en-GB" sz="1200" i="1" kern="1200" baseline="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Follow the normal dispensing steps</a:t>
            </a:r>
            <a:endParaRPr lang="en-GB" sz="32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6</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smtClean="0">
                <a:solidFill>
                  <a:schemeClr val="tx1"/>
                </a:solidFill>
                <a:effectLst/>
                <a:latin typeface="+mn-lt"/>
                <a:ea typeface="+mn-ea"/>
                <a:cs typeface="+mn-cs"/>
              </a:rPr>
              <a:t>Refill patient:</a:t>
            </a:r>
            <a:endParaRPr lang="en-GB" sz="1200" kern="1200" dirty="0" smtClean="0">
              <a:solidFill>
                <a:schemeClr val="tx1"/>
              </a:solidFill>
              <a:effectLst/>
              <a:latin typeface="+mn-lt"/>
              <a:ea typeface="+mn-ea"/>
              <a:cs typeface="+mn-cs"/>
            </a:endParaRPr>
          </a:p>
          <a:p>
            <a:pPr lvl="0"/>
            <a:endParaRPr lang="en-GB"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a:t>
            </a:r>
            <a:r>
              <a:rPr lang="en-GB" sz="1200" i="1" kern="1200" baseline="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Follow the normal dispensing steps</a:t>
            </a:r>
            <a:endParaRPr lang="en-GB" sz="32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7</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smtClean="0">
                <a:solidFill>
                  <a:schemeClr val="tx1"/>
                </a:solidFill>
                <a:effectLst/>
                <a:latin typeface="+mn-lt"/>
                <a:ea typeface="+mn-ea"/>
                <a:cs typeface="+mn-cs"/>
              </a:rPr>
              <a:t>Refill patient:</a:t>
            </a:r>
            <a:endParaRPr lang="en-GB" sz="1200" kern="1200" dirty="0" smtClean="0">
              <a:solidFill>
                <a:schemeClr val="tx1"/>
              </a:solidFill>
              <a:effectLst/>
              <a:latin typeface="+mn-lt"/>
              <a:ea typeface="+mn-ea"/>
              <a:cs typeface="+mn-cs"/>
            </a:endParaRPr>
          </a:p>
          <a:p>
            <a:pPr lvl="0"/>
            <a:endParaRPr lang="en-GB"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mn-lt"/>
                <a:ea typeface="+mn-ea"/>
                <a:cs typeface="+mn-cs"/>
              </a:rPr>
              <a:t>-</a:t>
            </a:r>
            <a:r>
              <a:rPr lang="en-GB" sz="1200" i="1" kern="1200" baseline="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Follow the normal dispensing steps</a:t>
            </a:r>
            <a:endParaRPr lang="en-GB" sz="32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8</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Continuing Patients: already on the EDT mobile (i.e. under the same main site but different IMAI site)</a:t>
            </a:r>
            <a:endParaRPr lang="en-GB" sz="18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Has enough ARVs to last until next month</a:t>
            </a:r>
          </a:p>
          <a:p>
            <a:pPr lvl="1"/>
            <a:endParaRPr lang="en-GB"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Tempus Sans ITC" pitchFamily="82" charset="0"/>
                <a:ea typeface="+mn-ea"/>
                <a:cs typeface="Times New Roman" pitchFamily="18" charset="0"/>
              </a:rPr>
              <a:t>- The patient’s ART ID is already on the EDT mobile; since he has ARVs to last at least until 3</a:t>
            </a:r>
            <a:r>
              <a:rPr lang="en-GB" sz="1200" i="1" kern="1200" baseline="30000" dirty="0" smtClean="0">
                <a:solidFill>
                  <a:schemeClr val="tx1"/>
                </a:solidFill>
                <a:effectLst/>
                <a:latin typeface="Tempus Sans ITC" pitchFamily="82" charset="0"/>
                <a:ea typeface="+mn-ea"/>
                <a:cs typeface="Times New Roman" pitchFamily="18" charset="0"/>
              </a:rPr>
              <a:t>rd</a:t>
            </a:r>
            <a:r>
              <a:rPr lang="en-GB" sz="1200" i="1" kern="1200" dirty="0" smtClean="0">
                <a:solidFill>
                  <a:schemeClr val="tx1"/>
                </a:solidFill>
                <a:effectLst/>
                <a:latin typeface="Tempus Sans ITC" pitchFamily="82" charset="0"/>
                <a:ea typeface="+mn-ea"/>
                <a:cs typeface="Times New Roman" pitchFamily="18" charset="0"/>
              </a:rPr>
              <a:t> May 2013, fill out the ART Recruitment Form (so that the pharmacy staff at the main site can update his</a:t>
            </a:r>
            <a:r>
              <a:rPr lang="en-GB" sz="1200" i="1" kern="1200" baseline="0" dirty="0" smtClean="0">
                <a:solidFill>
                  <a:schemeClr val="tx1"/>
                </a:solidFill>
                <a:effectLst/>
                <a:latin typeface="Tempus Sans ITC" pitchFamily="82" charset="0"/>
                <a:ea typeface="+mn-ea"/>
                <a:cs typeface="Times New Roman" pitchFamily="18" charset="0"/>
              </a:rPr>
              <a:t> IMAI site and therefore include him in subsequent Appointment Lists) </a:t>
            </a:r>
            <a:r>
              <a:rPr lang="en-GB" sz="1200" i="1" kern="1200" dirty="0" smtClean="0">
                <a:solidFill>
                  <a:schemeClr val="tx1"/>
                </a:solidFill>
                <a:effectLst/>
                <a:latin typeface="Tempus Sans ITC" pitchFamily="82" charset="0"/>
                <a:ea typeface="+mn-ea"/>
                <a:cs typeface="Times New Roman" pitchFamily="18" charset="0"/>
              </a:rPr>
              <a:t>and give the patient</a:t>
            </a:r>
            <a:r>
              <a:rPr lang="en-GB" sz="1200" i="1" kern="1200" baseline="0" dirty="0" smtClean="0">
                <a:solidFill>
                  <a:schemeClr val="tx1"/>
                </a:solidFill>
                <a:effectLst/>
                <a:latin typeface="Tempus Sans ITC" pitchFamily="82" charset="0"/>
                <a:ea typeface="+mn-ea"/>
                <a:cs typeface="Times New Roman" pitchFamily="18" charset="0"/>
              </a:rPr>
              <a:t> the same appointment date. The ART recruitment Form can be sent at the end of the month</a:t>
            </a:r>
            <a:endParaRPr lang="en-GB" sz="1200" i="1" kern="1200" dirty="0" smtClean="0">
              <a:solidFill>
                <a:schemeClr val="tx1"/>
              </a:solidFill>
              <a:effectLst/>
              <a:latin typeface="Tempus Sans ITC" pitchFamily="82"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9</a:t>
            </a:fld>
            <a:endParaRPr lang="en-ZA"/>
          </a:p>
        </p:txBody>
      </p:sp>
    </p:spTree>
    <p:extLst>
      <p:ext uri="{BB962C8B-B14F-4D97-AF65-F5344CB8AC3E}">
        <p14:creationId xmlns:p14="http://schemas.microsoft.com/office/powerpoint/2010/main" val="226474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lvl="0"/>
            <a:r>
              <a:rPr lang="en-GB" sz="1200" kern="1200" dirty="0" smtClean="0">
                <a:solidFill>
                  <a:schemeClr val="tx1"/>
                </a:solidFill>
                <a:effectLst/>
                <a:latin typeface="+mn-lt"/>
                <a:ea typeface="+mn-ea"/>
                <a:cs typeface="+mn-cs"/>
              </a:rPr>
              <a:t>Continuing Patients: already on the EDT mobile (i.e. under the same main site but different IMAI site)</a:t>
            </a:r>
            <a:endParaRPr lang="en-GB" sz="1800" kern="1200" dirty="0" smtClean="0">
              <a:solidFill>
                <a:schemeClr val="tx1"/>
              </a:solidFill>
              <a:effectLst/>
              <a:latin typeface="+mn-lt"/>
              <a:ea typeface="+mn-ea"/>
              <a:cs typeface="+mn-cs"/>
            </a:endParaRPr>
          </a:p>
          <a:p>
            <a:pPr lvl="1"/>
            <a:r>
              <a:rPr lang="en-GB" sz="1200" kern="1200" dirty="0" smtClean="0">
                <a:solidFill>
                  <a:schemeClr val="tx1"/>
                </a:solidFill>
                <a:effectLst/>
                <a:latin typeface="+mn-lt"/>
                <a:ea typeface="+mn-ea"/>
                <a:cs typeface="+mn-cs"/>
              </a:rPr>
              <a:t>Has enough ARVs to last until next month</a:t>
            </a:r>
          </a:p>
          <a:p>
            <a:pPr lvl="1"/>
            <a:endParaRPr lang="en-GB" sz="1200" kern="1200" dirty="0" smtClean="0">
              <a:solidFill>
                <a:schemeClr val="tx1"/>
              </a:solidFill>
              <a:effectLst/>
              <a:latin typeface="+mn-lt"/>
              <a:ea typeface="+mn-ea"/>
              <a:cs typeface="+mn-cs"/>
            </a:endParaRPr>
          </a:p>
          <a:p>
            <a:pPr lvl="0"/>
            <a:r>
              <a:rPr lang="en-GB" sz="1200" i="1" kern="1200" dirty="0" smtClean="0">
                <a:solidFill>
                  <a:schemeClr val="tx1"/>
                </a:solidFill>
                <a:effectLst/>
                <a:latin typeface="Tempus Sans ITC" pitchFamily="82" charset="0"/>
                <a:ea typeface="+mn-ea"/>
                <a:cs typeface="Times New Roman" pitchFamily="18" charset="0"/>
              </a:rPr>
              <a:t>- The patient’s ART ID is already on the EDT mobile; since he has ARVs to last at least until 21</a:t>
            </a:r>
            <a:r>
              <a:rPr lang="en-GB" sz="1200" i="1" kern="1200" baseline="0" dirty="0" smtClean="0">
                <a:solidFill>
                  <a:schemeClr val="tx1"/>
                </a:solidFill>
                <a:effectLst/>
                <a:latin typeface="Tempus Sans ITC" pitchFamily="82" charset="0"/>
                <a:ea typeface="+mn-ea"/>
                <a:cs typeface="Times New Roman" pitchFamily="18" charset="0"/>
              </a:rPr>
              <a:t> </a:t>
            </a:r>
            <a:r>
              <a:rPr lang="en-GB" sz="1200" i="1" kern="1200" dirty="0" smtClean="0">
                <a:solidFill>
                  <a:schemeClr val="tx1"/>
                </a:solidFill>
                <a:effectLst/>
                <a:latin typeface="Tempus Sans ITC" pitchFamily="82" charset="0"/>
                <a:ea typeface="+mn-ea"/>
                <a:cs typeface="Times New Roman" pitchFamily="18" charset="0"/>
              </a:rPr>
              <a:t>May 2013, fill out the ART Recruitment Form (so that the pharmacy staff at the main site can update his</a:t>
            </a:r>
            <a:r>
              <a:rPr lang="en-GB" sz="1200" i="1" kern="1200" baseline="0" dirty="0" smtClean="0">
                <a:solidFill>
                  <a:schemeClr val="tx1"/>
                </a:solidFill>
                <a:effectLst/>
                <a:latin typeface="Tempus Sans ITC" pitchFamily="82" charset="0"/>
                <a:ea typeface="+mn-ea"/>
                <a:cs typeface="Times New Roman" pitchFamily="18" charset="0"/>
              </a:rPr>
              <a:t> IMAI site and therefore include him in subsequent Appointment Lists) </a:t>
            </a:r>
            <a:r>
              <a:rPr lang="en-GB" sz="1200" i="1" kern="1200" dirty="0" smtClean="0">
                <a:solidFill>
                  <a:schemeClr val="tx1"/>
                </a:solidFill>
                <a:effectLst/>
                <a:latin typeface="Tempus Sans ITC" pitchFamily="82" charset="0"/>
                <a:ea typeface="+mn-ea"/>
                <a:cs typeface="Times New Roman" pitchFamily="18" charset="0"/>
              </a:rPr>
              <a:t>and give the patient</a:t>
            </a:r>
            <a:r>
              <a:rPr lang="en-GB" sz="1200" i="1" kern="1200" baseline="0" dirty="0" smtClean="0">
                <a:solidFill>
                  <a:schemeClr val="tx1"/>
                </a:solidFill>
                <a:effectLst/>
                <a:latin typeface="Tempus Sans ITC" pitchFamily="82" charset="0"/>
                <a:ea typeface="+mn-ea"/>
                <a:cs typeface="Times New Roman" pitchFamily="18" charset="0"/>
              </a:rPr>
              <a:t> the same appointment date. The ART recruitment Form can be sent at the end of the month</a:t>
            </a:r>
            <a:endParaRPr lang="en-GB" sz="1200" i="1" kern="1200" dirty="0" smtClean="0">
              <a:solidFill>
                <a:schemeClr val="tx1"/>
              </a:solidFill>
              <a:effectLst/>
              <a:latin typeface="Tempus Sans ITC" pitchFamily="82"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2EA388B-4B5E-4891-8A7D-CA085716748B}" type="slidenum">
              <a:rPr lang="en-ZA" smtClean="0"/>
              <a:pPr/>
              <a:t>10</a:t>
            </a:fld>
            <a:endParaRPr lang="en-ZA"/>
          </a:p>
        </p:txBody>
      </p:sp>
    </p:spTree>
    <p:extLst>
      <p:ext uri="{BB962C8B-B14F-4D97-AF65-F5344CB8AC3E}">
        <p14:creationId xmlns:p14="http://schemas.microsoft.com/office/powerpoint/2010/main" val="226474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BA470574-372D-4852-8AD7-3217EAF8B070}" type="datetime1">
              <a:rPr lang="en-ZA" smtClean="0"/>
              <a:pPr/>
              <a:t>2014-03-09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259047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B50B9B91-0BBD-4046-A27C-CFE1A7B11440}" type="datetime1">
              <a:rPr lang="en-ZA" smtClean="0"/>
              <a:pPr/>
              <a:t>2014-03-09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348850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6FB83CA0-2482-4479-8615-FBE74025E558}" type="datetime1">
              <a:rPr lang="en-ZA" smtClean="0"/>
              <a:pPr/>
              <a:t>2014-03-09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274508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DDE67040-911A-4FEB-A437-CDE609BA1599}" type="datetime1">
              <a:rPr lang="en-ZA" smtClean="0"/>
              <a:pPr/>
              <a:t>2014-03-09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272548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B237FA-EA5A-4742-9F1C-0FDCABF6A6FB}" type="datetime1">
              <a:rPr lang="en-ZA" smtClean="0"/>
              <a:pPr/>
              <a:t>2014-03-09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391419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4B5AFD92-59C2-4E24-8EF0-C04016062F38}" type="datetime1">
              <a:rPr lang="en-ZA" smtClean="0"/>
              <a:pPr/>
              <a:t>2014-03-09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247688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6B1EF8DF-B4F9-4E31-8951-6E610867020F}" type="datetime1">
              <a:rPr lang="en-ZA" smtClean="0"/>
              <a:pPr/>
              <a:t>2014-03-09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195878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113626AD-862E-4DC7-9F03-FEDA7408B047}" type="datetime1">
              <a:rPr lang="en-ZA" smtClean="0"/>
              <a:pPr/>
              <a:t>2014-03-09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298843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11714-19E0-4512-BC06-8490BF7C21CA}" type="datetime1">
              <a:rPr lang="en-ZA" smtClean="0"/>
              <a:pPr/>
              <a:t>2014-03-09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342593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56FAF-B80E-4E0B-8764-E487F6FE3956}" type="datetime1">
              <a:rPr lang="en-ZA" smtClean="0"/>
              <a:pPr/>
              <a:t>2014-03-09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60463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596A3-C93A-4791-AC46-E01FB0AE7FC6}" type="datetime1">
              <a:rPr lang="en-ZA" smtClean="0"/>
              <a:pPr/>
              <a:t>2014-03-09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CF35321-9209-434B-9DF7-F3F04D8BFF55}" type="slidenum">
              <a:rPr lang="en-ZA" smtClean="0"/>
              <a:pPr/>
              <a:t>‹#›</a:t>
            </a:fld>
            <a:endParaRPr lang="en-ZA"/>
          </a:p>
        </p:txBody>
      </p:sp>
    </p:spTree>
    <p:extLst>
      <p:ext uri="{BB962C8B-B14F-4D97-AF65-F5344CB8AC3E}">
        <p14:creationId xmlns:p14="http://schemas.microsoft.com/office/powerpoint/2010/main" val="304660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61F62-14D7-4CA5-B5CB-7A2E5A7642E9}" type="datetime1">
              <a:rPr lang="en-ZA" smtClean="0"/>
              <a:pPr/>
              <a:t>2014-03-09</a:t>
            </a:fld>
            <a:endParaRPr lang="en-ZA"/>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35321-9209-434B-9DF7-F3F04D8BFF55}" type="slidenum">
              <a:rPr lang="en-ZA" smtClean="0"/>
              <a:pPr/>
              <a:t>‹#›</a:t>
            </a:fld>
            <a:endParaRPr lang="en-ZA"/>
          </a:p>
        </p:txBody>
      </p:sp>
    </p:spTree>
    <p:extLst>
      <p:ext uri="{BB962C8B-B14F-4D97-AF65-F5344CB8AC3E}">
        <p14:creationId xmlns:p14="http://schemas.microsoft.com/office/powerpoint/2010/main" val="2347861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23072"/>
            <a:ext cx="7772400" cy="1470025"/>
          </a:xfrm>
        </p:spPr>
        <p:txBody>
          <a:bodyPr>
            <a:normAutofit/>
          </a:bodyPr>
          <a:lstStyle/>
          <a:p>
            <a:r>
              <a:rPr lang="en-GB" sz="4000" b="1" dirty="0" smtClean="0"/>
              <a:t>Case Studies for EDT Mobile</a:t>
            </a:r>
            <a:endParaRPr lang="en-ZA" sz="4000" b="1" dirty="0">
              <a:effectLst>
                <a:outerShdw blurRad="38100" dist="38100" dir="2700000" algn="tl">
                  <a:srgbClr val="000000">
                    <a:alpha val="43137"/>
                  </a:srgbClr>
                </a:outerShdw>
              </a:effectLst>
            </a:endParaRPr>
          </a:p>
        </p:txBody>
      </p:sp>
      <p:pic>
        <p:nvPicPr>
          <p:cNvPr id="5" name="Picture 4" descr="MOHSS_Coat of Arms_CMYK"/>
          <p:cNvPicPr>
            <a:picLocks noChangeAspect="1" noChangeArrowheads="1"/>
          </p:cNvPicPr>
          <p:nvPr/>
        </p:nvPicPr>
        <p:blipFill>
          <a:blip r:embed="rId2" cstate="print"/>
          <a:srcRect/>
          <a:stretch>
            <a:fillRect/>
          </a:stretch>
        </p:blipFill>
        <p:spPr bwMode="auto">
          <a:xfrm>
            <a:off x="3563888" y="332656"/>
            <a:ext cx="1872208" cy="1800200"/>
          </a:xfrm>
          <a:prstGeom prst="rect">
            <a:avLst/>
          </a:prstGeom>
          <a:noFill/>
          <a:ln w="9525" algn="in">
            <a:noFill/>
            <a:miter lim="800000"/>
            <a:headEnd/>
            <a:tailEnd/>
          </a:ln>
        </p:spPr>
      </p:pic>
      <p:pic>
        <p:nvPicPr>
          <p:cNvPr id="7" name="Picture 6" descr="USAID"/>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9" y="5593051"/>
            <a:ext cx="1871980" cy="572135"/>
          </a:xfrm>
          <a:prstGeom prst="rect">
            <a:avLst/>
          </a:prstGeom>
          <a:noFill/>
          <a:ln>
            <a:noFill/>
          </a:ln>
        </p:spPr>
      </p:pic>
      <p:pic>
        <p:nvPicPr>
          <p:cNvPr id="8" name="Picture 7" descr="SIAPS_Logo_FINAL"/>
          <p:cNvPicPr/>
          <p:nvPr/>
        </p:nvPicPr>
        <p:blipFill>
          <a:blip r:embed="rId4" cstate="print">
            <a:extLst>
              <a:ext uri="{28A0092B-C50C-407E-A947-70E740481C1C}">
                <a14:useLocalDpi xmlns:a14="http://schemas.microsoft.com/office/drawing/2010/main" val="0"/>
              </a:ext>
            </a:extLst>
          </a:blip>
          <a:srcRect l="31955" t="35007" r="30212" b="16273"/>
          <a:stretch>
            <a:fillRect/>
          </a:stretch>
        </p:blipFill>
        <p:spPr bwMode="auto">
          <a:xfrm>
            <a:off x="6948265" y="5589241"/>
            <a:ext cx="1439545" cy="575945"/>
          </a:xfrm>
          <a:prstGeom prst="rect">
            <a:avLst/>
          </a:prstGeom>
          <a:noFill/>
          <a:ln>
            <a:noFill/>
          </a:ln>
        </p:spPr>
      </p:pic>
    </p:spTree>
    <p:extLst>
      <p:ext uri="{BB962C8B-B14F-4D97-AF65-F5344CB8AC3E}">
        <p14:creationId xmlns:p14="http://schemas.microsoft.com/office/powerpoint/2010/main" val="319438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3a2: Transfer in- same Main Site</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Ms Ester J, ARTID Number </a:t>
            </a:r>
            <a:r>
              <a:rPr lang="en-ZA" sz="2400" dirty="0" smtClean="0"/>
              <a:t>27-886, has come to your health facility at </a:t>
            </a:r>
            <a:r>
              <a:rPr lang="en-ZA" sz="2400" dirty="0" err="1" smtClean="0"/>
              <a:t>Otjinene</a:t>
            </a:r>
            <a:r>
              <a:rPr lang="en-ZA" sz="2400" dirty="0" smtClean="0"/>
              <a:t> Health Centre on Monday 10 April 2013. She has been taking his ARVs at Gobabis hospital but she recently resigned to stay with her mom at a village near your health facility and wants to transfer to your facility. She has enough ARVs to last until 21 May 2013.</a:t>
            </a:r>
          </a:p>
          <a:p>
            <a:pPr marL="400050">
              <a:lnSpc>
                <a:spcPct val="114000"/>
              </a:lnSpc>
              <a:buFontTx/>
              <a:buChar char="-"/>
            </a:pPr>
            <a:r>
              <a:rPr lang="en-US" sz="2400" i="1" dirty="0" smtClean="0"/>
              <a:t>Use the appropriate tools from those provided (EDT mobile, ART recruitment form, Appointment Lists) to attend to this patient</a:t>
            </a:r>
            <a:endParaRPr lang="en-US" sz="2400" i="1"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10</a:t>
            </a:fld>
            <a:endParaRPr lang="en-ZA"/>
          </a:p>
        </p:txBody>
      </p:sp>
    </p:spTree>
    <p:extLst>
      <p:ext uri="{BB962C8B-B14F-4D97-AF65-F5344CB8AC3E}">
        <p14:creationId xmlns:p14="http://schemas.microsoft.com/office/powerpoint/2010/main" val="2257997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3b1: Transfer In- same Main Site</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On Monday 3</a:t>
            </a:r>
            <a:r>
              <a:rPr lang="en-GB" sz="2400" baseline="30000" dirty="0" smtClean="0"/>
              <a:t>rd</a:t>
            </a:r>
            <a:r>
              <a:rPr lang="en-GB" sz="2400" dirty="0" smtClean="0"/>
              <a:t> April 2013 another patient, Ms </a:t>
            </a:r>
            <a:r>
              <a:rPr lang="en-GB" sz="2400" dirty="0" err="1" smtClean="0"/>
              <a:t>Magrietha</a:t>
            </a:r>
            <a:r>
              <a:rPr lang="en-GB" sz="2400" dirty="0" smtClean="0"/>
              <a:t> M, ARTID </a:t>
            </a:r>
            <a:r>
              <a:rPr lang="en-GB" sz="2400" dirty="0"/>
              <a:t>Number </a:t>
            </a:r>
            <a:r>
              <a:rPr lang="en-ZA" sz="2400" dirty="0" smtClean="0"/>
              <a:t>122-3227, </a:t>
            </a:r>
            <a:r>
              <a:rPr lang="en-ZA" sz="2400" dirty="0"/>
              <a:t>has come to your health facility at </a:t>
            </a:r>
            <a:r>
              <a:rPr lang="en-ZA" sz="2400" dirty="0" err="1"/>
              <a:t>Otjinene</a:t>
            </a:r>
            <a:r>
              <a:rPr lang="en-ZA" sz="2400" dirty="0"/>
              <a:t> Health </a:t>
            </a:r>
            <a:r>
              <a:rPr lang="en-ZA" sz="2400" dirty="0" smtClean="0"/>
              <a:t>Centre. She </a:t>
            </a:r>
            <a:r>
              <a:rPr lang="en-ZA" sz="2400" dirty="0"/>
              <a:t>has been taking his ARVs at Gobabis hospital but </a:t>
            </a:r>
            <a:r>
              <a:rPr lang="en-ZA" sz="2400" dirty="0" smtClean="0"/>
              <a:t>she wants </a:t>
            </a:r>
            <a:r>
              <a:rPr lang="en-ZA" sz="2400" dirty="0"/>
              <a:t>to transfer to your </a:t>
            </a:r>
            <a:r>
              <a:rPr lang="en-ZA" sz="2400" dirty="0" smtClean="0"/>
              <a:t>facility as her husband got a job near your health facility. She </a:t>
            </a:r>
            <a:r>
              <a:rPr lang="en-ZA" sz="2400" dirty="0"/>
              <a:t>has </a:t>
            </a:r>
            <a:r>
              <a:rPr lang="en-ZA" sz="2400" dirty="0" smtClean="0"/>
              <a:t>4 tablets of TDF300mg+3TC300mg and 8 tablets of NVP200mg (enough to </a:t>
            </a:r>
            <a:r>
              <a:rPr lang="en-ZA" sz="2400" dirty="0"/>
              <a:t>last </a:t>
            </a:r>
            <a:r>
              <a:rPr lang="en-ZA" sz="2400" dirty="0" smtClean="0"/>
              <a:t>her for 4 more days i.e. until 6</a:t>
            </a:r>
            <a:r>
              <a:rPr lang="en-ZA" sz="2400" baseline="30000" dirty="0" smtClean="0"/>
              <a:t>th</a:t>
            </a:r>
            <a:r>
              <a:rPr lang="en-ZA" sz="2400" dirty="0" smtClean="0"/>
              <a:t> Apr 2013).</a:t>
            </a:r>
            <a:endParaRPr lang="en-ZA" sz="2400" dirty="0"/>
          </a:p>
          <a:p>
            <a:pPr marL="400050">
              <a:lnSpc>
                <a:spcPct val="114000"/>
              </a:lnSpc>
              <a:buFontTx/>
              <a:buChar char="-"/>
            </a:pPr>
            <a:r>
              <a:rPr lang="en-US" sz="2400" i="1" dirty="0"/>
              <a:t>Use the appropriate tools from those provided (EDT mobile, ART recruitment form, Appointment Lists) to attend to this patient</a:t>
            </a:r>
          </a:p>
          <a:p>
            <a:pPr marL="57150" indent="0">
              <a:lnSpc>
                <a:spcPct val="114000"/>
              </a:lnSpc>
              <a:buNone/>
            </a:pPr>
            <a:endParaRPr lang="en-GB" sz="2400"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11</a:t>
            </a:fld>
            <a:endParaRPr lang="en-ZA"/>
          </a:p>
        </p:txBody>
      </p:sp>
    </p:spTree>
    <p:extLst>
      <p:ext uri="{BB962C8B-B14F-4D97-AF65-F5344CB8AC3E}">
        <p14:creationId xmlns:p14="http://schemas.microsoft.com/office/powerpoint/2010/main" val="1929602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3b2: Transfer In- same Main Site</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On Thursday 4 April 2013 a patient, </a:t>
            </a:r>
            <a:r>
              <a:rPr lang="en-GB" sz="2400" dirty="0" err="1" smtClean="0"/>
              <a:t>Jophanna</a:t>
            </a:r>
            <a:r>
              <a:rPr lang="en-GB" sz="2400" dirty="0" smtClean="0"/>
              <a:t> N, ARTID </a:t>
            </a:r>
            <a:r>
              <a:rPr lang="en-GB" sz="2400" dirty="0"/>
              <a:t>Number </a:t>
            </a:r>
            <a:r>
              <a:rPr lang="en-ZA" sz="2400" dirty="0" smtClean="0"/>
              <a:t>122-2016, </a:t>
            </a:r>
            <a:r>
              <a:rPr lang="en-ZA" sz="2400" dirty="0"/>
              <a:t>has come to your health facility at </a:t>
            </a:r>
            <a:r>
              <a:rPr lang="en-ZA" sz="2400" dirty="0" err="1"/>
              <a:t>Otjinene</a:t>
            </a:r>
            <a:r>
              <a:rPr lang="en-ZA" sz="2400" dirty="0"/>
              <a:t> Health </a:t>
            </a:r>
            <a:r>
              <a:rPr lang="en-ZA" sz="2400" dirty="0" smtClean="0"/>
              <a:t>Centre. She </a:t>
            </a:r>
            <a:r>
              <a:rPr lang="en-ZA" sz="2400" dirty="0"/>
              <a:t>has been taking his ARVs at Gobabis hospital but </a:t>
            </a:r>
            <a:r>
              <a:rPr lang="en-ZA" sz="2400" dirty="0" smtClean="0"/>
              <a:t>she wants </a:t>
            </a:r>
            <a:r>
              <a:rPr lang="en-ZA" sz="2400" dirty="0"/>
              <a:t>to transfer to your </a:t>
            </a:r>
            <a:r>
              <a:rPr lang="en-ZA" sz="2400" dirty="0" smtClean="0"/>
              <a:t>facility as her husband got a job near your health facility. </a:t>
            </a:r>
            <a:r>
              <a:rPr lang="en-ZA" sz="2400" dirty="0"/>
              <a:t>He has 8</a:t>
            </a:r>
            <a:r>
              <a:rPr lang="en-ZA" sz="2400" dirty="0" smtClean="0"/>
              <a:t> tablets of AZT300mg+3TC150mg, 4 tablets of TDF300mg and 16 tablets of LPV/r 250mg (enough to </a:t>
            </a:r>
            <a:r>
              <a:rPr lang="en-ZA" sz="2400" dirty="0"/>
              <a:t>last </a:t>
            </a:r>
            <a:r>
              <a:rPr lang="en-ZA" sz="2400" dirty="0" smtClean="0"/>
              <a:t>her for 4 more days i.e. until 8</a:t>
            </a:r>
            <a:r>
              <a:rPr lang="en-ZA" sz="2400" baseline="30000" dirty="0" smtClean="0"/>
              <a:t>th</a:t>
            </a:r>
            <a:r>
              <a:rPr lang="en-ZA" sz="2400" dirty="0" smtClean="0"/>
              <a:t> Apr 2013).</a:t>
            </a:r>
            <a:endParaRPr lang="en-ZA" sz="2400" dirty="0"/>
          </a:p>
          <a:p>
            <a:pPr marL="400050">
              <a:lnSpc>
                <a:spcPct val="114000"/>
              </a:lnSpc>
              <a:buFontTx/>
              <a:buChar char="-"/>
            </a:pPr>
            <a:r>
              <a:rPr lang="en-US" sz="2400" i="1" dirty="0"/>
              <a:t>Use the appropriate tools from those provided (EDT mobile, ART recruitment form, Appointment Lists) to attend to this patient</a:t>
            </a:r>
          </a:p>
          <a:p>
            <a:pPr marL="57150" indent="0">
              <a:lnSpc>
                <a:spcPct val="114000"/>
              </a:lnSpc>
              <a:buNone/>
            </a:pPr>
            <a:endParaRPr lang="en-GB" sz="2400"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12</a:t>
            </a:fld>
            <a:endParaRPr lang="en-ZA"/>
          </a:p>
        </p:txBody>
      </p:sp>
    </p:spTree>
    <p:extLst>
      <p:ext uri="{BB962C8B-B14F-4D97-AF65-F5344CB8AC3E}">
        <p14:creationId xmlns:p14="http://schemas.microsoft.com/office/powerpoint/2010/main" val="299477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4a1: Transfer In- other Main Site </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John Paulus comes to your facility for ART treatment on 3</a:t>
            </a:r>
            <a:r>
              <a:rPr lang="en-GB" sz="2400" baseline="30000" dirty="0" smtClean="0"/>
              <a:t>rd</a:t>
            </a:r>
            <a:r>
              <a:rPr lang="en-GB" sz="2400" dirty="0" smtClean="0"/>
              <a:t> April 2013. He has been on ART at Katutura hospital in Windhoek (ARTID  13-1740) for the last 2 years and recently got a transfer letter to your health facility. He has ARVs to last until Sun 5</a:t>
            </a:r>
            <a:r>
              <a:rPr lang="en-GB" sz="2400" baseline="30000" dirty="0" smtClean="0"/>
              <a:t>th</a:t>
            </a:r>
            <a:r>
              <a:rPr lang="en-GB" sz="2400" dirty="0" smtClean="0"/>
              <a:t> May 2013. His details are as follows: (1) DoB 25</a:t>
            </a:r>
            <a:r>
              <a:rPr lang="en-GB" sz="2400" baseline="30000" dirty="0" smtClean="0"/>
              <a:t>th</a:t>
            </a:r>
            <a:r>
              <a:rPr lang="en-GB" sz="2400" dirty="0" smtClean="0"/>
              <a:t> Aug 1984 (2) Regimen: TDF300mg/3TC300mg OD + EFV 600mg (3) Started ART on 5</a:t>
            </a:r>
            <a:r>
              <a:rPr lang="en-GB" sz="2400" baseline="30000" dirty="0" smtClean="0"/>
              <a:t>th</a:t>
            </a:r>
            <a:r>
              <a:rPr lang="en-GB" sz="2400" dirty="0" smtClean="0"/>
              <a:t> Apr 2011 on the regimen AZT300mg + 3TC150mg+ NVP200mg BD (4) New address will be 123 </a:t>
            </a:r>
            <a:r>
              <a:rPr lang="en-GB" sz="2400" dirty="0" err="1" smtClean="0"/>
              <a:t>Matara</a:t>
            </a:r>
            <a:r>
              <a:rPr lang="en-GB" sz="2400" dirty="0" smtClean="0"/>
              <a:t> Village in </a:t>
            </a:r>
            <a:r>
              <a:rPr lang="en-GB" sz="2400" dirty="0" err="1" smtClean="0"/>
              <a:t>Otjinene</a:t>
            </a:r>
            <a:r>
              <a:rPr lang="en-GB" sz="2400" dirty="0" smtClean="0"/>
              <a:t>.</a:t>
            </a:r>
          </a:p>
          <a:p>
            <a:pPr marL="57150" indent="0">
              <a:lnSpc>
                <a:spcPct val="114000"/>
              </a:lnSpc>
              <a:buNone/>
            </a:pPr>
            <a:r>
              <a:rPr lang="en-US" sz="2400" i="1" dirty="0" smtClean="0"/>
              <a:t>- Use </a:t>
            </a:r>
            <a:r>
              <a:rPr lang="en-US" sz="2400" i="1" dirty="0"/>
              <a:t>the appropriate tools from those provided (EDT mobile, ART recruitment form, Appointment Lists) to attend to this </a:t>
            </a:r>
            <a:r>
              <a:rPr lang="en-US" sz="2400" i="1" dirty="0" smtClean="0"/>
              <a:t>patient</a:t>
            </a:r>
            <a:endParaRPr lang="en-US" sz="2400" i="1"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13</a:t>
            </a:fld>
            <a:endParaRPr lang="en-ZA"/>
          </a:p>
        </p:txBody>
      </p:sp>
    </p:spTree>
    <p:extLst>
      <p:ext uri="{BB962C8B-B14F-4D97-AF65-F5344CB8AC3E}">
        <p14:creationId xmlns:p14="http://schemas.microsoft.com/office/powerpoint/2010/main" val="1929602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4a2: Transfer In- other Main Site </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Mary Jonas comes to your facility for ART treatment on 3</a:t>
            </a:r>
            <a:r>
              <a:rPr lang="en-GB" sz="2400" baseline="30000" dirty="0" smtClean="0"/>
              <a:t>rd</a:t>
            </a:r>
            <a:r>
              <a:rPr lang="en-GB" sz="2400" dirty="0" smtClean="0"/>
              <a:t> April 2013. She has been on ART at Katutura hospital in Windhoek (ARTID  13-1920) for the last 3 years and recently got a transfer letter to your health facility. She has ARVs to last until Sun 12</a:t>
            </a:r>
            <a:r>
              <a:rPr lang="en-GB" sz="2400" baseline="30000" dirty="0" smtClean="0"/>
              <a:t>th</a:t>
            </a:r>
            <a:r>
              <a:rPr lang="en-GB" sz="2400" dirty="0" smtClean="0"/>
              <a:t> May 2013. Her details are as follows: (1) DoB 15</a:t>
            </a:r>
            <a:r>
              <a:rPr lang="en-GB" sz="2400" baseline="30000" dirty="0" smtClean="0"/>
              <a:t>th</a:t>
            </a:r>
            <a:r>
              <a:rPr lang="en-GB" sz="2400" dirty="0" smtClean="0"/>
              <a:t> Sep 1974 (2) Regimen: TDF300mg/3TC300mg OD + NVP200mg BD (3) Started ART on 4</a:t>
            </a:r>
            <a:r>
              <a:rPr lang="en-GB" sz="2400" baseline="30000" dirty="0" smtClean="0"/>
              <a:t>th</a:t>
            </a:r>
            <a:r>
              <a:rPr lang="en-GB" sz="2400" dirty="0" smtClean="0"/>
              <a:t> May 2010 on the regimen AZT300mg + 3TC150mg+ NVP200mg BD (4) New address will be 13 </a:t>
            </a:r>
            <a:r>
              <a:rPr lang="en-GB" sz="2400" dirty="0" err="1" smtClean="0"/>
              <a:t>Omatare</a:t>
            </a:r>
            <a:r>
              <a:rPr lang="en-GB" sz="2400" dirty="0" smtClean="0"/>
              <a:t> Village in </a:t>
            </a:r>
            <a:r>
              <a:rPr lang="en-GB" sz="2400" dirty="0" err="1" smtClean="0"/>
              <a:t>Otjinene</a:t>
            </a:r>
            <a:r>
              <a:rPr lang="en-GB" sz="2400" dirty="0" smtClean="0"/>
              <a:t>.</a:t>
            </a:r>
          </a:p>
          <a:p>
            <a:pPr marL="57150" indent="0">
              <a:lnSpc>
                <a:spcPct val="114000"/>
              </a:lnSpc>
              <a:buNone/>
            </a:pPr>
            <a:r>
              <a:rPr lang="en-US" sz="2400" i="1" dirty="0" smtClean="0"/>
              <a:t>- Use </a:t>
            </a:r>
            <a:r>
              <a:rPr lang="en-US" sz="2400" i="1" dirty="0"/>
              <a:t>the appropriate tools from those provided (EDT mobile, ART recruitment form, Appointment Lists) to attend to this </a:t>
            </a:r>
            <a:r>
              <a:rPr lang="en-US" sz="2400" i="1" dirty="0" smtClean="0"/>
              <a:t>patient</a:t>
            </a:r>
            <a:endParaRPr lang="en-US" sz="2400" i="1"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14</a:t>
            </a:fld>
            <a:endParaRPr lang="en-ZA"/>
          </a:p>
        </p:txBody>
      </p:sp>
    </p:spTree>
    <p:extLst>
      <p:ext uri="{BB962C8B-B14F-4D97-AF65-F5344CB8AC3E}">
        <p14:creationId xmlns:p14="http://schemas.microsoft.com/office/powerpoint/2010/main" val="2938527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a:effectLst>
                  <a:outerShdw blurRad="38100" dist="38100" dir="2700000" algn="tl">
                    <a:srgbClr val="000000">
                      <a:alpha val="43137"/>
                    </a:srgbClr>
                  </a:outerShdw>
                </a:effectLst>
              </a:rPr>
              <a:t>Case Study </a:t>
            </a:r>
            <a:r>
              <a:rPr lang="en-ZA" sz="3200" b="1" dirty="0" smtClean="0">
                <a:effectLst>
                  <a:outerShdw blurRad="38100" dist="38100" dir="2700000" algn="tl">
                    <a:srgbClr val="000000">
                      <a:alpha val="43137"/>
                    </a:srgbClr>
                  </a:outerShdw>
                </a:effectLst>
              </a:rPr>
              <a:t>4b1: </a:t>
            </a:r>
            <a:r>
              <a:rPr lang="en-ZA" sz="3200" b="1" dirty="0">
                <a:effectLst>
                  <a:outerShdw blurRad="38100" dist="38100" dir="2700000" algn="tl">
                    <a:srgbClr val="000000">
                      <a:alpha val="43137"/>
                    </a:srgbClr>
                  </a:outerShdw>
                </a:effectLst>
              </a:rPr>
              <a:t>Transfer In- other Main </a:t>
            </a:r>
            <a:r>
              <a:rPr lang="en-ZA" sz="3200" b="1" dirty="0" smtClean="0">
                <a:effectLst>
                  <a:outerShdw blurRad="38100" dist="38100" dir="2700000" algn="tl">
                    <a:srgbClr val="000000">
                      <a:alpha val="43137"/>
                    </a:srgbClr>
                  </a:outerShdw>
                </a:effectLst>
              </a:rPr>
              <a:t>Site</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Mary Jansen comes to your facility for ART treatment on 3</a:t>
            </a:r>
            <a:r>
              <a:rPr lang="en-GB" sz="2400" baseline="30000" dirty="0" smtClean="0"/>
              <a:t>rd</a:t>
            </a:r>
            <a:r>
              <a:rPr lang="en-GB" sz="2400" dirty="0" smtClean="0"/>
              <a:t> April 2013. She has been on ART at Katutura hospital in Windhoek (ARTID  13-1210) for the last 3 years and recently got a transfer letter to your health facility. She has ARVs to last until Tue 9</a:t>
            </a:r>
            <a:r>
              <a:rPr lang="en-GB" sz="2400" baseline="30000" dirty="0" smtClean="0"/>
              <a:t>th</a:t>
            </a:r>
            <a:r>
              <a:rPr lang="en-GB" sz="2400" dirty="0" smtClean="0"/>
              <a:t> Apr 2013. Her details are as follows: (1) DoB 23</a:t>
            </a:r>
            <a:r>
              <a:rPr lang="en-GB" sz="2400" baseline="30000" dirty="0" smtClean="0"/>
              <a:t>rd</a:t>
            </a:r>
            <a:r>
              <a:rPr lang="en-GB" sz="2400" dirty="0" smtClean="0"/>
              <a:t> Aug 1974 (2) Regimen: TDF300mg/3TC300mg OD + NVP 200mg (3) Started ART on 20</a:t>
            </a:r>
            <a:r>
              <a:rPr lang="en-GB" sz="2400" baseline="30000" dirty="0" smtClean="0"/>
              <a:t>th</a:t>
            </a:r>
            <a:r>
              <a:rPr lang="en-GB" sz="2400" dirty="0" smtClean="0"/>
              <a:t> Jun 2010 on the regimen D4T300mg + 3TC150mg+ NVP200mg BD (4) New address will be 103 Mara Village in </a:t>
            </a:r>
            <a:r>
              <a:rPr lang="en-GB" sz="2400" dirty="0" err="1" smtClean="0"/>
              <a:t>Otjinene</a:t>
            </a:r>
            <a:r>
              <a:rPr lang="en-GB" sz="2400" dirty="0" smtClean="0"/>
              <a:t>.</a:t>
            </a:r>
            <a:endParaRPr lang="en-GB" sz="2400" dirty="0"/>
          </a:p>
          <a:p>
            <a:pPr marL="57150" indent="0">
              <a:lnSpc>
                <a:spcPct val="114000"/>
              </a:lnSpc>
              <a:buNone/>
            </a:pPr>
            <a:r>
              <a:rPr lang="en-US" sz="2400" i="1" dirty="0"/>
              <a:t>- Use the appropriate tools from those provided (EDT mobile, ART recruitment form, Appointment Lists) to attend to this </a:t>
            </a:r>
            <a:r>
              <a:rPr lang="en-US" sz="2400" i="1" dirty="0" smtClean="0"/>
              <a:t>patient</a:t>
            </a:r>
            <a:endParaRPr lang="en-US" sz="2400" i="1"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15</a:t>
            </a:fld>
            <a:endParaRPr lang="en-ZA"/>
          </a:p>
        </p:txBody>
      </p:sp>
    </p:spTree>
    <p:extLst>
      <p:ext uri="{BB962C8B-B14F-4D97-AF65-F5344CB8AC3E}">
        <p14:creationId xmlns:p14="http://schemas.microsoft.com/office/powerpoint/2010/main" val="1929602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a:effectLst>
                  <a:outerShdw blurRad="38100" dist="38100" dir="2700000" algn="tl">
                    <a:srgbClr val="000000">
                      <a:alpha val="43137"/>
                    </a:srgbClr>
                  </a:outerShdw>
                </a:effectLst>
              </a:rPr>
              <a:t>Case Study </a:t>
            </a:r>
            <a:r>
              <a:rPr lang="en-ZA" sz="3200" b="1" dirty="0" smtClean="0">
                <a:effectLst>
                  <a:outerShdw blurRad="38100" dist="38100" dir="2700000" algn="tl">
                    <a:srgbClr val="000000">
                      <a:alpha val="43137"/>
                    </a:srgbClr>
                  </a:outerShdw>
                </a:effectLst>
              </a:rPr>
              <a:t>4b2: </a:t>
            </a:r>
            <a:r>
              <a:rPr lang="en-ZA" sz="3200" b="1" dirty="0">
                <a:effectLst>
                  <a:outerShdw blurRad="38100" dist="38100" dir="2700000" algn="tl">
                    <a:srgbClr val="000000">
                      <a:alpha val="43137"/>
                    </a:srgbClr>
                  </a:outerShdw>
                </a:effectLst>
              </a:rPr>
              <a:t>Transfer In- other Main </a:t>
            </a:r>
            <a:r>
              <a:rPr lang="en-ZA" sz="3200" b="1" dirty="0" smtClean="0">
                <a:effectLst>
                  <a:outerShdw blurRad="38100" dist="38100" dir="2700000" algn="tl">
                    <a:srgbClr val="000000">
                      <a:alpha val="43137"/>
                    </a:srgbClr>
                  </a:outerShdw>
                </a:effectLst>
              </a:rPr>
              <a:t>Site</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Janet Jameson comes to your facility for ART treatment on 9</a:t>
            </a:r>
            <a:r>
              <a:rPr lang="en-GB" sz="2400" baseline="30000" dirty="0" smtClean="0"/>
              <a:t>th</a:t>
            </a:r>
            <a:r>
              <a:rPr lang="en-GB" sz="2400" dirty="0" smtClean="0"/>
              <a:t> April 2013. She has been on ART at Walvis bay hospital in (ARTID  124-1980) for the last 1 year and recently got a transfer letter to your health facility. She has ARVs to last until Tue 16</a:t>
            </a:r>
            <a:r>
              <a:rPr lang="en-GB" sz="2400" baseline="30000" dirty="0" smtClean="0"/>
              <a:t>th</a:t>
            </a:r>
            <a:r>
              <a:rPr lang="en-GB" sz="2400" dirty="0" smtClean="0"/>
              <a:t> Apr 2013. Her details are as follows: (1) DoB 24</a:t>
            </a:r>
            <a:r>
              <a:rPr lang="en-GB" sz="2400" baseline="30000" dirty="0" smtClean="0"/>
              <a:t>th</a:t>
            </a:r>
            <a:r>
              <a:rPr lang="en-GB" sz="2400" dirty="0" smtClean="0"/>
              <a:t> Aug 1972 (2) Regimen: TDF300mg/3TC300mg OD + NVP 200mg (3) Started ART on 10</a:t>
            </a:r>
            <a:r>
              <a:rPr lang="en-GB" sz="2400" baseline="30000" dirty="0" smtClean="0"/>
              <a:t>th</a:t>
            </a:r>
            <a:r>
              <a:rPr lang="en-GB" sz="2400" dirty="0" smtClean="0"/>
              <a:t> Apr 2012 on the regimen </a:t>
            </a:r>
            <a:r>
              <a:rPr lang="en-GB" sz="2400" dirty="0"/>
              <a:t>TDF300mg/3TC300mg OD + NVP 200mg </a:t>
            </a:r>
            <a:r>
              <a:rPr lang="en-GB" sz="2400" dirty="0" smtClean="0"/>
              <a:t>BD (4) New address will be 103 Mara Village in </a:t>
            </a:r>
            <a:r>
              <a:rPr lang="en-GB" sz="2400" dirty="0" err="1" smtClean="0"/>
              <a:t>Otjinene</a:t>
            </a:r>
            <a:r>
              <a:rPr lang="en-GB" sz="2400" dirty="0" smtClean="0"/>
              <a:t>.</a:t>
            </a:r>
            <a:endParaRPr lang="en-GB" sz="2400" dirty="0"/>
          </a:p>
          <a:p>
            <a:pPr marL="57150" indent="0">
              <a:lnSpc>
                <a:spcPct val="114000"/>
              </a:lnSpc>
              <a:buNone/>
            </a:pPr>
            <a:r>
              <a:rPr lang="en-US" sz="2400" i="1" dirty="0"/>
              <a:t>- Use the appropriate tools from those provided (EDT mobile, ART recruitment form, Appointment Lists) to attend to this </a:t>
            </a:r>
            <a:r>
              <a:rPr lang="en-US" sz="2400" i="1" dirty="0" smtClean="0"/>
              <a:t>patient</a:t>
            </a:r>
            <a:endParaRPr lang="en-US" sz="2400" i="1"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16</a:t>
            </a:fld>
            <a:endParaRPr lang="en-ZA"/>
          </a:p>
        </p:txBody>
      </p:sp>
    </p:spTree>
    <p:extLst>
      <p:ext uri="{BB962C8B-B14F-4D97-AF65-F5344CB8AC3E}">
        <p14:creationId xmlns:p14="http://schemas.microsoft.com/office/powerpoint/2010/main" val="1520510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5: Transfer Out</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The mother of Master </a:t>
            </a:r>
            <a:r>
              <a:rPr lang="en-GB" sz="2400" dirty="0" err="1" smtClean="0"/>
              <a:t>Gerson</a:t>
            </a:r>
            <a:r>
              <a:rPr lang="en-GB" sz="2400" dirty="0" smtClean="0"/>
              <a:t> VW, ARTID </a:t>
            </a:r>
            <a:r>
              <a:rPr lang="en-ZA" sz="2400" dirty="0" smtClean="0"/>
              <a:t>221-2182, on D4T/3TC/NVP paediatric FDC brings him to your clinic on 3</a:t>
            </a:r>
            <a:r>
              <a:rPr lang="en-ZA" sz="2400" baseline="30000" dirty="0" smtClean="0"/>
              <a:t>rd</a:t>
            </a:r>
            <a:r>
              <a:rPr lang="en-ZA" sz="2400" dirty="0" smtClean="0"/>
              <a:t> May and informs you that after today’s visit she’ll be moving to Swakopmund for a permanent job.</a:t>
            </a:r>
          </a:p>
          <a:p>
            <a:pPr marL="57150" indent="0">
              <a:lnSpc>
                <a:spcPct val="114000"/>
              </a:lnSpc>
              <a:buNone/>
            </a:pPr>
            <a:r>
              <a:rPr lang="en-ZA" sz="2400" i="1" dirty="0" smtClean="0"/>
              <a:t>Dispense to this patient and make the necessary notes on the Appointments List to enable the Pharmacy at the Main Site to make the necessary changes on their system.</a:t>
            </a:r>
            <a:endParaRPr lang="en-GB" sz="2400" i="1"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17</a:t>
            </a:fld>
            <a:endParaRPr lang="en-ZA"/>
          </a:p>
        </p:txBody>
      </p:sp>
    </p:spTree>
    <p:extLst>
      <p:ext uri="{BB962C8B-B14F-4D97-AF65-F5344CB8AC3E}">
        <p14:creationId xmlns:p14="http://schemas.microsoft.com/office/powerpoint/2010/main" val="1929602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6: &gt; 1 month’s supply</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Willie K, ARTID </a:t>
            </a:r>
            <a:r>
              <a:rPr lang="en-ZA" sz="2400" dirty="0" smtClean="0"/>
              <a:t>221-2357, on TDF/3TC/NVP comes for his appointment on 3</a:t>
            </a:r>
            <a:r>
              <a:rPr lang="en-ZA" sz="2400" baseline="30000" dirty="0" smtClean="0"/>
              <a:t>rd</a:t>
            </a:r>
            <a:r>
              <a:rPr lang="en-ZA" sz="2400" dirty="0" smtClean="0"/>
              <a:t> May 2013. He wants to get a supply of ARVs for 3 months as he is travelling out of the country for the </a:t>
            </a:r>
            <a:r>
              <a:rPr lang="en-ZA" sz="2400" smtClean="0"/>
              <a:t>next 3 </a:t>
            </a:r>
            <a:r>
              <a:rPr lang="en-ZA" sz="2400" dirty="0" smtClean="0"/>
              <a:t>½ months. He has 2 pills left of (TDF300+3TC300) FDC and 4 pills left of NVP200mg</a:t>
            </a:r>
          </a:p>
          <a:p>
            <a:pPr marL="57150" indent="0">
              <a:lnSpc>
                <a:spcPct val="114000"/>
              </a:lnSpc>
              <a:buNone/>
            </a:pPr>
            <a:r>
              <a:rPr lang="en-ZA" sz="2400" i="1" dirty="0" smtClean="0"/>
              <a:t>Dispense to this patient on the EDT mobile.</a:t>
            </a:r>
          </a:p>
          <a:p>
            <a:pPr marL="57150" indent="0">
              <a:lnSpc>
                <a:spcPct val="114000"/>
              </a:lnSpc>
              <a:buNone/>
            </a:pPr>
            <a:r>
              <a:rPr lang="en-ZA" sz="2400" i="1" dirty="0" smtClean="0"/>
              <a:t>Do you need to order the extra ARVs from the Main Site?</a:t>
            </a:r>
            <a:endParaRPr lang="en-GB" sz="2400" i="1"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18</a:t>
            </a:fld>
            <a:endParaRPr lang="en-ZA"/>
          </a:p>
        </p:txBody>
      </p:sp>
    </p:spTree>
    <p:extLst>
      <p:ext uri="{BB962C8B-B14F-4D97-AF65-F5344CB8AC3E}">
        <p14:creationId xmlns:p14="http://schemas.microsoft.com/office/powerpoint/2010/main" val="1929602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7: Changing Regimen</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Johannes K, ARTID </a:t>
            </a:r>
            <a:r>
              <a:rPr lang="en-ZA" sz="2400" dirty="0" smtClean="0"/>
              <a:t>221-2278, is being started on anti-TB medicines today- 24</a:t>
            </a:r>
            <a:r>
              <a:rPr lang="en-ZA" sz="2400" baseline="30000" dirty="0" smtClean="0"/>
              <a:t>th</a:t>
            </a:r>
            <a:r>
              <a:rPr lang="en-ZA" sz="2400" dirty="0" smtClean="0"/>
              <a:t> April 2013- at your clinic</a:t>
            </a:r>
            <a:r>
              <a:rPr lang="en-GB" sz="2400" dirty="0" smtClean="0"/>
              <a:t>. He has brought his remaining ARVs TDF300mg+3TC300mg FDC 10 tabs and NVP200mg 20 tabs. Since the patient is starting anti-TB medication he needs to be changed to TDF/3TF/EFV.</a:t>
            </a:r>
          </a:p>
          <a:p>
            <a:pPr marL="57150" indent="0">
              <a:lnSpc>
                <a:spcPct val="114000"/>
              </a:lnSpc>
              <a:buNone/>
            </a:pPr>
            <a:r>
              <a:rPr lang="en-GB" sz="2400" i="1" dirty="0" smtClean="0"/>
              <a:t>Describe how you will dispense to this patient. Will you use the EDT mobile for this patient? What records do you need to update?</a:t>
            </a:r>
          </a:p>
        </p:txBody>
      </p:sp>
      <p:sp>
        <p:nvSpPr>
          <p:cNvPr id="4" name="Slide Number Placeholder 3"/>
          <p:cNvSpPr>
            <a:spLocks noGrp="1"/>
          </p:cNvSpPr>
          <p:nvPr>
            <p:ph type="sldNum" sz="quarter" idx="12"/>
          </p:nvPr>
        </p:nvSpPr>
        <p:spPr/>
        <p:txBody>
          <a:bodyPr/>
          <a:lstStyle/>
          <a:p>
            <a:fld id="{6CF35321-9209-434B-9DF7-F3F04D8BFF55}" type="slidenum">
              <a:rPr lang="en-ZA" smtClean="0"/>
              <a:pPr/>
              <a:t>19</a:t>
            </a:fld>
            <a:endParaRPr lang="en-ZA"/>
          </a:p>
        </p:txBody>
      </p:sp>
    </p:spTree>
    <p:extLst>
      <p:ext uri="{BB962C8B-B14F-4D97-AF65-F5344CB8AC3E}">
        <p14:creationId xmlns:p14="http://schemas.microsoft.com/office/powerpoint/2010/main" val="1929602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NOTE</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chor="ctr">
            <a:noAutofit/>
          </a:bodyPr>
          <a:lstStyle/>
          <a:p>
            <a:pPr marL="57150" indent="0">
              <a:lnSpc>
                <a:spcPct val="114000"/>
              </a:lnSpc>
              <a:buNone/>
            </a:pPr>
            <a:r>
              <a:rPr lang="en-US" sz="3600" dirty="0" smtClean="0"/>
              <a:t>For all the case studies assume that your health </a:t>
            </a:r>
            <a:r>
              <a:rPr lang="en-US" sz="3600" dirty="0" err="1" smtClean="0"/>
              <a:t>centre</a:t>
            </a:r>
            <a:r>
              <a:rPr lang="en-US" sz="3600" dirty="0" smtClean="0"/>
              <a:t>/ clinic gets ARV re-supplies from the Main Site on the last Friday of every month</a:t>
            </a:r>
          </a:p>
          <a:p>
            <a:pPr marL="57150" indent="0">
              <a:lnSpc>
                <a:spcPct val="114000"/>
              </a:lnSpc>
              <a:buNone/>
            </a:pPr>
            <a:r>
              <a:rPr lang="en-US" sz="3600" dirty="0" smtClean="0"/>
              <a:t>Also assume that the date on the EDT Mobile device is ok (i.e. do not try to adjust the date on the device)</a:t>
            </a:r>
            <a:endParaRPr lang="en-GB" sz="3600"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2</a:t>
            </a:fld>
            <a:endParaRPr lang="en-ZA"/>
          </a:p>
        </p:txBody>
      </p:sp>
    </p:spTree>
    <p:extLst>
      <p:ext uri="{BB962C8B-B14F-4D97-AF65-F5344CB8AC3E}">
        <p14:creationId xmlns:p14="http://schemas.microsoft.com/office/powerpoint/2010/main" val="2349853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a:t>
            </a:r>
            <a:r>
              <a:rPr lang="en-ZA" sz="3200" b="1" dirty="0">
                <a:effectLst>
                  <a:outerShdw blurRad="38100" dist="38100" dir="2700000" algn="tl">
                    <a:srgbClr val="000000">
                      <a:alpha val="43137"/>
                    </a:srgbClr>
                  </a:outerShdw>
                </a:effectLst>
              </a:rPr>
              <a:t>8</a:t>
            </a:r>
            <a:r>
              <a:rPr lang="en-ZA" sz="3200" b="1" dirty="0" smtClean="0">
                <a:effectLst>
                  <a:outerShdw blurRad="38100" dist="38100" dir="2700000" algn="tl">
                    <a:srgbClr val="000000">
                      <a:alpha val="43137"/>
                    </a:srgbClr>
                  </a:outerShdw>
                </a:effectLst>
              </a:rPr>
              <a:t>: Poorly adherent patient</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Ms Katrina S, ARTID </a:t>
            </a:r>
            <a:r>
              <a:rPr lang="en-ZA" sz="2400" dirty="0" smtClean="0"/>
              <a:t>27-795, comes to your facility on 18</a:t>
            </a:r>
            <a:r>
              <a:rPr lang="en-ZA" sz="2400" baseline="30000" dirty="0" smtClean="0"/>
              <a:t>th</a:t>
            </a:r>
            <a:r>
              <a:rPr lang="en-ZA" sz="2400" dirty="0" smtClean="0"/>
              <a:t> May 2013 for her refill. He still has 4 pills left of LPV/r 250mg and 1 pill of TFD300mg+3TC300mg. She was supposed to come for her refill two weeks ago. She tells you she had forgotten about her appointment and only remembered when she got a call on her cell phone from her youngest daughter.</a:t>
            </a:r>
          </a:p>
          <a:p>
            <a:pPr marL="57150" indent="0">
              <a:lnSpc>
                <a:spcPct val="114000"/>
              </a:lnSpc>
              <a:buNone/>
            </a:pPr>
            <a:r>
              <a:rPr lang="en-ZA" sz="2400" i="1" dirty="0" smtClean="0"/>
              <a:t>Dispense to this patient on the EDT. What other measures would you need to take for this patient?</a:t>
            </a:r>
            <a:endParaRPr lang="en-GB" sz="2400" i="1"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20</a:t>
            </a:fld>
            <a:endParaRPr lang="en-ZA"/>
          </a:p>
        </p:txBody>
      </p:sp>
    </p:spTree>
    <p:extLst>
      <p:ext uri="{BB962C8B-B14F-4D97-AF65-F5344CB8AC3E}">
        <p14:creationId xmlns:p14="http://schemas.microsoft.com/office/powerpoint/2010/main" val="325024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a:t>
            </a:r>
            <a:r>
              <a:rPr lang="en-ZA" sz="3200" b="1" dirty="0">
                <a:effectLst>
                  <a:outerShdw blurRad="38100" dist="38100" dir="2700000" algn="tl">
                    <a:srgbClr val="000000">
                      <a:alpha val="43137"/>
                    </a:srgbClr>
                  </a:outerShdw>
                </a:effectLst>
              </a:rPr>
              <a:t>9</a:t>
            </a:r>
            <a:r>
              <a:rPr lang="en-ZA" sz="3200" b="1" dirty="0" smtClean="0">
                <a:effectLst>
                  <a:outerShdw blurRad="38100" dist="38100" dir="2700000" algn="tl">
                    <a:srgbClr val="000000">
                      <a:alpha val="43137"/>
                    </a:srgbClr>
                  </a:outerShdw>
                </a:effectLst>
              </a:rPr>
              <a:t>: In-transit Patient</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a:t>You are the nurse at </a:t>
            </a:r>
            <a:r>
              <a:rPr lang="en-GB" sz="2400" dirty="0" err="1"/>
              <a:t>Epukiro</a:t>
            </a:r>
            <a:r>
              <a:rPr lang="en-GB" sz="2400" dirty="0"/>
              <a:t> IMAI </a:t>
            </a:r>
            <a:r>
              <a:rPr lang="en-GB" sz="2400" dirty="0" smtClean="0"/>
              <a:t>site. Miss </a:t>
            </a:r>
            <a:r>
              <a:rPr lang="en-GB" sz="2400" dirty="0" err="1"/>
              <a:t>Pattuuosa</a:t>
            </a:r>
            <a:r>
              <a:rPr lang="en-GB" sz="2400" dirty="0"/>
              <a:t> </a:t>
            </a:r>
            <a:r>
              <a:rPr lang="en-GB" sz="2400" dirty="0" smtClean="0"/>
              <a:t>Veronica, 35 years, </a:t>
            </a:r>
            <a:r>
              <a:rPr lang="en-GB" sz="2400" dirty="0"/>
              <a:t>with ART No 101-1900 appears in your clinic claiming she came for a funeral in </a:t>
            </a:r>
            <a:r>
              <a:rPr lang="en-GB" sz="2400" dirty="0" err="1"/>
              <a:t>Epukiro</a:t>
            </a:r>
            <a:r>
              <a:rPr lang="en-GB" sz="2400" dirty="0"/>
              <a:t> and  her medicines finished the previous day. </a:t>
            </a:r>
            <a:r>
              <a:rPr lang="en-GB" sz="2400" dirty="0" smtClean="0"/>
              <a:t>On her passport you see that her weight is 70 kg and she has been on TDF300mg/3TC300mg and NVP200mg since 24 June 2011. She is normally seen at Katutura HC and will </a:t>
            </a:r>
            <a:r>
              <a:rPr lang="en-GB" sz="2400" dirty="0"/>
              <a:t>be travelling back to </a:t>
            </a:r>
            <a:r>
              <a:rPr lang="en-GB" sz="2400" dirty="0" smtClean="0"/>
              <a:t>Windhoek in 10 </a:t>
            </a:r>
            <a:r>
              <a:rPr lang="en-GB" sz="2400" dirty="0"/>
              <a:t>days time</a:t>
            </a:r>
            <a:r>
              <a:rPr lang="en-GB" sz="2400" dirty="0" smtClean="0"/>
              <a:t>.</a:t>
            </a:r>
          </a:p>
          <a:p>
            <a:pPr marL="57150" indent="0">
              <a:lnSpc>
                <a:spcPct val="114000"/>
              </a:lnSpc>
              <a:buNone/>
            </a:pPr>
            <a:r>
              <a:rPr lang="en-GB" sz="2400" i="1" dirty="0" smtClean="0"/>
              <a:t>How will you attend to this patient?</a:t>
            </a:r>
            <a:endParaRPr lang="en-GB" sz="2400" i="1"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21</a:t>
            </a:fld>
            <a:endParaRPr lang="en-ZA"/>
          </a:p>
        </p:txBody>
      </p:sp>
    </p:spTree>
    <p:extLst>
      <p:ext uri="{BB962C8B-B14F-4D97-AF65-F5344CB8AC3E}">
        <p14:creationId xmlns:p14="http://schemas.microsoft.com/office/powerpoint/2010/main" val="144705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10a: Main ART Site Processes</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ZA" sz="2400" dirty="0" smtClean="0"/>
              <a:t>You are the pharmacist/ PA at the Main Site. It’s the 30</a:t>
            </a:r>
            <a:r>
              <a:rPr lang="en-ZA" sz="2400" baseline="30000" dirty="0" smtClean="0"/>
              <a:t>th</a:t>
            </a:r>
            <a:r>
              <a:rPr lang="en-ZA" sz="2400" dirty="0" smtClean="0"/>
              <a:t> of April  and the nurse from one of your IMAI sites- </a:t>
            </a:r>
            <a:r>
              <a:rPr lang="en-ZA" sz="2400" dirty="0" err="1" smtClean="0"/>
              <a:t>Otjinene</a:t>
            </a:r>
            <a:r>
              <a:rPr lang="en-ZA" sz="2400" dirty="0" smtClean="0"/>
              <a:t> HC- have brought their EDT mobile device as well as a list of their remaining ARVs and the previous months (April) Appointment List. </a:t>
            </a:r>
          </a:p>
          <a:p>
            <a:pPr marL="57150" indent="0">
              <a:lnSpc>
                <a:spcPct val="114000"/>
              </a:lnSpc>
              <a:buNone/>
            </a:pPr>
            <a:r>
              <a:rPr lang="en-ZA" sz="2400" i="1" dirty="0" smtClean="0"/>
              <a:t>Attend to the nurse at the IMAI site appropriately:</a:t>
            </a:r>
          </a:p>
          <a:p>
            <a:pPr marL="400050">
              <a:lnSpc>
                <a:spcPct val="114000"/>
              </a:lnSpc>
              <a:buFontTx/>
              <a:buChar char="-"/>
            </a:pPr>
            <a:r>
              <a:rPr lang="en-ZA" sz="2400" i="1" dirty="0" smtClean="0"/>
              <a:t>Upload the data from the EDT mobile &amp; appointments lists</a:t>
            </a:r>
          </a:p>
          <a:p>
            <a:pPr marL="400050">
              <a:lnSpc>
                <a:spcPct val="114000"/>
              </a:lnSpc>
              <a:buFontTx/>
              <a:buChar char="-"/>
            </a:pPr>
            <a:r>
              <a:rPr lang="en-GB" sz="2400" i="1" dirty="0" smtClean="0"/>
              <a:t>Generate a new appointments list for the next two months and the appointment list for the previous 3 months (why do you need the list for the previous 3 months?)</a:t>
            </a:r>
          </a:p>
          <a:p>
            <a:pPr marL="400050">
              <a:lnSpc>
                <a:spcPct val="114000"/>
              </a:lnSpc>
              <a:buFontTx/>
              <a:buChar char="-"/>
            </a:pPr>
            <a:r>
              <a:rPr lang="en-GB" sz="2400" i="1" dirty="0" smtClean="0"/>
              <a:t>Determine the quantity of ARVs to issue to the nurse</a:t>
            </a:r>
          </a:p>
        </p:txBody>
      </p:sp>
      <p:sp>
        <p:nvSpPr>
          <p:cNvPr id="4" name="Slide Number Placeholder 3"/>
          <p:cNvSpPr>
            <a:spLocks noGrp="1"/>
          </p:cNvSpPr>
          <p:nvPr>
            <p:ph type="sldNum" sz="quarter" idx="12"/>
          </p:nvPr>
        </p:nvSpPr>
        <p:spPr/>
        <p:txBody>
          <a:bodyPr/>
          <a:lstStyle/>
          <a:p>
            <a:fld id="{6CF35321-9209-434B-9DF7-F3F04D8BFF55}" type="slidenum">
              <a:rPr lang="en-ZA" smtClean="0"/>
              <a:pPr/>
              <a:t>22</a:t>
            </a:fld>
            <a:endParaRPr lang="en-ZA"/>
          </a:p>
        </p:txBody>
      </p:sp>
    </p:spTree>
    <p:extLst>
      <p:ext uri="{BB962C8B-B14F-4D97-AF65-F5344CB8AC3E}">
        <p14:creationId xmlns:p14="http://schemas.microsoft.com/office/powerpoint/2010/main" val="270775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10b: Main ART Site Processes</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ZA" sz="2400" dirty="0" smtClean="0"/>
              <a:t>The nurse of </a:t>
            </a:r>
            <a:r>
              <a:rPr lang="en-ZA" sz="2400" dirty="0" err="1"/>
              <a:t>O</a:t>
            </a:r>
            <a:r>
              <a:rPr lang="en-ZA" sz="2400" dirty="0" err="1" smtClean="0"/>
              <a:t>tjinene</a:t>
            </a:r>
            <a:r>
              <a:rPr lang="en-ZA" sz="2400" dirty="0" smtClean="0"/>
              <a:t> HC would like to know how patients at her facility’s patients performed with regard to adherence to ART in the months of Jan and Feb 2013. </a:t>
            </a:r>
          </a:p>
          <a:p>
            <a:pPr marL="57150" indent="0">
              <a:lnSpc>
                <a:spcPct val="114000"/>
              </a:lnSpc>
              <a:buNone/>
            </a:pPr>
            <a:r>
              <a:rPr lang="en-ZA" sz="2400" i="1" dirty="0" smtClean="0"/>
              <a:t>Print out the required reports from your system.</a:t>
            </a:r>
            <a:endParaRPr lang="en-ZA" sz="2400" dirty="0" smtClean="0"/>
          </a:p>
          <a:p>
            <a:pPr marL="57150" indent="0">
              <a:lnSpc>
                <a:spcPct val="114000"/>
              </a:lnSpc>
              <a:buNone/>
            </a:pPr>
            <a:r>
              <a:rPr lang="en-ZA" sz="2400" dirty="0" smtClean="0"/>
              <a:t>The nurse requests for more detailed information to know which patients were lowly adherent and which ones were not.</a:t>
            </a:r>
          </a:p>
          <a:p>
            <a:pPr marL="57150" indent="0">
              <a:lnSpc>
                <a:spcPct val="114000"/>
              </a:lnSpc>
              <a:buNone/>
            </a:pPr>
            <a:r>
              <a:rPr lang="en-ZA" sz="2400" i="1" dirty="0" smtClean="0"/>
              <a:t>Assist her to access this information</a:t>
            </a:r>
            <a:endParaRPr lang="en-GB" sz="2400" i="1"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23</a:t>
            </a:fld>
            <a:endParaRPr lang="en-ZA"/>
          </a:p>
        </p:txBody>
      </p:sp>
    </p:spTree>
    <p:extLst>
      <p:ext uri="{BB962C8B-B14F-4D97-AF65-F5344CB8AC3E}">
        <p14:creationId xmlns:p14="http://schemas.microsoft.com/office/powerpoint/2010/main" val="224329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1a: New Patient Starting</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US" sz="2400" dirty="0" smtClean="0"/>
              <a:t>John </a:t>
            </a:r>
            <a:r>
              <a:rPr lang="en-US" sz="2400" dirty="0" err="1" smtClean="0"/>
              <a:t>Sawe</a:t>
            </a:r>
            <a:r>
              <a:rPr lang="en-US" sz="2400" dirty="0" smtClean="0"/>
              <a:t>, a HIV-infected patient at your IMAI site is ready to initiate ART </a:t>
            </a:r>
            <a:r>
              <a:rPr lang="en-US" sz="2400" dirty="0" smtClean="0"/>
              <a:t>today</a:t>
            </a:r>
            <a:r>
              <a:rPr lang="en-US" sz="2400" dirty="0" smtClean="0"/>
              <a:t>. </a:t>
            </a:r>
            <a:r>
              <a:rPr lang="en-US" sz="2400" dirty="0" smtClean="0"/>
              <a:t>He was born on 1</a:t>
            </a:r>
            <a:r>
              <a:rPr lang="en-US" sz="2400" baseline="30000" dirty="0" smtClean="0"/>
              <a:t>st</a:t>
            </a:r>
            <a:r>
              <a:rPr lang="en-US" sz="2400" dirty="0" smtClean="0"/>
              <a:t> April 1980. He is 65kg </a:t>
            </a:r>
            <a:r>
              <a:rPr lang="en-US" sz="2400" dirty="0"/>
              <a:t>a</a:t>
            </a:r>
            <a:r>
              <a:rPr lang="en-US" sz="2400" dirty="0" smtClean="0"/>
              <a:t>nd is starting on TDF/3TC 300mg/300mg FDC + EFV 600mg; his current CD4 count is 240 and he is in WHO stage 2; he lives at </a:t>
            </a:r>
            <a:r>
              <a:rPr lang="en-US" sz="2400" dirty="0" err="1" smtClean="0">
                <a:solidFill>
                  <a:srgbClr val="FF0000"/>
                </a:solidFill>
              </a:rPr>
              <a:t>Shamba</a:t>
            </a:r>
            <a:r>
              <a:rPr lang="en-US" sz="2400" dirty="0" smtClean="0">
                <a:solidFill>
                  <a:srgbClr val="FF0000"/>
                </a:solidFill>
              </a:rPr>
              <a:t> village in </a:t>
            </a:r>
            <a:r>
              <a:rPr lang="en-US" sz="2400" dirty="0" smtClean="0"/>
              <a:t>with his wife, Jane </a:t>
            </a:r>
            <a:r>
              <a:rPr lang="en-US" sz="2400" dirty="0" err="1" smtClean="0"/>
              <a:t>Sawe</a:t>
            </a:r>
            <a:r>
              <a:rPr lang="en-US" sz="2400" dirty="0" smtClean="0"/>
              <a:t>, who is also his treatment supporter.</a:t>
            </a:r>
          </a:p>
          <a:p>
            <a:pPr marL="400050">
              <a:lnSpc>
                <a:spcPct val="114000"/>
              </a:lnSpc>
              <a:buFontTx/>
              <a:buChar char="-"/>
            </a:pPr>
            <a:r>
              <a:rPr lang="en-US" sz="2400" i="1" dirty="0" smtClean="0"/>
              <a:t>Use the appropriate tools from those provided (EDT mobile, ART recruitment form, Appointment Lists) to attend to this patient</a:t>
            </a:r>
          </a:p>
          <a:p>
            <a:pPr marL="400050">
              <a:lnSpc>
                <a:spcPct val="114000"/>
              </a:lnSpc>
              <a:buFontTx/>
              <a:buChar char="-"/>
            </a:pPr>
            <a:r>
              <a:rPr lang="en-US" sz="2400" i="1" dirty="0" smtClean="0"/>
              <a:t>For the Main Site staff- use the ART recruitment form from your IMAI site to enter this patient into your system</a:t>
            </a:r>
          </a:p>
          <a:p>
            <a:pPr marL="57150" indent="0">
              <a:lnSpc>
                <a:spcPct val="114000"/>
              </a:lnSpc>
              <a:buNone/>
            </a:pPr>
            <a:endParaRPr lang="en-GB" sz="2400"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3</a:t>
            </a:fld>
            <a:endParaRPr lang="en-ZA"/>
          </a:p>
        </p:txBody>
      </p:sp>
    </p:spTree>
    <p:extLst>
      <p:ext uri="{BB962C8B-B14F-4D97-AF65-F5344CB8AC3E}">
        <p14:creationId xmlns:p14="http://schemas.microsoft.com/office/powerpoint/2010/main" val="222013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a:t>
            </a:r>
            <a:r>
              <a:rPr lang="en-ZA" sz="3200" b="1" dirty="0">
                <a:effectLst>
                  <a:outerShdw blurRad="38100" dist="38100" dir="2700000" algn="tl">
                    <a:srgbClr val="000000">
                      <a:alpha val="43137"/>
                    </a:srgbClr>
                  </a:outerShdw>
                </a:effectLst>
              </a:rPr>
              <a:t>1b: New Patient Starting</a:t>
            </a: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US" sz="2400" dirty="0" smtClean="0"/>
              <a:t>Assuming  </a:t>
            </a:r>
            <a:r>
              <a:rPr lang="en-US" sz="2400" dirty="0" smtClean="0"/>
              <a:t> </a:t>
            </a:r>
            <a:r>
              <a:rPr lang="en-US" sz="2400" dirty="0"/>
              <a:t>n</a:t>
            </a:r>
            <a:r>
              <a:rPr lang="en-US" sz="2400" dirty="0" smtClean="0"/>
              <a:t>urses  in your IMAI sites were  trained to initiate patients  on ART, </a:t>
            </a:r>
            <a:r>
              <a:rPr lang="en-US" sz="2400" dirty="0" smtClean="0"/>
              <a:t>Mary </a:t>
            </a:r>
            <a:r>
              <a:rPr lang="en-US" sz="2400" dirty="0" smtClean="0"/>
              <a:t>Johannes, a HIV-infected patient at your IMAI site is ready to initiate </a:t>
            </a:r>
            <a:r>
              <a:rPr lang="en-US" sz="2400" dirty="0" smtClean="0"/>
              <a:t>ART  today.  </a:t>
            </a:r>
            <a:r>
              <a:rPr lang="en-US" sz="2400" dirty="0" smtClean="0"/>
              <a:t>She was born on 1</a:t>
            </a:r>
            <a:r>
              <a:rPr lang="en-US" sz="2400" baseline="30000" dirty="0" smtClean="0"/>
              <a:t>st</a:t>
            </a:r>
            <a:r>
              <a:rPr lang="en-US" sz="2400" dirty="0" smtClean="0"/>
              <a:t> June 1985. She is 55kg </a:t>
            </a:r>
            <a:r>
              <a:rPr lang="en-US" sz="2400" dirty="0"/>
              <a:t>a</a:t>
            </a:r>
            <a:r>
              <a:rPr lang="en-US" sz="2400" dirty="0" smtClean="0"/>
              <a:t>nd is starting on TDF/3TC 300mg/300mg FDC + EFV 600mg; her current CD4 count is 340 and she is in WHO stage 2; she lives at </a:t>
            </a:r>
            <a:r>
              <a:rPr lang="en-US" sz="2400" dirty="0" smtClean="0">
                <a:solidFill>
                  <a:srgbClr val="FF0000"/>
                </a:solidFill>
              </a:rPr>
              <a:t>Villa village in </a:t>
            </a:r>
            <a:r>
              <a:rPr lang="en-US" sz="2400" dirty="0" err="1" smtClean="0">
                <a:solidFill>
                  <a:srgbClr val="FF0000"/>
                </a:solidFill>
              </a:rPr>
              <a:t>Otjinene</a:t>
            </a:r>
            <a:r>
              <a:rPr lang="en-US" sz="2400" dirty="0" smtClean="0">
                <a:solidFill>
                  <a:srgbClr val="FF0000"/>
                </a:solidFill>
              </a:rPr>
              <a:t> </a:t>
            </a:r>
            <a:r>
              <a:rPr lang="en-US" sz="2400" dirty="0" smtClean="0"/>
              <a:t>with her two daughters who also are her  treatment supporters.</a:t>
            </a:r>
          </a:p>
          <a:p>
            <a:pPr marL="400050">
              <a:lnSpc>
                <a:spcPct val="114000"/>
              </a:lnSpc>
              <a:buFontTx/>
              <a:buChar char="-"/>
            </a:pPr>
            <a:r>
              <a:rPr lang="en-US" sz="2400" i="1" dirty="0" smtClean="0"/>
              <a:t>Use the appropriate tools from those provided (EDT mobile, ART recruitment form, Appointment Lists) to attend to this patient</a:t>
            </a:r>
          </a:p>
          <a:p>
            <a:pPr marL="400050">
              <a:lnSpc>
                <a:spcPct val="114000"/>
              </a:lnSpc>
              <a:buFontTx/>
              <a:buChar char="-"/>
            </a:pPr>
            <a:r>
              <a:rPr lang="en-US" sz="2400" i="1" dirty="0" smtClean="0"/>
              <a:t>For the Main Site staff- use the ART recruitment form from your IMAI site to enter this patient into your system</a:t>
            </a:r>
          </a:p>
          <a:p>
            <a:pPr marL="57150" indent="0">
              <a:lnSpc>
                <a:spcPct val="114000"/>
              </a:lnSpc>
              <a:buNone/>
            </a:pPr>
            <a:endParaRPr lang="en-GB" sz="2400"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4</a:t>
            </a:fld>
            <a:endParaRPr lang="en-ZA"/>
          </a:p>
        </p:txBody>
      </p:sp>
    </p:spTree>
    <p:extLst>
      <p:ext uri="{BB962C8B-B14F-4D97-AF65-F5344CB8AC3E}">
        <p14:creationId xmlns:p14="http://schemas.microsoft.com/office/powerpoint/2010/main" val="3276751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2a: Refill patient</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Ms Anna H, ARTID </a:t>
            </a:r>
            <a:r>
              <a:rPr lang="en-ZA" sz="2400" dirty="0" smtClean="0"/>
              <a:t>221-1982, on D4T6/3TC30/NVP50, a 3 year old girl, has been brought to the clinic on 3</a:t>
            </a:r>
            <a:r>
              <a:rPr lang="en-ZA" sz="2400" baseline="30000" dirty="0" smtClean="0"/>
              <a:t>rd</a:t>
            </a:r>
            <a:r>
              <a:rPr lang="en-ZA" sz="2400" dirty="0" smtClean="0"/>
              <a:t> May by her grandma for her monthly appointment. She has 2 pills remaining of those she was given last time. </a:t>
            </a:r>
          </a:p>
          <a:p>
            <a:pPr marL="57150" indent="0">
              <a:lnSpc>
                <a:spcPct val="114000"/>
              </a:lnSpc>
              <a:buNone/>
            </a:pPr>
            <a:r>
              <a:rPr lang="en-ZA" sz="2400" i="1" dirty="0" smtClean="0"/>
              <a:t>Dispense to this patient for one month using the EDT mobile</a:t>
            </a:r>
            <a:endParaRPr lang="en-GB" sz="2400" i="1"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5</a:t>
            </a:fld>
            <a:endParaRPr lang="en-ZA"/>
          </a:p>
        </p:txBody>
      </p:sp>
    </p:spTree>
    <p:extLst>
      <p:ext uri="{BB962C8B-B14F-4D97-AF65-F5344CB8AC3E}">
        <p14:creationId xmlns:p14="http://schemas.microsoft.com/office/powerpoint/2010/main" val="1041999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a:t>
            </a:r>
            <a:r>
              <a:rPr lang="en-ZA" sz="3200" b="1" dirty="0">
                <a:effectLst>
                  <a:outerShdw blurRad="38100" dist="38100" dir="2700000" algn="tl">
                    <a:srgbClr val="000000">
                      <a:alpha val="43137"/>
                    </a:srgbClr>
                  </a:outerShdw>
                </a:effectLst>
              </a:rPr>
              <a:t>2b: Refill patient</a:t>
            </a: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Mr </a:t>
            </a:r>
            <a:r>
              <a:rPr lang="en-GB" sz="2400" dirty="0" err="1" smtClean="0"/>
              <a:t>Frans</a:t>
            </a:r>
            <a:r>
              <a:rPr lang="en-GB" sz="2400" dirty="0" smtClean="0"/>
              <a:t> B, ARTID </a:t>
            </a:r>
            <a:r>
              <a:rPr lang="en-ZA" sz="2400" dirty="0"/>
              <a:t>27-1408</a:t>
            </a:r>
            <a:r>
              <a:rPr lang="en-ZA" sz="2400" dirty="0" smtClean="0"/>
              <a:t>, has come to the clinic on </a:t>
            </a:r>
            <a:r>
              <a:rPr lang="en-ZA" sz="2400" dirty="0" smtClean="0"/>
              <a:t> </a:t>
            </a:r>
            <a:r>
              <a:rPr lang="en-ZA" sz="2400" dirty="0" smtClean="0"/>
              <a:t>for his monthly appointment. He has </a:t>
            </a:r>
            <a:r>
              <a:rPr lang="en-ZA" sz="2400" dirty="0"/>
              <a:t>8</a:t>
            </a:r>
            <a:r>
              <a:rPr lang="en-ZA" sz="2400" dirty="0" smtClean="0"/>
              <a:t> pills remaining of LPV/r 250mg, 4 pills of AZT300mg+3TC150mg and 2 pills of TDF300mg. </a:t>
            </a:r>
          </a:p>
          <a:p>
            <a:pPr marL="57150" indent="0">
              <a:lnSpc>
                <a:spcPct val="114000"/>
              </a:lnSpc>
              <a:buNone/>
            </a:pPr>
            <a:r>
              <a:rPr lang="en-ZA" sz="2400" i="1" dirty="0" smtClean="0"/>
              <a:t>Dispense to this patient for one month using the EDT mobile</a:t>
            </a:r>
            <a:endParaRPr lang="en-GB" sz="2400" i="1"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6</a:t>
            </a:fld>
            <a:endParaRPr lang="en-ZA"/>
          </a:p>
        </p:txBody>
      </p:sp>
    </p:spTree>
    <p:extLst>
      <p:ext uri="{BB962C8B-B14F-4D97-AF65-F5344CB8AC3E}">
        <p14:creationId xmlns:p14="http://schemas.microsoft.com/office/powerpoint/2010/main" val="3241092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2c: </a:t>
            </a:r>
            <a:r>
              <a:rPr lang="en-ZA" sz="3200" b="1" dirty="0">
                <a:effectLst>
                  <a:outerShdw blurRad="38100" dist="38100" dir="2700000" algn="tl">
                    <a:srgbClr val="000000">
                      <a:alpha val="43137"/>
                    </a:srgbClr>
                  </a:outerShdw>
                </a:effectLst>
              </a:rPr>
              <a:t>Refill patient</a:t>
            </a: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Ms Eva S, ARTID </a:t>
            </a:r>
            <a:r>
              <a:rPr lang="en-ZA" sz="2400" dirty="0"/>
              <a:t>221-2948</a:t>
            </a:r>
            <a:r>
              <a:rPr lang="en-ZA" sz="2400" dirty="0" smtClean="0"/>
              <a:t>, has come to the clinic on 6</a:t>
            </a:r>
            <a:r>
              <a:rPr lang="en-ZA" sz="2400" baseline="30000" dirty="0" smtClean="0"/>
              <a:t>th</a:t>
            </a:r>
            <a:r>
              <a:rPr lang="en-ZA" sz="2400" dirty="0" smtClean="0"/>
              <a:t> May for her monthly appointment. She has 2 pills remaining TDF300mg+3TC300mg FDC and 4 pills of NVP200mg. </a:t>
            </a:r>
          </a:p>
          <a:p>
            <a:pPr marL="57150" indent="0">
              <a:lnSpc>
                <a:spcPct val="114000"/>
              </a:lnSpc>
              <a:buNone/>
            </a:pPr>
            <a:r>
              <a:rPr lang="en-ZA" sz="2400" i="1" dirty="0" smtClean="0"/>
              <a:t>Dispense to this patient for one month using the EDT mobile</a:t>
            </a:r>
            <a:endParaRPr lang="en-GB" sz="2400" i="1"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7</a:t>
            </a:fld>
            <a:endParaRPr lang="en-ZA"/>
          </a:p>
        </p:txBody>
      </p:sp>
    </p:spTree>
    <p:extLst>
      <p:ext uri="{BB962C8B-B14F-4D97-AF65-F5344CB8AC3E}">
        <p14:creationId xmlns:p14="http://schemas.microsoft.com/office/powerpoint/2010/main" val="386006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2d: </a:t>
            </a:r>
            <a:r>
              <a:rPr lang="en-ZA" sz="3200" b="1" dirty="0">
                <a:effectLst>
                  <a:outerShdw blurRad="38100" dist="38100" dir="2700000" algn="tl">
                    <a:srgbClr val="000000">
                      <a:alpha val="43137"/>
                    </a:srgbClr>
                  </a:outerShdw>
                </a:effectLst>
              </a:rPr>
              <a:t>Refill patient</a:t>
            </a: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Ms </a:t>
            </a:r>
            <a:r>
              <a:rPr lang="en-GB" sz="2400" dirty="0" err="1" smtClean="0"/>
              <a:t>Meryln</a:t>
            </a:r>
            <a:r>
              <a:rPr lang="en-GB" sz="2400" dirty="0" smtClean="0"/>
              <a:t> K, ARTID </a:t>
            </a:r>
            <a:r>
              <a:rPr lang="en-ZA" sz="2400" dirty="0"/>
              <a:t>221-3048</a:t>
            </a:r>
            <a:r>
              <a:rPr lang="en-ZA" sz="2400" dirty="0" smtClean="0"/>
              <a:t>, has come to the clinic </a:t>
            </a:r>
            <a:r>
              <a:rPr lang="en-ZA" sz="2400" dirty="0" smtClean="0"/>
              <a:t>today for </a:t>
            </a:r>
            <a:r>
              <a:rPr lang="en-ZA" sz="2400" dirty="0" smtClean="0"/>
              <a:t>her monthly appointment. She has 2 pills remaining TDF300mg+3TC300mg FDC and 2 pills of EFV600mg. </a:t>
            </a:r>
          </a:p>
          <a:p>
            <a:pPr marL="57150" indent="0">
              <a:lnSpc>
                <a:spcPct val="114000"/>
              </a:lnSpc>
              <a:buNone/>
            </a:pPr>
            <a:r>
              <a:rPr lang="en-ZA" sz="2400" i="1" dirty="0" smtClean="0"/>
              <a:t>Dispense to this patient for one month using the EDT mobile</a:t>
            </a:r>
            <a:endParaRPr lang="en-GB" sz="2400" i="1" dirty="0" smtClean="0"/>
          </a:p>
        </p:txBody>
      </p:sp>
      <p:sp>
        <p:nvSpPr>
          <p:cNvPr id="4" name="Slide Number Placeholder 3"/>
          <p:cNvSpPr>
            <a:spLocks noGrp="1"/>
          </p:cNvSpPr>
          <p:nvPr>
            <p:ph type="sldNum" sz="quarter" idx="12"/>
          </p:nvPr>
        </p:nvSpPr>
        <p:spPr/>
        <p:txBody>
          <a:bodyPr/>
          <a:lstStyle/>
          <a:p>
            <a:fld id="{6CF35321-9209-434B-9DF7-F3F04D8BFF55}" type="slidenum">
              <a:rPr lang="en-ZA" smtClean="0"/>
              <a:pPr/>
              <a:t>8</a:t>
            </a:fld>
            <a:endParaRPr lang="en-ZA"/>
          </a:p>
        </p:txBody>
      </p:sp>
    </p:spTree>
    <p:extLst>
      <p:ext uri="{BB962C8B-B14F-4D97-AF65-F5344CB8AC3E}">
        <p14:creationId xmlns:p14="http://schemas.microsoft.com/office/powerpoint/2010/main" val="3614358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a:bodyPr>
          <a:lstStyle/>
          <a:p>
            <a:r>
              <a:rPr lang="en-ZA" sz="3200" b="1" dirty="0" smtClean="0">
                <a:effectLst>
                  <a:outerShdw blurRad="38100" dist="38100" dir="2700000" algn="tl">
                    <a:srgbClr val="000000">
                      <a:alpha val="43137"/>
                    </a:srgbClr>
                  </a:outerShdw>
                </a:effectLst>
              </a:rPr>
              <a:t>Case Study 3a1: Transfer in- same Main Site</a:t>
            </a:r>
            <a:endParaRPr lang="en-Z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908721"/>
            <a:ext cx="8291264" cy="5760640"/>
          </a:xfrm>
        </p:spPr>
        <p:txBody>
          <a:bodyPr>
            <a:noAutofit/>
          </a:bodyPr>
          <a:lstStyle/>
          <a:p>
            <a:pPr marL="57150" indent="0">
              <a:lnSpc>
                <a:spcPct val="114000"/>
              </a:lnSpc>
              <a:buNone/>
            </a:pPr>
            <a:r>
              <a:rPr lang="en-GB" sz="2400" dirty="0" smtClean="0"/>
              <a:t>Mr Emmanuel K, ARTID Number </a:t>
            </a:r>
            <a:r>
              <a:rPr lang="en-ZA" sz="2400" dirty="0" smtClean="0"/>
              <a:t>27-1188, has come to your health facility at </a:t>
            </a:r>
            <a:r>
              <a:rPr lang="en-ZA" sz="2400" dirty="0" err="1" smtClean="0"/>
              <a:t>Otjinene</a:t>
            </a:r>
            <a:r>
              <a:rPr lang="en-ZA" sz="2400" dirty="0" smtClean="0"/>
              <a:t> Health Centre on Monday 3</a:t>
            </a:r>
            <a:r>
              <a:rPr lang="en-ZA" sz="2400" baseline="30000" dirty="0" smtClean="0"/>
              <a:t>rd</a:t>
            </a:r>
            <a:r>
              <a:rPr lang="en-ZA" sz="2400" dirty="0" smtClean="0"/>
              <a:t> April 2013. He has been taking his ARVs at Gobabis hospital but he recently got a job near your health facility and wants to transfer to your facility. He has enough ARVs to last until 15</a:t>
            </a:r>
            <a:r>
              <a:rPr lang="en-ZA" sz="2400" baseline="30000" dirty="0" smtClean="0"/>
              <a:t>th</a:t>
            </a:r>
            <a:r>
              <a:rPr lang="en-ZA" sz="2400" dirty="0" smtClean="0"/>
              <a:t> May 2013.</a:t>
            </a:r>
          </a:p>
          <a:p>
            <a:pPr marL="400050">
              <a:lnSpc>
                <a:spcPct val="114000"/>
              </a:lnSpc>
              <a:buFontTx/>
              <a:buChar char="-"/>
            </a:pPr>
            <a:r>
              <a:rPr lang="en-US" sz="2400" i="1" dirty="0" smtClean="0"/>
              <a:t>Use the appropriate tools from those provided (EDT mobile, ART recruitment form, Appointment Lists) to attend to this patient</a:t>
            </a:r>
            <a:endParaRPr lang="en-US" sz="2400" i="1" dirty="0"/>
          </a:p>
        </p:txBody>
      </p:sp>
      <p:sp>
        <p:nvSpPr>
          <p:cNvPr id="4" name="Slide Number Placeholder 3"/>
          <p:cNvSpPr>
            <a:spLocks noGrp="1"/>
          </p:cNvSpPr>
          <p:nvPr>
            <p:ph type="sldNum" sz="quarter" idx="12"/>
          </p:nvPr>
        </p:nvSpPr>
        <p:spPr/>
        <p:txBody>
          <a:bodyPr/>
          <a:lstStyle/>
          <a:p>
            <a:fld id="{6CF35321-9209-434B-9DF7-F3F04D8BFF55}" type="slidenum">
              <a:rPr lang="en-ZA" smtClean="0"/>
              <a:pPr/>
              <a:t>9</a:t>
            </a:fld>
            <a:endParaRPr lang="en-ZA"/>
          </a:p>
        </p:txBody>
      </p:sp>
    </p:spTree>
    <p:extLst>
      <p:ext uri="{BB962C8B-B14F-4D97-AF65-F5344CB8AC3E}">
        <p14:creationId xmlns:p14="http://schemas.microsoft.com/office/powerpoint/2010/main" val="3828350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TotalTime>
  <Words>3603</Words>
  <Application>Microsoft Office PowerPoint</Application>
  <PresentationFormat>On-screen Show (4:3)</PresentationFormat>
  <Paragraphs>196</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Case Studies for EDT Mobile</vt:lpstr>
      <vt:lpstr>NOTE</vt:lpstr>
      <vt:lpstr>Case Study 1a: New Patient Starting</vt:lpstr>
      <vt:lpstr>Case Study 1b: New Patient Starting</vt:lpstr>
      <vt:lpstr>Case Study 2a: Refill patient</vt:lpstr>
      <vt:lpstr>Case Study 2b: Refill patient</vt:lpstr>
      <vt:lpstr>Case Study 2c: Refill patient</vt:lpstr>
      <vt:lpstr>Case Study 2d: Refill patient</vt:lpstr>
      <vt:lpstr>Case Study 3a1: Transfer in- same Main Site</vt:lpstr>
      <vt:lpstr>Case Study 3a2: Transfer in- same Main Site</vt:lpstr>
      <vt:lpstr>Case Study 3b1: Transfer In- same Main Site</vt:lpstr>
      <vt:lpstr>Case Study 3b2: Transfer In- same Main Site</vt:lpstr>
      <vt:lpstr>Case Study 4a1: Transfer In- other Main Site </vt:lpstr>
      <vt:lpstr>Case Study 4a2: Transfer In- other Main Site </vt:lpstr>
      <vt:lpstr>Case Study 4b1: Transfer In- other Main Site</vt:lpstr>
      <vt:lpstr>Case Study 4b2: Transfer In- other Main Site</vt:lpstr>
      <vt:lpstr>Case Study 5: Transfer Out</vt:lpstr>
      <vt:lpstr>Case Study 6: &gt; 1 month’s supply</vt:lpstr>
      <vt:lpstr>Case Study 7: Changing Regimen</vt:lpstr>
      <vt:lpstr>Case Study 8: Poorly adherent patient</vt:lpstr>
      <vt:lpstr>Case Study 9: In-transit Patient</vt:lpstr>
      <vt:lpstr>Case Study 10a: Main ART Site Processes</vt:lpstr>
      <vt:lpstr>Case Study 10b: Main ART Site Processes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Victor.Sumbi</dc:creator>
  <cp:lastModifiedBy>Emmanuel Ugburo</cp:lastModifiedBy>
  <cp:revision>82</cp:revision>
  <dcterms:created xsi:type="dcterms:W3CDTF">2012-04-17T09:03:39Z</dcterms:created>
  <dcterms:modified xsi:type="dcterms:W3CDTF">2014-03-09T17:32:30Z</dcterms:modified>
</cp:coreProperties>
</file>