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theme/themeOverride1.xml" ContentType="application/vnd.openxmlformats-officedocument.themeOverride+xml"/>
  <Override PartName="/ppt/charts/chart3.xml" ContentType="application/vnd.openxmlformats-officedocument.drawingml.chart+xml"/>
  <Override PartName="/ppt/charts/chart4.xml" ContentType="application/vnd.openxmlformats-officedocument.drawingml.chart+xml"/>
  <Override PartName="/ppt/theme/themeOverride2.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0"/>
  </p:notesMasterIdLst>
  <p:sldIdLst>
    <p:sldId id="256" r:id="rId2"/>
    <p:sldId id="270" r:id="rId3"/>
    <p:sldId id="296" r:id="rId4"/>
    <p:sldId id="309" r:id="rId5"/>
    <p:sldId id="304" r:id="rId6"/>
    <p:sldId id="333" r:id="rId7"/>
    <p:sldId id="334" r:id="rId8"/>
    <p:sldId id="335" r:id="rId9"/>
    <p:sldId id="336" r:id="rId10"/>
    <p:sldId id="337" r:id="rId11"/>
    <p:sldId id="339" r:id="rId12"/>
    <p:sldId id="340" r:id="rId13"/>
    <p:sldId id="341" r:id="rId14"/>
    <p:sldId id="343" r:id="rId15"/>
    <p:sldId id="344" r:id="rId16"/>
    <p:sldId id="345" r:id="rId17"/>
    <p:sldId id="346" r:id="rId18"/>
    <p:sldId id="275" r:id="rId19"/>
    <p:sldId id="271" r:id="rId20"/>
    <p:sldId id="272" r:id="rId21"/>
    <p:sldId id="273" r:id="rId22"/>
    <p:sldId id="274" r:id="rId23"/>
    <p:sldId id="276" r:id="rId24"/>
    <p:sldId id="313" r:id="rId25"/>
    <p:sldId id="277" r:id="rId26"/>
    <p:sldId id="278" r:id="rId27"/>
    <p:sldId id="314" r:id="rId28"/>
    <p:sldId id="279" r:id="rId29"/>
    <p:sldId id="280" r:id="rId30"/>
    <p:sldId id="315" r:id="rId31"/>
    <p:sldId id="281" r:id="rId32"/>
    <p:sldId id="282" r:id="rId33"/>
    <p:sldId id="353" r:id="rId34"/>
    <p:sldId id="347" r:id="rId35"/>
    <p:sldId id="348" r:id="rId36"/>
    <p:sldId id="350" r:id="rId37"/>
    <p:sldId id="351" r:id="rId38"/>
    <p:sldId id="352"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7B31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303" autoAdjust="0"/>
  </p:normalViewPr>
  <p:slideViewPr>
    <p:cSldViewPr>
      <p:cViewPr varScale="1">
        <p:scale>
          <a:sx n="69" d="100"/>
          <a:sy n="69" d="100"/>
        </p:scale>
        <p:origin x="-1404" y="-10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2" Type="http://schemas.openxmlformats.org/officeDocument/2006/relationships/oleObject" Target="../embeddings/oleObject1.bin"/><Relationship Id="rId1" Type="http://schemas.openxmlformats.org/officeDocument/2006/relationships/themeOverride" Target="../theme/themeOverride1.xml"/></Relationships>
</file>

<file path=ppt/charts/_rels/chart3.xml.rels><?xml version="1.0" encoding="UTF-8" standalone="yes"?>
<Relationships xmlns="http://schemas.openxmlformats.org/package/2006/relationships"><Relationship Id="rId1" Type="http://schemas.openxmlformats.org/officeDocument/2006/relationships/oleObject" Target="../embeddings/oleObject2.bin"/></Relationships>
</file>

<file path=ppt/charts/_rels/chart4.xml.rels><?xml version="1.0" encoding="UTF-8" standalone="yes"?>
<Relationships xmlns="http://schemas.openxmlformats.org/package/2006/relationships"><Relationship Id="rId2" Type="http://schemas.openxmlformats.org/officeDocument/2006/relationships/oleObject" Target="../embeddings/oleObject3.bin"/><Relationship Id="rId1" Type="http://schemas.openxmlformats.org/officeDocument/2006/relationships/themeOverride" Target="../theme/themeOverrid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ZA"/>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barChart>
        <c:barDir val="bar"/>
        <c:grouping val="clustered"/>
        <c:varyColors val="0"/>
        <c:ser>
          <c:idx val="0"/>
          <c:order val="0"/>
          <c:tx>
            <c:strRef>
              <c:f>'Active clients by Site'!$H$2</c:f>
              <c:strCache>
                <c:ptCount val="1"/>
                <c:pt idx="0">
                  <c:v>Mar '10 </c:v>
                </c:pt>
              </c:strCache>
            </c:strRef>
          </c:tx>
          <c:spPr>
            <a:solidFill>
              <a:srgbClr val="57B319"/>
            </a:solidFill>
          </c:spPr>
          <c:invertIfNegative val="0"/>
          <c:cat>
            <c:strRef>
              <c:f>'Active clients by Site'!$G$3:$G$15</c:f>
              <c:strCache>
                <c:ptCount val="13"/>
                <c:pt idx="0">
                  <c:v>Caprivi</c:v>
                </c:pt>
                <c:pt idx="1">
                  <c:v>Kavango</c:v>
                </c:pt>
                <c:pt idx="2">
                  <c:v>Oshikoto</c:v>
                </c:pt>
                <c:pt idx="3">
                  <c:v>Otjozondjupa</c:v>
                </c:pt>
                <c:pt idx="4">
                  <c:v>Oshana</c:v>
                </c:pt>
                <c:pt idx="5">
                  <c:v>Omusati</c:v>
                </c:pt>
                <c:pt idx="6">
                  <c:v>Ohangwena</c:v>
                </c:pt>
                <c:pt idx="7">
                  <c:v>Kunene</c:v>
                </c:pt>
                <c:pt idx="8">
                  <c:v>Erongo</c:v>
                </c:pt>
                <c:pt idx="9">
                  <c:v>Omaheke</c:v>
                </c:pt>
                <c:pt idx="10">
                  <c:v>Hardap</c:v>
                </c:pt>
                <c:pt idx="11">
                  <c:v>Karas</c:v>
                </c:pt>
                <c:pt idx="12">
                  <c:v>Khomas</c:v>
                </c:pt>
              </c:strCache>
            </c:strRef>
          </c:cat>
          <c:val>
            <c:numRef>
              <c:f>'Active clients by Site'!$H$3:$H$15</c:f>
              <c:numCache>
                <c:formatCode>_(* #,##0_);_(* \(#,##0\);_(* "-"??_);_(@_)</c:formatCode>
                <c:ptCount val="13"/>
                <c:pt idx="0">
                  <c:v>4000</c:v>
                </c:pt>
                <c:pt idx="1">
                  <c:v>7148</c:v>
                </c:pt>
                <c:pt idx="2">
                  <c:v>10458</c:v>
                </c:pt>
                <c:pt idx="3">
                  <c:v>3594</c:v>
                </c:pt>
                <c:pt idx="4">
                  <c:v>8559</c:v>
                </c:pt>
                <c:pt idx="5">
                  <c:v>11654</c:v>
                </c:pt>
                <c:pt idx="6">
                  <c:v>8852</c:v>
                </c:pt>
                <c:pt idx="7">
                  <c:v>1195</c:v>
                </c:pt>
                <c:pt idx="8">
                  <c:v>4958</c:v>
                </c:pt>
                <c:pt idx="9">
                  <c:v>1011</c:v>
                </c:pt>
                <c:pt idx="10">
                  <c:v>1215</c:v>
                </c:pt>
                <c:pt idx="11">
                  <c:v>2284</c:v>
                </c:pt>
                <c:pt idx="12">
                  <c:v>10753</c:v>
                </c:pt>
              </c:numCache>
            </c:numRef>
          </c:val>
        </c:ser>
        <c:ser>
          <c:idx val="1"/>
          <c:order val="1"/>
          <c:tx>
            <c:strRef>
              <c:f>'Active clients by Site'!$I$2</c:f>
              <c:strCache>
                <c:ptCount val="1"/>
                <c:pt idx="0">
                  <c:v>Mar '11</c:v>
                </c:pt>
              </c:strCache>
            </c:strRef>
          </c:tx>
          <c:spPr>
            <a:solidFill>
              <a:srgbClr val="FFC000"/>
            </a:solidFill>
          </c:spPr>
          <c:invertIfNegative val="0"/>
          <c:cat>
            <c:strRef>
              <c:f>'Active clients by Site'!$G$3:$G$15</c:f>
              <c:strCache>
                <c:ptCount val="13"/>
                <c:pt idx="0">
                  <c:v>Caprivi</c:v>
                </c:pt>
                <c:pt idx="1">
                  <c:v>Kavango</c:v>
                </c:pt>
                <c:pt idx="2">
                  <c:v>Oshikoto</c:v>
                </c:pt>
                <c:pt idx="3">
                  <c:v>Otjozondjupa</c:v>
                </c:pt>
                <c:pt idx="4">
                  <c:v>Oshana</c:v>
                </c:pt>
                <c:pt idx="5">
                  <c:v>Omusati</c:v>
                </c:pt>
                <c:pt idx="6">
                  <c:v>Ohangwena</c:v>
                </c:pt>
                <c:pt idx="7">
                  <c:v>Kunene</c:v>
                </c:pt>
                <c:pt idx="8">
                  <c:v>Erongo</c:v>
                </c:pt>
                <c:pt idx="9">
                  <c:v>Omaheke</c:v>
                </c:pt>
                <c:pt idx="10">
                  <c:v>Hardap</c:v>
                </c:pt>
                <c:pt idx="11">
                  <c:v>Karas</c:v>
                </c:pt>
                <c:pt idx="12">
                  <c:v>Khomas</c:v>
                </c:pt>
              </c:strCache>
            </c:strRef>
          </c:cat>
          <c:val>
            <c:numRef>
              <c:f>'Active clients by Site'!$I$3:$I$15</c:f>
              <c:numCache>
                <c:formatCode>_(* #,##0_);_(* \(#,##0\);_(* "-"??_);_(@_)</c:formatCode>
                <c:ptCount val="13"/>
                <c:pt idx="0">
                  <c:v>4006</c:v>
                </c:pt>
                <c:pt idx="1">
                  <c:v>8850</c:v>
                </c:pt>
                <c:pt idx="2">
                  <c:v>12779</c:v>
                </c:pt>
                <c:pt idx="3">
                  <c:v>4768</c:v>
                </c:pt>
                <c:pt idx="4">
                  <c:v>10984</c:v>
                </c:pt>
                <c:pt idx="5">
                  <c:v>15478</c:v>
                </c:pt>
                <c:pt idx="6">
                  <c:v>9375</c:v>
                </c:pt>
                <c:pt idx="7">
                  <c:v>1799</c:v>
                </c:pt>
                <c:pt idx="8">
                  <c:v>6709</c:v>
                </c:pt>
                <c:pt idx="9">
                  <c:v>1362</c:v>
                </c:pt>
                <c:pt idx="10">
                  <c:v>1738</c:v>
                </c:pt>
                <c:pt idx="11">
                  <c:v>2729</c:v>
                </c:pt>
                <c:pt idx="12">
                  <c:v>11381</c:v>
                </c:pt>
              </c:numCache>
            </c:numRef>
          </c:val>
        </c:ser>
        <c:ser>
          <c:idx val="2"/>
          <c:order val="2"/>
          <c:tx>
            <c:strRef>
              <c:f>'Active clients by Site'!$J$2</c:f>
              <c:strCache>
                <c:ptCount val="1"/>
                <c:pt idx="0">
                  <c:v>Mar '12</c:v>
                </c:pt>
              </c:strCache>
            </c:strRef>
          </c:tx>
          <c:spPr>
            <a:solidFill>
              <a:schemeClr val="bg1">
                <a:lumMod val="50000"/>
              </a:schemeClr>
            </a:solidFill>
          </c:spPr>
          <c:invertIfNegative val="0"/>
          <c:cat>
            <c:strRef>
              <c:f>'Active clients by Site'!$G$3:$G$15</c:f>
              <c:strCache>
                <c:ptCount val="13"/>
                <c:pt idx="0">
                  <c:v>Caprivi</c:v>
                </c:pt>
                <c:pt idx="1">
                  <c:v>Kavango</c:v>
                </c:pt>
                <c:pt idx="2">
                  <c:v>Oshikoto</c:v>
                </c:pt>
                <c:pt idx="3">
                  <c:v>Otjozondjupa</c:v>
                </c:pt>
                <c:pt idx="4">
                  <c:v>Oshana</c:v>
                </c:pt>
                <c:pt idx="5">
                  <c:v>Omusati</c:v>
                </c:pt>
                <c:pt idx="6">
                  <c:v>Ohangwena</c:v>
                </c:pt>
                <c:pt idx="7">
                  <c:v>Kunene</c:v>
                </c:pt>
                <c:pt idx="8">
                  <c:v>Erongo</c:v>
                </c:pt>
                <c:pt idx="9">
                  <c:v>Omaheke</c:v>
                </c:pt>
                <c:pt idx="10">
                  <c:v>Hardap</c:v>
                </c:pt>
                <c:pt idx="11">
                  <c:v>Karas</c:v>
                </c:pt>
                <c:pt idx="12">
                  <c:v>Khomas</c:v>
                </c:pt>
              </c:strCache>
            </c:strRef>
          </c:cat>
          <c:val>
            <c:numRef>
              <c:f>'Active clients by Site'!$J$3:$J$15</c:f>
              <c:numCache>
                <c:formatCode>_(* #,##0_);_(* \(#,##0\);_(* "-"??_);_(@_)</c:formatCode>
                <c:ptCount val="13"/>
                <c:pt idx="0">
                  <c:v>3991</c:v>
                </c:pt>
                <c:pt idx="1">
                  <c:v>10110</c:v>
                </c:pt>
                <c:pt idx="2">
                  <c:v>14515</c:v>
                </c:pt>
                <c:pt idx="3">
                  <c:v>5251</c:v>
                </c:pt>
                <c:pt idx="4">
                  <c:v>12116</c:v>
                </c:pt>
                <c:pt idx="5">
                  <c:v>15449</c:v>
                </c:pt>
                <c:pt idx="6">
                  <c:v>13356</c:v>
                </c:pt>
                <c:pt idx="7">
                  <c:v>2105</c:v>
                </c:pt>
                <c:pt idx="8">
                  <c:v>8005</c:v>
                </c:pt>
                <c:pt idx="9">
                  <c:v>1585</c:v>
                </c:pt>
                <c:pt idx="10">
                  <c:v>2074</c:v>
                </c:pt>
                <c:pt idx="11">
                  <c:v>3671</c:v>
                </c:pt>
                <c:pt idx="12">
                  <c:v>14926</c:v>
                </c:pt>
              </c:numCache>
            </c:numRef>
          </c:val>
        </c:ser>
        <c:dLbls>
          <c:showLegendKey val="0"/>
          <c:showVal val="0"/>
          <c:showCatName val="0"/>
          <c:showSerName val="0"/>
          <c:showPercent val="0"/>
          <c:showBubbleSize val="0"/>
        </c:dLbls>
        <c:gapWidth val="300"/>
        <c:axId val="27699072"/>
        <c:axId val="27701248"/>
      </c:barChart>
      <c:catAx>
        <c:axId val="27699072"/>
        <c:scaling>
          <c:orientation val="minMax"/>
        </c:scaling>
        <c:delete val="0"/>
        <c:axPos val="l"/>
        <c:title>
          <c:tx>
            <c:rich>
              <a:bodyPr/>
              <a:lstStyle/>
              <a:p>
                <a:pPr>
                  <a:defRPr/>
                </a:pPr>
                <a:r>
                  <a:rPr lang="en-US"/>
                  <a:t>Region</a:t>
                </a:r>
              </a:p>
            </c:rich>
          </c:tx>
          <c:layout/>
          <c:overlay val="0"/>
        </c:title>
        <c:majorTickMark val="none"/>
        <c:minorTickMark val="none"/>
        <c:tickLblPos val="nextTo"/>
        <c:crossAx val="27701248"/>
        <c:crosses val="autoZero"/>
        <c:auto val="1"/>
        <c:lblAlgn val="ctr"/>
        <c:lblOffset val="100"/>
        <c:noMultiLvlLbl val="0"/>
      </c:catAx>
      <c:valAx>
        <c:axId val="27701248"/>
        <c:scaling>
          <c:orientation val="minMax"/>
        </c:scaling>
        <c:delete val="0"/>
        <c:axPos val="b"/>
        <c:majorGridlines/>
        <c:title>
          <c:tx>
            <c:rich>
              <a:bodyPr/>
              <a:lstStyle/>
              <a:p>
                <a:pPr>
                  <a:defRPr/>
                </a:pPr>
                <a:r>
                  <a:rPr lang="en-US"/>
                  <a:t>Count</a:t>
                </a:r>
              </a:p>
            </c:rich>
          </c:tx>
          <c:layout/>
          <c:overlay val="0"/>
        </c:title>
        <c:numFmt formatCode="_(* #,##0_);_(* \(#,##0\);_(* &quot;-&quot;??_);_(@_)" sourceLinked="1"/>
        <c:majorTickMark val="out"/>
        <c:minorTickMark val="none"/>
        <c:tickLblPos val="nextTo"/>
        <c:crossAx val="27699072"/>
        <c:crosses val="autoZero"/>
        <c:crossBetween val="between"/>
      </c:valAx>
    </c:plotArea>
    <c:legend>
      <c:legendPos val="r"/>
      <c:layout/>
      <c:overlay val="0"/>
    </c:legend>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ZA"/>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a:pPr>
            <a:r>
              <a:rPr lang="en-ZA" sz="1100"/>
              <a:t>Regional EPMS/EDT</a:t>
            </a:r>
            <a:r>
              <a:rPr lang="en-ZA" sz="1100" baseline="0"/>
              <a:t>  active patient numbers comparison </a:t>
            </a:r>
            <a:endParaRPr lang="en-ZA" sz="1100"/>
          </a:p>
        </c:rich>
      </c:tx>
      <c:layout/>
      <c:overlay val="0"/>
    </c:title>
    <c:autoTitleDeleted val="0"/>
    <c:plotArea>
      <c:layout/>
      <c:barChart>
        <c:barDir val="bar"/>
        <c:grouping val="clustered"/>
        <c:varyColors val="0"/>
        <c:ser>
          <c:idx val="0"/>
          <c:order val="0"/>
          <c:tx>
            <c:strRef>
              <c:f>'Regional Check'!$B$2</c:f>
              <c:strCache>
                <c:ptCount val="1"/>
                <c:pt idx="0">
                  <c:v>EDT_Active</c:v>
                </c:pt>
              </c:strCache>
            </c:strRef>
          </c:tx>
          <c:invertIfNegative val="0"/>
          <c:cat>
            <c:strRef>
              <c:f>'Regional Check'!$A$3:$A$79</c:f>
              <c:strCache>
                <c:ptCount val="13"/>
                <c:pt idx="0">
                  <c:v>Caprivi </c:v>
                </c:pt>
                <c:pt idx="1">
                  <c:v>Erongo</c:v>
                </c:pt>
                <c:pt idx="2">
                  <c:v>Hardap </c:v>
                </c:pt>
                <c:pt idx="3">
                  <c:v>Karas </c:v>
                </c:pt>
                <c:pt idx="4">
                  <c:v>Kavango</c:v>
                </c:pt>
                <c:pt idx="5">
                  <c:v>Khomas </c:v>
                </c:pt>
                <c:pt idx="6">
                  <c:v>Kunene </c:v>
                </c:pt>
                <c:pt idx="7">
                  <c:v>Ohangwena</c:v>
                </c:pt>
                <c:pt idx="8">
                  <c:v>Omaheke </c:v>
                </c:pt>
                <c:pt idx="9">
                  <c:v>Omusati </c:v>
                </c:pt>
                <c:pt idx="10">
                  <c:v>Oshana </c:v>
                </c:pt>
                <c:pt idx="11">
                  <c:v>Oshikoto</c:v>
                </c:pt>
                <c:pt idx="12">
                  <c:v>Otjozondjupa</c:v>
                </c:pt>
              </c:strCache>
            </c:strRef>
          </c:cat>
          <c:val>
            <c:numRef>
              <c:f>'Regional Check'!$B$3:$B$79</c:f>
              <c:numCache>
                <c:formatCode>General</c:formatCode>
                <c:ptCount val="13"/>
                <c:pt idx="0">
                  <c:v>5173</c:v>
                </c:pt>
                <c:pt idx="1">
                  <c:v>7426</c:v>
                </c:pt>
                <c:pt idx="2">
                  <c:v>1783</c:v>
                </c:pt>
                <c:pt idx="3">
                  <c:v>3173</c:v>
                </c:pt>
                <c:pt idx="4">
                  <c:v>10382</c:v>
                </c:pt>
                <c:pt idx="5">
                  <c:v>14815</c:v>
                </c:pt>
                <c:pt idx="6">
                  <c:v>1638</c:v>
                </c:pt>
                <c:pt idx="7">
                  <c:v>12047</c:v>
                </c:pt>
                <c:pt idx="8">
                  <c:v>1388</c:v>
                </c:pt>
                <c:pt idx="9">
                  <c:v>15321</c:v>
                </c:pt>
                <c:pt idx="10">
                  <c:v>10573</c:v>
                </c:pt>
                <c:pt idx="11">
                  <c:v>12168</c:v>
                </c:pt>
                <c:pt idx="12">
                  <c:v>5509</c:v>
                </c:pt>
              </c:numCache>
            </c:numRef>
          </c:val>
        </c:ser>
        <c:ser>
          <c:idx val="1"/>
          <c:order val="1"/>
          <c:tx>
            <c:strRef>
              <c:f>'Regional Check'!$C$2</c:f>
              <c:strCache>
                <c:ptCount val="1"/>
                <c:pt idx="0">
                  <c:v>EPMS_Active</c:v>
                </c:pt>
              </c:strCache>
            </c:strRef>
          </c:tx>
          <c:invertIfNegative val="0"/>
          <c:cat>
            <c:strRef>
              <c:f>'Regional Check'!$A$3:$A$79</c:f>
              <c:strCache>
                <c:ptCount val="13"/>
                <c:pt idx="0">
                  <c:v>Caprivi </c:v>
                </c:pt>
                <c:pt idx="1">
                  <c:v>Erongo</c:v>
                </c:pt>
                <c:pt idx="2">
                  <c:v>Hardap </c:v>
                </c:pt>
                <c:pt idx="3">
                  <c:v>Karas </c:v>
                </c:pt>
                <c:pt idx="4">
                  <c:v>Kavango</c:v>
                </c:pt>
                <c:pt idx="5">
                  <c:v>Khomas </c:v>
                </c:pt>
                <c:pt idx="6">
                  <c:v>Kunene </c:v>
                </c:pt>
                <c:pt idx="7">
                  <c:v>Ohangwena</c:v>
                </c:pt>
                <c:pt idx="8">
                  <c:v>Omaheke </c:v>
                </c:pt>
                <c:pt idx="9">
                  <c:v>Omusati </c:v>
                </c:pt>
                <c:pt idx="10">
                  <c:v>Oshana </c:v>
                </c:pt>
                <c:pt idx="11">
                  <c:v>Oshikoto</c:v>
                </c:pt>
                <c:pt idx="12">
                  <c:v>Otjozondjupa</c:v>
                </c:pt>
              </c:strCache>
            </c:strRef>
          </c:cat>
          <c:val>
            <c:numRef>
              <c:f>'Regional Check'!$C$3:$C$79</c:f>
              <c:numCache>
                <c:formatCode>General</c:formatCode>
                <c:ptCount val="13"/>
                <c:pt idx="0">
                  <c:v>3805</c:v>
                </c:pt>
                <c:pt idx="1">
                  <c:v>7480</c:v>
                </c:pt>
                <c:pt idx="2">
                  <c:v>1964</c:v>
                </c:pt>
                <c:pt idx="3">
                  <c:v>3373</c:v>
                </c:pt>
                <c:pt idx="4">
                  <c:v>9145</c:v>
                </c:pt>
                <c:pt idx="5">
                  <c:v>13922</c:v>
                </c:pt>
                <c:pt idx="6">
                  <c:v>1982</c:v>
                </c:pt>
                <c:pt idx="7">
                  <c:v>11039</c:v>
                </c:pt>
                <c:pt idx="8">
                  <c:v>1557</c:v>
                </c:pt>
                <c:pt idx="9">
                  <c:v>18261</c:v>
                </c:pt>
                <c:pt idx="10">
                  <c:v>10938</c:v>
                </c:pt>
                <c:pt idx="11">
                  <c:v>11752</c:v>
                </c:pt>
                <c:pt idx="12">
                  <c:v>4510</c:v>
                </c:pt>
              </c:numCache>
            </c:numRef>
          </c:val>
        </c:ser>
        <c:dLbls>
          <c:showLegendKey val="0"/>
          <c:showVal val="1"/>
          <c:showCatName val="0"/>
          <c:showSerName val="0"/>
          <c:showPercent val="0"/>
          <c:showBubbleSize val="0"/>
        </c:dLbls>
        <c:gapWidth val="150"/>
        <c:overlap val="-25"/>
        <c:axId val="28148480"/>
        <c:axId val="28150400"/>
      </c:barChart>
      <c:catAx>
        <c:axId val="28148480"/>
        <c:scaling>
          <c:orientation val="minMax"/>
        </c:scaling>
        <c:delete val="0"/>
        <c:axPos val="l"/>
        <c:majorTickMark val="none"/>
        <c:minorTickMark val="none"/>
        <c:tickLblPos val="nextTo"/>
        <c:crossAx val="28150400"/>
        <c:crosses val="autoZero"/>
        <c:auto val="1"/>
        <c:lblAlgn val="ctr"/>
        <c:lblOffset val="100"/>
        <c:noMultiLvlLbl val="0"/>
      </c:catAx>
      <c:valAx>
        <c:axId val="28150400"/>
        <c:scaling>
          <c:orientation val="minMax"/>
        </c:scaling>
        <c:delete val="1"/>
        <c:axPos val="b"/>
        <c:numFmt formatCode="General" sourceLinked="1"/>
        <c:majorTickMark val="none"/>
        <c:minorTickMark val="none"/>
        <c:tickLblPos val="nextTo"/>
        <c:crossAx val="28148480"/>
        <c:crosses val="autoZero"/>
        <c:crossBetween val="between"/>
      </c:valAx>
      <c:spPr>
        <a:noFill/>
        <a:ln w="25400">
          <a:noFill/>
        </a:ln>
      </c:spPr>
    </c:plotArea>
    <c:legend>
      <c:legendPos val="t"/>
      <c:layout/>
      <c:overlay val="0"/>
    </c:legend>
    <c:plotVisOnly val="1"/>
    <c:dispBlanksAs val="gap"/>
    <c:showDLblsOverMax val="0"/>
  </c:chart>
  <c:externalData r:id="rId2">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ZA"/>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100"/>
            </a:pPr>
            <a:r>
              <a:rPr lang="en-US" sz="1100"/>
              <a:t>EPMS/EDT active</a:t>
            </a:r>
            <a:r>
              <a:rPr lang="en-US" sz="1100" baseline="0"/>
              <a:t> patient numbers v</a:t>
            </a:r>
            <a:r>
              <a:rPr lang="en-US" sz="1100"/>
              <a:t>ariance</a:t>
            </a:r>
          </a:p>
        </c:rich>
      </c:tx>
      <c:layout/>
      <c:overlay val="0"/>
    </c:title>
    <c:autoTitleDeleted val="0"/>
    <c:plotArea>
      <c:layout/>
      <c:lineChart>
        <c:grouping val="stacked"/>
        <c:varyColors val="0"/>
        <c:ser>
          <c:idx val="0"/>
          <c:order val="0"/>
          <c:tx>
            <c:strRef>
              <c:f>'Regional Variance'!$G$2</c:f>
              <c:strCache>
                <c:ptCount val="1"/>
                <c:pt idx="0">
                  <c:v>EDT_Active</c:v>
                </c:pt>
              </c:strCache>
            </c:strRef>
          </c:tx>
          <c:cat>
            <c:strRef>
              <c:f>'Regional Variance'!$F$3:$F$14</c:f>
              <c:strCache>
                <c:ptCount val="12"/>
                <c:pt idx="0">
                  <c:v>Omusati</c:v>
                </c:pt>
                <c:pt idx="1">
                  <c:v>Caprivi</c:v>
                </c:pt>
                <c:pt idx="2">
                  <c:v>Ohangwena</c:v>
                </c:pt>
                <c:pt idx="3">
                  <c:v>Otjozondjupa</c:v>
                </c:pt>
                <c:pt idx="4">
                  <c:v>Khomas</c:v>
                </c:pt>
                <c:pt idx="5">
                  <c:v>Oshikoto</c:v>
                </c:pt>
                <c:pt idx="6">
                  <c:v>Oshana </c:v>
                </c:pt>
                <c:pt idx="7">
                  <c:v>Kunene</c:v>
                </c:pt>
                <c:pt idx="8">
                  <c:v>Karas</c:v>
                </c:pt>
                <c:pt idx="9">
                  <c:v>Hardap</c:v>
                </c:pt>
                <c:pt idx="10">
                  <c:v>Omaheke</c:v>
                </c:pt>
                <c:pt idx="11">
                  <c:v>Erongo</c:v>
                </c:pt>
              </c:strCache>
            </c:strRef>
          </c:cat>
          <c:val>
            <c:numRef>
              <c:f>'Regional Variance'!$G$3:$G$14</c:f>
            </c:numRef>
          </c:val>
          <c:smooth val="0"/>
        </c:ser>
        <c:ser>
          <c:idx val="1"/>
          <c:order val="1"/>
          <c:tx>
            <c:strRef>
              <c:f>'Regional Variance'!$H$2</c:f>
              <c:strCache>
                <c:ptCount val="1"/>
                <c:pt idx="0">
                  <c:v>EPMS_Active</c:v>
                </c:pt>
              </c:strCache>
            </c:strRef>
          </c:tx>
          <c:cat>
            <c:strRef>
              <c:f>'Regional Variance'!$F$3:$F$14</c:f>
              <c:strCache>
                <c:ptCount val="12"/>
                <c:pt idx="0">
                  <c:v>Omusati</c:v>
                </c:pt>
                <c:pt idx="1">
                  <c:v>Caprivi</c:v>
                </c:pt>
                <c:pt idx="2">
                  <c:v>Ohangwena</c:v>
                </c:pt>
                <c:pt idx="3">
                  <c:v>Otjozondjupa</c:v>
                </c:pt>
                <c:pt idx="4">
                  <c:v>Khomas</c:v>
                </c:pt>
                <c:pt idx="5">
                  <c:v>Oshikoto</c:v>
                </c:pt>
                <c:pt idx="6">
                  <c:v>Oshana </c:v>
                </c:pt>
                <c:pt idx="7">
                  <c:v>Kunene</c:v>
                </c:pt>
                <c:pt idx="8">
                  <c:v>Karas</c:v>
                </c:pt>
                <c:pt idx="9">
                  <c:v>Hardap</c:v>
                </c:pt>
                <c:pt idx="10">
                  <c:v>Omaheke</c:v>
                </c:pt>
                <c:pt idx="11">
                  <c:v>Erongo</c:v>
                </c:pt>
              </c:strCache>
            </c:strRef>
          </c:cat>
          <c:val>
            <c:numRef>
              <c:f>'Regional Variance'!$H$3:$H$14</c:f>
            </c:numRef>
          </c:val>
          <c:smooth val="0"/>
        </c:ser>
        <c:ser>
          <c:idx val="2"/>
          <c:order val="2"/>
          <c:tx>
            <c:strRef>
              <c:f>'Regional Variance'!$I$2</c:f>
              <c:strCache>
                <c:ptCount val="1"/>
                <c:pt idx="0">
                  <c:v>Variance</c:v>
                </c:pt>
              </c:strCache>
            </c:strRef>
          </c:tx>
          <c:cat>
            <c:strRef>
              <c:f>'Regional Variance'!$F$3:$F$14</c:f>
              <c:strCache>
                <c:ptCount val="12"/>
                <c:pt idx="0">
                  <c:v>Omusati</c:v>
                </c:pt>
                <c:pt idx="1">
                  <c:v>Caprivi</c:v>
                </c:pt>
                <c:pt idx="2">
                  <c:v>Ohangwena</c:v>
                </c:pt>
                <c:pt idx="3">
                  <c:v>Otjozondjupa</c:v>
                </c:pt>
                <c:pt idx="4">
                  <c:v>Khomas</c:v>
                </c:pt>
                <c:pt idx="5">
                  <c:v>Oshikoto</c:v>
                </c:pt>
                <c:pt idx="6">
                  <c:v>Oshana </c:v>
                </c:pt>
                <c:pt idx="7">
                  <c:v>Kunene</c:v>
                </c:pt>
                <c:pt idx="8">
                  <c:v>Karas</c:v>
                </c:pt>
                <c:pt idx="9">
                  <c:v>Hardap</c:v>
                </c:pt>
                <c:pt idx="10">
                  <c:v>Omaheke</c:v>
                </c:pt>
                <c:pt idx="11">
                  <c:v>Erongo</c:v>
                </c:pt>
              </c:strCache>
            </c:strRef>
          </c:cat>
          <c:val>
            <c:numRef>
              <c:f>'Regional Variance'!$I$3:$I$14</c:f>
              <c:numCache>
                <c:formatCode>General</c:formatCode>
                <c:ptCount val="12"/>
                <c:pt idx="0">
                  <c:v>2193</c:v>
                </c:pt>
                <c:pt idx="1">
                  <c:v>1368</c:v>
                </c:pt>
                <c:pt idx="2">
                  <c:v>1008</c:v>
                </c:pt>
                <c:pt idx="3">
                  <c:v>999</c:v>
                </c:pt>
                <c:pt idx="4">
                  <c:v>893</c:v>
                </c:pt>
                <c:pt idx="5">
                  <c:v>416</c:v>
                </c:pt>
                <c:pt idx="6">
                  <c:v>365</c:v>
                </c:pt>
                <c:pt idx="7">
                  <c:v>344</c:v>
                </c:pt>
                <c:pt idx="8">
                  <c:v>200</c:v>
                </c:pt>
                <c:pt idx="9">
                  <c:v>181</c:v>
                </c:pt>
                <c:pt idx="10">
                  <c:v>169</c:v>
                </c:pt>
                <c:pt idx="11">
                  <c:v>54</c:v>
                </c:pt>
              </c:numCache>
            </c:numRef>
          </c:val>
          <c:smooth val="0"/>
        </c:ser>
        <c:dLbls>
          <c:showLegendKey val="0"/>
          <c:showVal val="0"/>
          <c:showCatName val="0"/>
          <c:showSerName val="0"/>
          <c:showPercent val="0"/>
          <c:showBubbleSize val="0"/>
        </c:dLbls>
        <c:marker val="1"/>
        <c:smooth val="0"/>
        <c:axId val="28544000"/>
        <c:axId val="28574464"/>
      </c:lineChart>
      <c:catAx>
        <c:axId val="28544000"/>
        <c:scaling>
          <c:orientation val="minMax"/>
        </c:scaling>
        <c:delete val="0"/>
        <c:axPos val="b"/>
        <c:majorTickMark val="out"/>
        <c:minorTickMark val="none"/>
        <c:tickLblPos val="nextTo"/>
        <c:crossAx val="28574464"/>
        <c:crosses val="autoZero"/>
        <c:auto val="1"/>
        <c:lblAlgn val="ctr"/>
        <c:lblOffset val="100"/>
        <c:noMultiLvlLbl val="0"/>
      </c:catAx>
      <c:valAx>
        <c:axId val="28574464"/>
        <c:scaling>
          <c:orientation val="minMax"/>
        </c:scaling>
        <c:delete val="0"/>
        <c:axPos val="l"/>
        <c:majorGridlines/>
        <c:numFmt formatCode="General" sourceLinked="1"/>
        <c:majorTickMark val="out"/>
        <c:minorTickMark val="none"/>
        <c:tickLblPos val="nextTo"/>
        <c:crossAx val="28544000"/>
        <c:crosses val="autoZero"/>
        <c:crossBetween val="between"/>
      </c:valAx>
    </c:plotArea>
    <c:legend>
      <c:legendPos val="r"/>
      <c:layout/>
      <c:overlay val="0"/>
    </c:legend>
    <c:plotVisOnly val="1"/>
    <c:dispBlanksAs val="zero"/>
    <c:showDLblsOverMax val="0"/>
  </c:chart>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ZA"/>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a:pPr>
            <a:r>
              <a:rPr lang="en-US" sz="1200"/>
              <a:t>EPMS/EDT Regional Variance on LFTU patient</a:t>
            </a:r>
            <a:r>
              <a:rPr lang="en-US" sz="1200" baseline="0"/>
              <a:t> numbers</a:t>
            </a:r>
            <a:endParaRPr lang="en-US" sz="1200"/>
          </a:p>
        </c:rich>
      </c:tx>
      <c:layout/>
      <c:overlay val="0"/>
    </c:title>
    <c:autoTitleDeleted val="0"/>
    <c:plotArea>
      <c:layout/>
      <c:lineChart>
        <c:grouping val="standard"/>
        <c:varyColors val="0"/>
        <c:ser>
          <c:idx val="0"/>
          <c:order val="0"/>
          <c:tx>
            <c:strRef>
              <c:f>'EPMS&amp;EDT_Active_LFTU_Comparison'!$J$6</c:f>
              <c:strCache>
                <c:ptCount val="1"/>
                <c:pt idx="0">
                  <c:v>Variance</c:v>
                </c:pt>
              </c:strCache>
            </c:strRef>
          </c:tx>
          <c:marker>
            <c:symbol val="none"/>
          </c:marker>
          <c:cat>
            <c:strRef>
              <c:f>'EPMS&amp;EDT_Active_LFTU_Comparison'!$I$7:$I$19</c:f>
              <c:strCache>
                <c:ptCount val="13"/>
                <c:pt idx="0">
                  <c:v>Oshana </c:v>
                </c:pt>
                <c:pt idx="1">
                  <c:v>Khomas</c:v>
                </c:pt>
                <c:pt idx="2">
                  <c:v>Omusati</c:v>
                </c:pt>
                <c:pt idx="3">
                  <c:v>Caprivi</c:v>
                </c:pt>
                <c:pt idx="4">
                  <c:v>Oshikoto</c:v>
                </c:pt>
                <c:pt idx="5">
                  <c:v>Ohangwena</c:v>
                </c:pt>
                <c:pt idx="6">
                  <c:v>Kavango</c:v>
                </c:pt>
                <c:pt idx="7">
                  <c:v>Omaheke</c:v>
                </c:pt>
                <c:pt idx="8">
                  <c:v>Erongo</c:v>
                </c:pt>
                <c:pt idx="9">
                  <c:v>Karas</c:v>
                </c:pt>
                <c:pt idx="10">
                  <c:v>Otjozondjupa</c:v>
                </c:pt>
                <c:pt idx="11">
                  <c:v>Hardap</c:v>
                </c:pt>
                <c:pt idx="12">
                  <c:v>Kunene</c:v>
                </c:pt>
              </c:strCache>
            </c:strRef>
          </c:cat>
          <c:val>
            <c:numRef>
              <c:f>'EPMS&amp;EDT_Active_LFTU_Comparison'!$J$7:$J$19</c:f>
              <c:numCache>
                <c:formatCode>General</c:formatCode>
                <c:ptCount val="13"/>
                <c:pt idx="0">
                  <c:v>3778</c:v>
                </c:pt>
                <c:pt idx="1">
                  <c:v>3501</c:v>
                </c:pt>
                <c:pt idx="2">
                  <c:v>2471</c:v>
                </c:pt>
                <c:pt idx="3">
                  <c:v>2288</c:v>
                </c:pt>
                <c:pt idx="4">
                  <c:v>1946</c:v>
                </c:pt>
                <c:pt idx="5">
                  <c:v>1425</c:v>
                </c:pt>
                <c:pt idx="6">
                  <c:v>1350</c:v>
                </c:pt>
                <c:pt idx="7">
                  <c:v>780</c:v>
                </c:pt>
                <c:pt idx="8">
                  <c:v>734</c:v>
                </c:pt>
                <c:pt idx="9">
                  <c:v>515</c:v>
                </c:pt>
                <c:pt idx="10">
                  <c:v>506</c:v>
                </c:pt>
                <c:pt idx="11">
                  <c:v>227</c:v>
                </c:pt>
                <c:pt idx="12">
                  <c:v>66</c:v>
                </c:pt>
              </c:numCache>
            </c:numRef>
          </c:val>
          <c:smooth val="0"/>
        </c:ser>
        <c:dLbls>
          <c:showLegendKey val="0"/>
          <c:showVal val="0"/>
          <c:showCatName val="0"/>
          <c:showSerName val="0"/>
          <c:showPercent val="0"/>
          <c:showBubbleSize val="0"/>
        </c:dLbls>
        <c:marker val="1"/>
        <c:smooth val="0"/>
        <c:axId val="113860992"/>
        <c:axId val="113862528"/>
      </c:lineChart>
      <c:catAx>
        <c:axId val="113860992"/>
        <c:scaling>
          <c:orientation val="minMax"/>
        </c:scaling>
        <c:delete val="0"/>
        <c:axPos val="b"/>
        <c:majorTickMark val="none"/>
        <c:minorTickMark val="none"/>
        <c:tickLblPos val="nextTo"/>
        <c:crossAx val="113862528"/>
        <c:crosses val="autoZero"/>
        <c:auto val="1"/>
        <c:lblAlgn val="ctr"/>
        <c:lblOffset val="100"/>
        <c:noMultiLvlLbl val="0"/>
      </c:catAx>
      <c:valAx>
        <c:axId val="113862528"/>
        <c:scaling>
          <c:orientation val="minMax"/>
        </c:scaling>
        <c:delete val="0"/>
        <c:axPos val="l"/>
        <c:majorGridlines/>
        <c:title>
          <c:tx>
            <c:rich>
              <a:bodyPr/>
              <a:lstStyle/>
              <a:p>
                <a:pPr>
                  <a:defRPr/>
                </a:pPr>
                <a:r>
                  <a:rPr lang="en-US"/>
                  <a:t>Magnitude of variance in LFTU patient numbers</a:t>
                </a:r>
              </a:p>
            </c:rich>
          </c:tx>
          <c:layout/>
          <c:overlay val="0"/>
        </c:title>
        <c:numFmt formatCode="General" sourceLinked="1"/>
        <c:majorTickMark val="none"/>
        <c:minorTickMark val="none"/>
        <c:tickLblPos val="nextTo"/>
        <c:crossAx val="113860992"/>
        <c:crosses val="autoZero"/>
        <c:crossBetween val="between"/>
      </c:valAx>
      <c:dTable>
        <c:showHorzBorder val="1"/>
        <c:showVertBorder val="1"/>
        <c:showOutline val="1"/>
        <c:showKeys val="1"/>
      </c:dTable>
    </c:plotArea>
    <c:plotVisOnly val="1"/>
    <c:dispBlanksAs val="gap"/>
    <c:showDLblsOverMax val="0"/>
  </c:chart>
  <c:externalData r:id="rId2">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Z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A1E4EF1-3D03-4F08-8BBF-FC0827610D36}" type="datetimeFigureOut">
              <a:rPr lang="en-ZA" smtClean="0"/>
              <a:t>2012/08/16</a:t>
            </a:fld>
            <a:endParaRPr lang="en-ZA"/>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ZA"/>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Z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F80B4A6-5947-490B-9B40-2D279AAC049A}" type="slidenum">
              <a:rPr lang="en-ZA" smtClean="0"/>
              <a:t>‹#›</a:t>
            </a:fld>
            <a:endParaRPr lang="en-ZA"/>
          </a:p>
        </p:txBody>
      </p:sp>
    </p:spTree>
    <p:extLst>
      <p:ext uri="{BB962C8B-B14F-4D97-AF65-F5344CB8AC3E}">
        <p14:creationId xmlns:p14="http://schemas.microsoft.com/office/powerpoint/2010/main" val="41427442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r>
              <a:rPr lang="en-US" sz="1200" smtClean="0">
                <a:latin typeface="Times New Roman" pitchFamily="18" charset="0"/>
              </a:rPr>
              <a:t>Session 6: Data Analysis - Turning Data into information</a:t>
            </a:r>
          </a:p>
        </p:txBody>
      </p:sp>
      <p:sp>
        <p:nvSpPr>
          <p:cNvPr id="34819"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fld id="{858CADEB-7185-4CE0-AB52-EDEA032D14BE}" type="slidenum">
              <a:rPr lang="en-US" sz="1200" smtClean="0">
                <a:latin typeface="Times New Roman" pitchFamily="18" charset="0"/>
              </a:rPr>
              <a:pPr eaLnBrk="1" hangingPunct="1"/>
              <a:t>34</a:t>
            </a:fld>
            <a:endParaRPr lang="en-US" sz="1200" smtClean="0">
              <a:latin typeface="Times New Roman" pitchFamily="18" charset="0"/>
            </a:endParaRPr>
          </a:p>
        </p:txBody>
      </p:sp>
      <p:sp>
        <p:nvSpPr>
          <p:cNvPr id="34820" name="Rectangle 1026"/>
          <p:cNvSpPr>
            <a:spLocks noGrp="1" noRot="1" noChangeAspect="1" noChangeArrowheads="1" noTextEdit="1"/>
          </p:cNvSpPr>
          <p:nvPr>
            <p:ph type="sldImg"/>
          </p:nvPr>
        </p:nvSpPr>
        <p:spPr>
          <a:solidFill>
            <a:srgbClr val="FFFFFF"/>
          </a:solidFill>
          <a:ln/>
        </p:spPr>
      </p:sp>
      <p:sp>
        <p:nvSpPr>
          <p:cNvPr id="34821" name="Rectangle 1027"/>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endParaRPr lang="en-GB" sz="1000"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r>
              <a:rPr lang="en-US" sz="1200" smtClean="0">
                <a:latin typeface="Times New Roman" pitchFamily="18" charset="0"/>
              </a:rPr>
              <a:t>Session 6: Data Analysis - Turning Data into information</a:t>
            </a:r>
          </a:p>
        </p:txBody>
      </p:sp>
      <p:sp>
        <p:nvSpPr>
          <p:cNvPr id="34819"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fld id="{858CADEB-7185-4CE0-AB52-EDEA032D14BE}" type="slidenum">
              <a:rPr lang="en-US" sz="1200" smtClean="0">
                <a:latin typeface="Times New Roman" pitchFamily="18" charset="0"/>
              </a:rPr>
              <a:pPr eaLnBrk="1" hangingPunct="1"/>
              <a:t>35</a:t>
            </a:fld>
            <a:endParaRPr lang="en-US" sz="1200" smtClean="0">
              <a:latin typeface="Times New Roman" pitchFamily="18" charset="0"/>
            </a:endParaRPr>
          </a:p>
        </p:txBody>
      </p:sp>
      <p:sp>
        <p:nvSpPr>
          <p:cNvPr id="34820" name="Rectangle 1026"/>
          <p:cNvSpPr>
            <a:spLocks noGrp="1" noRot="1" noChangeAspect="1" noChangeArrowheads="1" noTextEdit="1"/>
          </p:cNvSpPr>
          <p:nvPr>
            <p:ph type="sldImg"/>
          </p:nvPr>
        </p:nvSpPr>
        <p:spPr>
          <a:solidFill>
            <a:srgbClr val="FFFFFF"/>
          </a:solidFill>
          <a:ln/>
        </p:spPr>
      </p:sp>
      <p:sp>
        <p:nvSpPr>
          <p:cNvPr id="34821" name="Rectangle 1027"/>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endParaRPr lang="en-GB" sz="1000" dirty="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947CB70-2292-40C9-AA39-87A67D1F7495}" type="datetimeFigureOut">
              <a:rPr lang="en-US" smtClean="0"/>
              <a:t>8/16/2012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24DE13-A43E-4C0C-9EB5-BD1D4C860730}"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947CB70-2292-40C9-AA39-87A67D1F7495}" type="datetimeFigureOut">
              <a:rPr lang="en-US" smtClean="0"/>
              <a:t>8/16/2012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24DE13-A43E-4C0C-9EB5-BD1D4C86073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947CB70-2292-40C9-AA39-87A67D1F7495}" type="datetimeFigureOut">
              <a:rPr lang="en-US" smtClean="0"/>
              <a:t>8/16/2012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24DE13-A43E-4C0C-9EB5-BD1D4C86073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947CB70-2292-40C9-AA39-87A67D1F7495}" type="datetimeFigureOut">
              <a:rPr lang="en-US" smtClean="0"/>
              <a:t>8/16/2012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24DE13-A43E-4C0C-9EB5-BD1D4C860730}"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947CB70-2292-40C9-AA39-87A67D1F7495}" type="datetimeFigureOut">
              <a:rPr lang="en-US" smtClean="0"/>
              <a:t>8/16/2012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24DE13-A43E-4C0C-9EB5-BD1D4C860730}"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947CB70-2292-40C9-AA39-87A67D1F7495}" type="datetimeFigureOut">
              <a:rPr lang="en-US" smtClean="0"/>
              <a:t>8/16/2012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24DE13-A43E-4C0C-9EB5-BD1D4C860730}"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947CB70-2292-40C9-AA39-87A67D1F7495}" type="datetimeFigureOut">
              <a:rPr lang="en-US" smtClean="0"/>
              <a:t>8/16/2012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A24DE13-A43E-4C0C-9EB5-BD1D4C860730}"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947CB70-2292-40C9-AA39-87A67D1F7495}" type="datetimeFigureOut">
              <a:rPr lang="en-US" smtClean="0"/>
              <a:t>8/16/2012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A24DE13-A43E-4C0C-9EB5-BD1D4C860730}"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47CB70-2292-40C9-AA39-87A67D1F7495}" type="datetimeFigureOut">
              <a:rPr lang="en-US" smtClean="0"/>
              <a:t>8/16/2012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A24DE13-A43E-4C0C-9EB5-BD1D4C86073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47CB70-2292-40C9-AA39-87A67D1F7495}" type="datetimeFigureOut">
              <a:rPr lang="en-US" smtClean="0"/>
              <a:t>8/16/2012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24DE13-A43E-4C0C-9EB5-BD1D4C860730}" type="slidenum">
              <a:rPr lang="en-US" smtClean="0"/>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C947CB70-2292-40C9-AA39-87A67D1F7495}" type="datetimeFigureOut">
              <a:rPr lang="en-US" smtClean="0"/>
              <a:t>8/16/2012</a:t>
            </a:fld>
            <a:endParaRPr lang="en-US"/>
          </a:p>
        </p:txBody>
      </p:sp>
      <p:sp>
        <p:nvSpPr>
          <p:cNvPr id="9" name="Slide Number Placeholder 8"/>
          <p:cNvSpPr>
            <a:spLocks noGrp="1"/>
          </p:cNvSpPr>
          <p:nvPr>
            <p:ph type="sldNum" sz="quarter" idx="11"/>
          </p:nvPr>
        </p:nvSpPr>
        <p:spPr/>
        <p:txBody>
          <a:bodyPr/>
          <a:lstStyle/>
          <a:p>
            <a:fld id="{CA24DE13-A43E-4C0C-9EB5-BD1D4C860730}"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CA24DE13-A43E-4C0C-9EB5-BD1D4C860730}" type="slidenum">
              <a:rPr lang="en-US" smtClean="0"/>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C947CB70-2292-40C9-AA39-87A67D1F7495}" type="datetimeFigureOut">
              <a:rPr lang="en-US" smtClean="0"/>
              <a:t>8/16/2012</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8.emf"/><Relationship Id="rId4" Type="http://schemas.openxmlformats.org/officeDocument/2006/relationships/package" Target="../embeddings/Microsoft_Excel_Worksheet7.xlsx"/></Relationships>
</file>

<file path=ppt/slides/_rels/slide11.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3.emf"/><Relationship Id="rId4" Type="http://schemas.openxmlformats.org/officeDocument/2006/relationships/package" Target="../embeddings/Microsoft_Excel_Worksheet2.xlsx"/></Relationships>
</file>

<file path=ppt/slides/_rels/slide6.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2.png"/><Relationship Id="rId4" Type="http://schemas.openxmlformats.org/officeDocument/2006/relationships/image" Target="../media/image4.emf"/></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5.emf"/><Relationship Id="rId4" Type="http://schemas.openxmlformats.org/officeDocument/2006/relationships/package" Target="../embeddings/Microsoft_Excel_Worksheet4.xlsx"/></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6.emf"/><Relationship Id="rId4" Type="http://schemas.openxmlformats.org/officeDocument/2006/relationships/package" Target="../embeddings/Microsoft_Excel_Worksheet5.xlsx"/></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7.emf"/><Relationship Id="rId4" Type="http://schemas.openxmlformats.org/officeDocument/2006/relationships/package" Target="../embeddings/Microsoft_Excel_Worksheet6.xlsx"/></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95400" y="1230124"/>
            <a:ext cx="6400800" cy="1752600"/>
          </a:xfrm>
        </p:spPr>
        <p:txBody>
          <a:bodyPr>
            <a:noAutofit/>
          </a:bodyPr>
          <a:lstStyle/>
          <a:p>
            <a:r>
              <a:rPr lang="en-US" sz="4000" dirty="0" smtClean="0">
                <a:solidFill>
                  <a:schemeClr val="tx1"/>
                </a:solidFill>
              </a:rPr>
              <a:t>FACILITY LEVEL DATA QUALITY ASSURANCE PROCEDURES</a:t>
            </a:r>
          </a:p>
          <a:p>
            <a:endParaRPr lang="en-US" sz="4000" dirty="0" smtClean="0">
              <a:solidFill>
                <a:schemeClr val="tx1"/>
              </a:solidFill>
            </a:endParaRPr>
          </a:p>
          <a:p>
            <a:endParaRPr lang="en-US" sz="4000" dirty="0">
              <a:solidFill>
                <a:schemeClr val="tx1"/>
              </a:solidFill>
            </a:endParaRPr>
          </a:p>
          <a:p>
            <a:endParaRPr lang="en-US" sz="4000" dirty="0" smtClean="0">
              <a:solidFill>
                <a:schemeClr val="tx1"/>
              </a:solidFill>
            </a:endParaRPr>
          </a:p>
        </p:txBody>
      </p:sp>
      <p:sp>
        <p:nvSpPr>
          <p:cNvPr id="6" name="Rectangle 5"/>
          <p:cNvSpPr/>
          <p:nvPr/>
        </p:nvSpPr>
        <p:spPr>
          <a:xfrm>
            <a:off x="2286000" y="2982724"/>
            <a:ext cx="4572000" cy="892552"/>
          </a:xfrm>
          <a:prstGeom prst="rect">
            <a:avLst/>
          </a:prstGeom>
        </p:spPr>
        <p:txBody>
          <a:bodyPr>
            <a:spAutoFit/>
          </a:bodyPr>
          <a:lstStyle/>
          <a:p>
            <a:pPr algn="ctr" fontAlgn="auto">
              <a:spcAft>
                <a:spcPts val="0"/>
              </a:spcAft>
              <a:defRPr/>
            </a:pPr>
            <a:r>
              <a:rPr lang="en-US" dirty="0">
                <a:solidFill>
                  <a:schemeClr val="bg1"/>
                </a:solidFill>
                <a:latin typeface="Gill Sans Std" pitchFamily="34" charset="0"/>
              </a:rPr>
              <a:t>FACILITY LEVEL DATA QUALITY ASSURANCE PROCEDURES</a:t>
            </a:r>
          </a:p>
          <a:p>
            <a:pPr algn="ctr" fontAlgn="auto">
              <a:spcAft>
                <a:spcPts val="0"/>
              </a:spcAft>
              <a:defRPr/>
            </a:pPr>
            <a:r>
              <a:rPr lang="en-US" sz="1600" dirty="0">
                <a:solidFill>
                  <a:schemeClr val="bg1"/>
                </a:solidFill>
                <a:latin typeface="Gill Sans Std" pitchFamily="34" charset="0"/>
              </a:rPr>
              <a:t>Michael de Klerk; Alfons Badi &amp; Anna Jonas</a:t>
            </a:r>
          </a:p>
        </p:txBody>
      </p:sp>
    </p:spTree>
    <p:extLst>
      <p:ext uri="{BB962C8B-B14F-4D97-AF65-F5344CB8AC3E}">
        <p14:creationId xmlns:p14="http://schemas.microsoft.com/office/powerpoint/2010/main" val="39055501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28600" y="0"/>
            <a:ext cx="8229600" cy="850900"/>
          </a:xfrm>
        </p:spPr>
        <p:txBody>
          <a:bodyPr/>
          <a:lstStyle/>
          <a:p>
            <a:r>
              <a:rPr lang="en-ZA" sz="3600" dirty="0" smtClean="0"/>
              <a:t>Data Quality Improvement (2)</a:t>
            </a:r>
          </a:p>
        </p:txBody>
      </p:sp>
      <p:sp>
        <p:nvSpPr>
          <p:cNvPr id="5" name="TextBox 2"/>
          <p:cNvSpPr txBox="1">
            <a:spLocks noChangeArrowheads="1"/>
          </p:cNvSpPr>
          <p:nvPr/>
        </p:nvSpPr>
        <p:spPr bwMode="auto">
          <a:xfrm>
            <a:off x="30480" y="609600"/>
            <a:ext cx="8064500" cy="973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85750" indent="-285750">
              <a:defRPr sz="2000">
                <a:solidFill>
                  <a:schemeClr val="tx1"/>
                </a:solidFill>
                <a:latin typeface="Arial" pitchFamily="34" charset="0"/>
              </a:defRPr>
            </a:lvl1pPr>
            <a:lvl2pPr marL="742950" indent="-285750">
              <a:defRPr sz="2000">
                <a:solidFill>
                  <a:schemeClr val="tx1"/>
                </a:solidFill>
                <a:latin typeface="Arial" pitchFamily="34" charset="0"/>
              </a:defRPr>
            </a:lvl2pPr>
            <a:lvl3pPr marL="1143000" indent="-228600">
              <a:defRPr sz="2000">
                <a:solidFill>
                  <a:schemeClr val="tx1"/>
                </a:solidFill>
                <a:latin typeface="Arial" pitchFamily="34" charset="0"/>
              </a:defRPr>
            </a:lvl3pPr>
            <a:lvl4pPr marL="1600200" indent="-228600">
              <a:defRPr sz="2000">
                <a:solidFill>
                  <a:schemeClr val="tx1"/>
                </a:solidFill>
                <a:latin typeface="Arial" pitchFamily="34" charset="0"/>
              </a:defRPr>
            </a:lvl4pPr>
            <a:lvl5pPr marL="2057400" indent="-22860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a:buFontTx/>
              <a:buBlip>
                <a:blip r:embed="rId3"/>
              </a:buBlip>
            </a:pPr>
            <a:r>
              <a:rPr lang="en-ZA" sz="2400" dirty="0">
                <a:latin typeface="Calibri" pitchFamily="34" charset="0"/>
              </a:rPr>
              <a:t>Results of the data verification exercise conducted for your </a:t>
            </a:r>
            <a:r>
              <a:rPr lang="en-ZA" sz="2400" dirty="0" smtClean="0">
                <a:latin typeface="Calibri" pitchFamily="34" charset="0"/>
              </a:rPr>
              <a:t>Facility </a:t>
            </a:r>
            <a:r>
              <a:rPr lang="en-ZA" sz="2400" dirty="0">
                <a:latin typeface="Calibri" pitchFamily="34" charset="0"/>
              </a:rPr>
              <a:t>for March 2012 are shown in the table below</a:t>
            </a:r>
          </a:p>
        </p:txBody>
      </p:sp>
      <p:graphicFrame>
        <p:nvGraphicFramePr>
          <p:cNvPr id="2" name="Object 1"/>
          <p:cNvGraphicFramePr>
            <a:graphicFrameLocks noChangeAspect="1"/>
          </p:cNvGraphicFramePr>
          <p:nvPr>
            <p:extLst>
              <p:ext uri="{D42A27DB-BD31-4B8C-83A1-F6EECF244321}">
                <p14:modId xmlns:p14="http://schemas.microsoft.com/office/powerpoint/2010/main" val="2274588570"/>
              </p:ext>
            </p:extLst>
          </p:nvPr>
        </p:nvGraphicFramePr>
        <p:xfrm>
          <a:off x="381000" y="1447800"/>
          <a:ext cx="7924800" cy="5257800"/>
        </p:xfrm>
        <a:graphic>
          <a:graphicData uri="http://schemas.openxmlformats.org/presentationml/2006/ole">
            <mc:AlternateContent xmlns:mc="http://schemas.openxmlformats.org/markup-compatibility/2006">
              <mc:Choice xmlns:v="urn:schemas-microsoft-com:vml" Requires="v">
                <p:oleObj spid="_x0000_s17419" name="Worksheet" r:id="rId4" imgW="10706202" imgH="3581522" progId="Excel.Sheet.12">
                  <p:embed/>
                </p:oleObj>
              </mc:Choice>
              <mc:Fallback>
                <p:oleObj name="Worksheet" r:id="rId4" imgW="10706202" imgH="3581522" progId="Excel.Sheet.12">
                  <p:embed/>
                  <p:pic>
                    <p:nvPicPr>
                      <p:cNvPr id="0" name=""/>
                      <p:cNvPicPr/>
                      <p:nvPr/>
                    </p:nvPicPr>
                    <p:blipFill>
                      <a:blip r:embed="rId5"/>
                      <a:stretch>
                        <a:fillRect/>
                      </a:stretch>
                    </p:blipFill>
                    <p:spPr>
                      <a:xfrm>
                        <a:off x="381000" y="1447800"/>
                        <a:ext cx="7924800" cy="5257800"/>
                      </a:xfrm>
                      <a:prstGeom prst="rect">
                        <a:avLst/>
                      </a:prstGeom>
                    </p:spPr>
                  </p:pic>
                </p:oleObj>
              </mc:Fallback>
            </mc:AlternateContent>
          </a:graphicData>
        </a:graphic>
      </p:graphicFrame>
    </p:spTree>
    <p:extLst>
      <p:ext uri="{BB962C8B-B14F-4D97-AF65-F5344CB8AC3E}">
        <p14:creationId xmlns:p14="http://schemas.microsoft.com/office/powerpoint/2010/main" val="16274033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p:cNvGraphicFramePr/>
          <p:nvPr>
            <p:extLst>
              <p:ext uri="{D42A27DB-BD31-4B8C-83A1-F6EECF244321}">
                <p14:modId xmlns:p14="http://schemas.microsoft.com/office/powerpoint/2010/main" val="3168965073"/>
              </p:ext>
            </p:extLst>
          </p:nvPr>
        </p:nvGraphicFramePr>
        <p:xfrm>
          <a:off x="609600" y="914400"/>
          <a:ext cx="7619999" cy="5578158"/>
        </p:xfrm>
        <a:graphic>
          <a:graphicData uri="http://schemas.openxmlformats.org/drawingml/2006/chart">
            <c:chart xmlns:c="http://schemas.openxmlformats.org/drawingml/2006/chart" xmlns:r="http://schemas.openxmlformats.org/officeDocument/2006/relationships" r:id="rId2"/>
          </a:graphicData>
        </a:graphic>
      </p:graphicFrame>
      <p:sp>
        <p:nvSpPr>
          <p:cNvPr id="5" name="Title 1"/>
          <p:cNvSpPr>
            <a:spLocks noGrp="1"/>
          </p:cNvSpPr>
          <p:nvPr>
            <p:ph type="title"/>
          </p:nvPr>
        </p:nvSpPr>
        <p:spPr>
          <a:xfrm>
            <a:off x="228600" y="0"/>
            <a:ext cx="8229600" cy="850900"/>
          </a:xfrm>
        </p:spPr>
        <p:txBody>
          <a:bodyPr/>
          <a:lstStyle/>
          <a:p>
            <a:r>
              <a:rPr lang="en-ZA" sz="3600" dirty="0" smtClean="0"/>
              <a:t>EPMS/EDT </a:t>
            </a:r>
            <a:r>
              <a:rPr lang="en-ZA" sz="3600" dirty="0"/>
              <a:t>active patient numbers variance magnitude by region</a:t>
            </a:r>
            <a:endParaRPr lang="en-ZA" sz="3600" dirty="0" smtClean="0"/>
          </a:p>
        </p:txBody>
      </p:sp>
    </p:spTree>
    <p:extLst>
      <p:ext uri="{BB962C8B-B14F-4D97-AF65-F5344CB8AC3E}">
        <p14:creationId xmlns:p14="http://schemas.microsoft.com/office/powerpoint/2010/main" val="172385277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944562"/>
          </a:xfrm>
        </p:spPr>
        <p:txBody>
          <a:bodyPr/>
          <a:lstStyle/>
          <a:p>
            <a:r>
              <a:rPr lang="en-ZA" dirty="0"/>
              <a:t>EPMS/EDT active patient numbers variance</a:t>
            </a:r>
          </a:p>
        </p:txBody>
      </p:sp>
      <p:graphicFrame>
        <p:nvGraphicFramePr>
          <p:cNvPr id="4" name="Chart 3"/>
          <p:cNvGraphicFramePr/>
          <p:nvPr>
            <p:extLst>
              <p:ext uri="{D42A27DB-BD31-4B8C-83A1-F6EECF244321}">
                <p14:modId xmlns:p14="http://schemas.microsoft.com/office/powerpoint/2010/main" val="496609004"/>
              </p:ext>
            </p:extLst>
          </p:nvPr>
        </p:nvGraphicFramePr>
        <p:xfrm>
          <a:off x="381000" y="1600200"/>
          <a:ext cx="7696200" cy="4572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98940770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868362"/>
          </a:xfrm>
        </p:spPr>
        <p:txBody>
          <a:bodyPr/>
          <a:lstStyle/>
          <a:p>
            <a:r>
              <a:rPr lang="en-ZA" dirty="0"/>
              <a:t>EPMS/EDT LFTU Variance magnitude by Region</a:t>
            </a:r>
          </a:p>
        </p:txBody>
      </p:sp>
      <p:graphicFrame>
        <p:nvGraphicFramePr>
          <p:cNvPr id="4" name="Chart 3"/>
          <p:cNvGraphicFramePr/>
          <p:nvPr>
            <p:extLst>
              <p:ext uri="{D42A27DB-BD31-4B8C-83A1-F6EECF244321}">
                <p14:modId xmlns:p14="http://schemas.microsoft.com/office/powerpoint/2010/main" val="970550489"/>
              </p:ext>
            </p:extLst>
          </p:nvPr>
        </p:nvGraphicFramePr>
        <p:xfrm>
          <a:off x="381000" y="1447800"/>
          <a:ext cx="7696200" cy="5029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69583655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af-ZA" dirty="0" smtClean="0"/>
              <a:t> </a:t>
            </a:r>
            <a:r>
              <a:rPr lang="af-ZA" dirty="0" smtClean="0"/>
              <a:t>Why? facility </a:t>
            </a:r>
            <a:r>
              <a:rPr lang="af-ZA" dirty="0" smtClean="0"/>
              <a:t>level  variances</a:t>
            </a:r>
            <a:endParaRPr lang="en-GB" dirty="0"/>
          </a:p>
        </p:txBody>
      </p:sp>
      <p:sp>
        <p:nvSpPr>
          <p:cNvPr id="4" name="Slide Number Placeholder 3"/>
          <p:cNvSpPr>
            <a:spLocks noGrp="1"/>
          </p:cNvSpPr>
          <p:nvPr>
            <p:ph type="sldNum" sz="quarter" idx="12"/>
          </p:nvPr>
        </p:nvSpPr>
        <p:spPr/>
        <p:txBody>
          <a:bodyPr/>
          <a:lstStyle/>
          <a:p>
            <a:fld id="{6CF35321-9209-434B-9DF7-F3F04D8BFF55}" type="slidenum">
              <a:rPr lang="en-ZA" smtClean="0"/>
              <a:pPr/>
              <a:t>14</a:t>
            </a:fld>
            <a:endParaRPr lang="en-ZA"/>
          </a:p>
        </p:txBody>
      </p:sp>
      <p:sp>
        <p:nvSpPr>
          <p:cNvPr id="3" name="Content Placeholder 2"/>
          <p:cNvSpPr>
            <a:spLocks noGrp="1"/>
          </p:cNvSpPr>
          <p:nvPr>
            <p:ph sz="quarter" idx="1"/>
          </p:nvPr>
        </p:nvSpPr>
        <p:spPr/>
        <p:txBody>
          <a:bodyPr>
            <a:normAutofit/>
          </a:bodyPr>
          <a:lstStyle/>
          <a:p>
            <a:pPr>
              <a:buFont typeface="Wingdings" pitchFamily="2" charset="2"/>
              <a:buChar char="q"/>
            </a:pPr>
            <a:r>
              <a:rPr lang="af-ZA" dirty="0" smtClean="0"/>
              <a:t>Essentially the two sub-systems should </a:t>
            </a:r>
            <a:r>
              <a:rPr lang="af-ZA" dirty="0" smtClean="0"/>
              <a:t>not be much different. </a:t>
            </a:r>
            <a:r>
              <a:rPr lang="af-ZA" dirty="0" smtClean="0"/>
              <a:t>The EDT dispenses to </a:t>
            </a:r>
            <a:r>
              <a:rPr lang="af-ZA" dirty="0" smtClean="0"/>
              <a:t>the same </a:t>
            </a:r>
            <a:r>
              <a:rPr lang="af-ZA" dirty="0" smtClean="0"/>
              <a:t>patients managed by the ePMS</a:t>
            </a:r>
          </a:p>
          <a:p>
            <a:pPr>
              <a:buFont typeface="Wingdings" pitchFamily="2" charset="2"/>
              <a:buChar char="q"/>
            </a:pPr>
            <a:r>
              <a:rPr lang="af-ZA" dirty="0" smtClean="0"/>
              <a:t>At the end of March 2012, national variance was -2%</a:t>
            </a:r>
          </a:p>
          <a:p>
            <a:pPr>
              <a:buFont typeface="Wingdings" pitchFamily="2" charset="2"/>
              <a:buChar char="q"/>
            </a:pPr>
            <a:r>
              <a:rPr lang="af-ZA" dirty="0" smtClean="0"/>
              <a:t>Facility level absolute variance ranged from a high of 1571 to a low of 5</a:t>
            </a:r>
          </a:p>
        </p:txBody>
      </p:sp>
    </p:spTree>
    <p:extLst>
      <p:ext uri="{BB962C8B-B14F-4D97-AF65-F5344CB8AC3E}">
        <p14:creationId xmlns:p14="http://schemas.microsoft.com/office/powerpoint/2010/main" val="176570922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f-ZA" dirty="0" smtClean="0"/>
              <a:t>Reasons for facility level  variances</a:t>
            </a:r>
            <a:endParaRPr lang="en-GB" dirty="0"/>
          </a:p>
        </p:txBody>
      </p:sp>
      <p:sp>
        <p:nvSpPr>
          <p:cNvPr id="4" name="Slide Number Placeholder 3"/>
          <p:cNvSpPr>
            <a:spLocks noGrp="1"/>
          </p:cNvSpPr>
          <p:nvPr>
            <p:ph type="sldNum" sz="quarter" idx="12"/>
          </p:nvPr>
        </p:nvSpPr>
        <p:spPr/>
        <p:txBody>
          <a:bodyPr/>
          <a:lstStyle/>
          <a:p>
            <a:fld id="{6CF35321-9209-434B-9DF7-F3F04D8BFF55}" type="slidenum">
              <a:rPr lang="en-ZA" smtClean="0"/>
              <a:pPr/>
              <a:t>15</a:t>
            </a:fld>
            <a:endParaRPr lang="en-ZA"/>
          </a:p>
        </p:txBody>
      </p:sp>
      <p:sp>
        <p:nvSpPr>
          <p:cNvPr id="3" name="Content Placeholder 2"/>
          <p:cNvSpPr>
            <a:spLocks noGrp="1"/>
          </p:cNvSpPr>
          <p:nvPr>
            <p:ph sz="quarter" idx="1"/>
          </p:nvPr>
        </p:nvSpPr>
        <p:spPr/>
        <p:txBody>
          <a:bodyPr/>
          <a:lstStyle/>
          <a:p>
            <a:pPr marL="514350" indent="-514350">
              <a:buFont typeface="+mj-lt"/>
              <a:buAutoNum type="arabicPeriod"/>
            </a:pPr>
            <a:r>
              <a:rPr lang="af-ZA" dirty="0" smtClean="0"/>
              <a:t>Transfer out</a:t>
            </a:r>
          </a:p>
          <a:p>
            <a:pPr marL="514350" indent="-514350">
              <a:buFont typeface="+mj-lt"/>
              <a:buAutoNum type="arabicPeriod"/>
            </a:pPr>
            <a:r>
              <a:rPr lang="af-ZA" dirty="0" smtClean="0"/>
              <a:t>Stopped by physician</a:t>
            </a:r>
          </a:p>
          <a:p>
            <a:pPr marL="514350" indent="-514350">
              <a:buFont typeface="+mj-lt"/>
              <a:buAutoNum type="arabicPeriod"/>
            </a:pPr>
            <a:r>
              <a:rPr lang="af-ZA" dirty="0" smtClean="0"/>
              <a:t>New sites where you have ePMs without EDT </a:t>
            </a:r>
          </a:p>
          <a:p>
            <a:pPr>
              <a:buNone/>
            </a:pPr>
            <a:endParaRPr lang="en-GB" dirty="0"/>
          </a:p>
        </p:txBody>
      </p:sp>
    </p:spTree>
    <p:extLst>
      <p:ext uri="{BB962C8B-B14F-4D97-AF65-F5344CB8AC3E}">
        <p14:creationId xmlns:p14="http://schemas.microsoft.com/office/powerpoint/2010/main" val="89292000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af-ZA" dirty="0" smtClean="0"/>
              <a:t>Reasons for facility level variance contd</a:t>
            </a:r>
            <a:endParaRPr lang="en-GB" dirty="0"/>
          </a:p>
        </p:txBody>
      </p:sp>
      <p:sp>
        <p:nvSpPr>
          <p:cNvPr id="4" name="Slide Number Placeholder 3"/>
          <p:cNvSpPr>
            <a:spLocks noGrp="1"/>
          </p:cNvSpPr>
          <p:nvPr>
            <p:ph type="sldNum" sz="quarter" idx="12"/>
          </p:nvPr>
        </p:nvSpPr>
        <p:spPr/>
        <p:txBody>
          <a:bodyPr/>
          <a:lstStyle/>
          <a:p>
            <a:fld id="{6CF35321-9209-434B-9DF7-F3F04D8BFF55}" type="slidenum">
              <a:rPr lang="en-ZA" smtClean="0"/>
              <a:pPr/>
              <a:t>16</a:t>
            </a:fld>
            <a:endParaRPr lang="en-ZA"/>
          </a:p>
        </p:txBody>
      </p:sp>
      <p:sp>
        <p:nvSpPr>
          <p:cNvPr id="3" name="Content Placeholder 2"/>
          <p:cNvSpPr>
            <a:spLocks noGrp="1"/>
          </p:cNvSpPr>
          <p:nvPr>
            <p:ph sz="quarter" idx="1"/>
          </p:nvPr>
        </p:nvSpPr>
        <p:spPr/>
        <p:txBody>
          <a:bodyPr>
            <a:noAutofit/>
          </a:bodyPr>
          <a:lstStyle/>
          <a:p>
            <a:pPr marL="514350" lvl="0" indent="-514350">
              <a:buFont typeface="+mj-lt"/>
              <a:buAutoNum type="arabicPeriod"/>
            </a:pPr>
            <a:r>
              <a:rPr lang="en-US" sz="2400" dirty="0" smtClean="0"/>
              <a:t>Some health </a:t>
            </a:r>
            <a:r>
              <a:rPr lang="en-US" sz="2400" dirty="0" err="1" smtClean="0"/>
              <a:t>centres</a:t>
            </a:r>
            <a:r>
              <a:rPr lang="en-US" sz="2400" dirty="0" smtClean="0"/>
              <a:t> and clinics have patients receiving ARV medicines from the respective district hospital (hence captured in the EDT) but these patients may not be reflected in the district hospital’s </a:t>
            </a:r>
            <a:r>
              <a:rPr lang="en-US" sz="2400" dirty="0" err="1" smtClean="0"/>
              <a:t>ePMS</a:t>
            </a:r>
            <a:r>
              <a:rPr lang="en-US" sz="2400" dirty="0" smtClean="0"/>
              <a:t> and there’s no </a:t>
            </a:r>
            <a:r>
              <a:rPr lang="en-US" sz="2400" dirty="0" err="1" smtClean="0"/>
              <a:t>ePMS</a:t>
            </a:r>
            <a:r>
              <a:rPr lang="en-US" sz="2400" dirty="0" smtClean="0"/>
              <a:t> at these health </a:t>
            </a:r>
            <a:r>
              <a:rPr lang="en-US" sz="2400" dirty="0" err="1" smtClean="0"/>
              <a:t>centres</a:t>
            </a:r>
            <a:r>
              <a:rPr lang="en-US" sz="2400" dirty="0" smtClean="0"/>
              <a:t>/ clinics. (IMAI sites).</a:t>
            </a:r>
          </a:p>
          <a:p>
            <a:pPr marL="514350" lvl="0" indent="-514350">
              <a:buFont typeface="+mj-lt"/>
              <a:buAutoNum type="arabicPeriod"/>
            </a:pPr>
            <a:r>
              <a:rPr lang="en-US" sz="2400" dirty="0" smtClean="0"/>
              <a:t>Outreach service points (updating files after outreach)</a:t>
            </a:r>
            <a:endParaRPr lang="en-GB" sz="2400" dirty="0" smtClean="0"/>
          </a:p>
          <a:p>
            <a:pPr marL="514350" lvl="0" indent="-514350">
              <a:buFont typeface="+mj-lt"/>
              <a:buAutoNum type="arabicPeriod"/>
            </a:pPr>
            <a:r>
              <a:rPr lang="en-US" sz="2400" dirty="0" smtClean="0"/>
              <a:t>Failure by data clerks and pharmacy staff to use of the Facility Level Data Quality Verification tool to enable summary figures cross checks and patient status updates harmonisation between the two sub-systems. </a:t>
            </a:r>
            <a:endParaRPr lang="en-GB" sz="2400" dirty="0" smtClean="0"/>
          </a:p>
          <a:p>
            <a:pPr marL="514350" indent="-514350">
              <a:buFont typeface="+mj-lt"/>
              <a:buAutoNum type="arabicPeriod"/>
            </a:pPr>
            <a:endParaRPr lang="en-GB" sz="2400" dirty="0" smtClean="0"/>
          </a:p>
        </p:txBody>
      </p:sp>
    </p:spTree>
    <p:extLst>
      <p:ext uri="{BB962C8B-B14F-4D97-AF65-F5344CB8AC3E}">
        <p14:creationId xmlns:p14="http://schemas.microsoft.com/office/powerpoint/2010/main" val="224580933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342900" indent="-342900" algn="l">
              <a:spcBef>
                <a:spcPct val="20000"/>
              </a:spcBef>
            </a:pPr>
            <a:r>
              <a:rPr lang="en-ZA" sz="3200" dirty="0" smtClean="0"/>
              <a:t>Utilising the Facility Level Data Quality Verification tool </a:t>
            </a:r>
            <a:endParaRPr lang="en-US" sz="3200" dirty="0">
              <a:latin typeface="+mn-lt"/>
              <a:ea typeface="+mn-ea"/>
              <a:cs typeface="+mn-cs"/>
            </a:endParaRPr>
          </a:p>
        </p:txBody>
      </p:sp>
      <p:sp>
        <p:nvSpPr>
          <p:cNvPr id="4" name="Slide Number Placeholder 3"/>
          <p:cNvSpPr>
            <a:spLocks noGrp="1"/>
          </p:cNvSpPr>
          <p:nvPr>
            <p:ph type="sldNum" sz="quarter" idx="12"/>
          </p:nvPr>
        </p:nvSpPr>
        <p:spPr/>
        <p:txBody>
          <a:bodyPr/>
          <a:lstStyle/>
          <a:p>
            <a:fld id="{6CF35321-9209-434B-9DF7-F3F04D8BFF55}" type="slidenum">
              <a:rPr lang="en-ZA" smtClean="0"/>
              <a:pPr/>
              <a:t>17</a:t>
            </a:fld>
            <a:endParaRPr lang="en-ZA"/>
          </a:p>
        </p:txBody>
      </p:sp>
      <p:sp>
        <p:nvSpPr>
          <p:cNvPr id="3" name="Content Placeholder 2"/>
          <p:cNvSpPr>
            <a:spLocks noGrp="1"/>
          </p:cNvSpPr>
          <p:nvPr>
            <p:ph sz="quarter" idx="1"/>
          </p:nvPr>
        </p:nvSpPr>
        <p:spPr/>
        <p:txBody>
          <a:bodyPr/>
          <a:lstStyle/>
          <a:p>
            <a:r>
              <a:rPr lang="en-US" dirty="0" smtClean="0"/>
              <a:t>Div: Pharmaceutical Services report from  from 2011/12 SSv indicate that only 7 out 29 (24%) visited </a:t>
            </a:r>
            <a:r>
              <a:rPr lang="en-US" dirty="0" smtClean="0"/>
              <a:t>utilized </a:t>
            </a:r>
            <a:r>
              <a:rPr lang="en-US" dirty="0" smtClean="0"/>
              <a:t>the verification tool</a:t>
            </a:r>
          </a:p>
          <a:p>
            <a:r>
              <a:rPr lang="en-US" dirty="0" smtClean="0"/>
              <a:t>We are unable to assess if any intervention </a:t>
            </a:r>
            <a:r>
              <a:rPr lang="en-US" dirty="0" err="1" smtClean="0"/>
              <a:t>e.g</a:t>
            </a:r>
            <a:r>
              <a:rPr lang="en-US" dirty="0" smtClean="0"/>
              <a:t> </a:t>
            </a:r>
            <a:r>
              <a:rPr lang="en-US" dirty="0" smtClean="0"/>
              <a:t>whether the updating of records </a:t>
            </a:r>
            <a:r>
              <a:rPr lang="en-US" dirty="0" smtClean="0"/>
              <a:t>was </a:t>
            </a:r>
            <a:r>
              <a:rPr lang="en-US" dirty="0" smtClean="0"/>
              <a:t>carried out</a:t>
            </a:r>
            <a:endParaRPr lang="en-US" dirty="0" smtClean="0"/>
          </a:p>
        </p:txBody>
      </p:sp>
    </p:spTree>
    <p:extLst>
      <p:ext uri="{BB962C8B-B14F-4D97-AF65-F5344CB8AC3E}">
        <p14:creationId xmlns:p14="http://schemas.microsoft.com/office/powerpoint/2010/main" val="63168650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smtClean="0"/>
              <a:t>What specific challenges do you face at your facility ?</a:t>
            </a:r>
            <a:br>
              <a:rPr lang="en-US" sz="2400" b="1" dirty="0" smtClean="0"/>
            </a:br>
            <a:endParaRPr lang="en-US" sz="2400" b="1" dirty="0"/>
          </a:p>
        </p:txBody>
      </p:sp>
      <p:sp>
        <p:nvSpPr>
          <p:cNvPr id="3" name="Content Placeholder 2"/>
          <p:cNvSpPr>
            <a:spLocks noGrp="1"/>
          </p:cNvSpPr>
          <p:nvPr>
            <p:ph idx="1"/>
          </p:nvPr>
        </p:nvSpPr>
        <p:spPr/>
        <p:txBody>
          <a:bodyPr/>
          <a:lstStyle/>
          <a:p>
            <a:pPr lvl="1">
              <a:lnSpc>
                <a:spcPct val="120000"/>
              </a:lnSpc>
            </a:pPr>
            <a:endParaRPr lang="en-US" b="1" dirty="0" smtClean="0"/>
          </a:p>
          <a:p>
            <a:pPr lvl="1">
              <a:lnSpc>
                <a:spcPct val="120000"/>
              </a:lnSpc>
              <a:buNone/>
            </a:pPr>
            <a:endParaRPr lang="en-US" b="1" dirty="0" smtClean="0"/>
          </a:p>
          <a:p>
            <a:pPr lvl="1">
              <a:lnSpc>
                <a:spcPct val="120000"/>
              </a:lnSpc>
            </a:pPr>
            <a:endParaRPr lang="en-US" b="1" dirty="0" smtClean="0"/>
          </a:p>
          <a:p>
            <a:pPr lvl="1">
              <a:lnSpc>
                <a:spcPct val="120000"/>
              </a:lnSpc>
            </a:pPr>
            <a:endParaRPr lang="en-US" dirty="0" smtClean="0"/>
          </a:p>
          <a:p>
            <a:pPr>
              <a:buNone/>
            </a:pPr>
            <a:endParaRPr lang="en-US" dirty="0" smtClean="0"/>
          </a:p>
          <a:p>
            <a:pPr>
              <a:buNone/>
            </a:pPr>
            <a:r>
              <a:rPr lang="en-US" dirty="0" smtClean="0"/>
              <a:t>	</a:t>
            </a:r>
            <a:endParaRPr lang="en-US" dirty="0"/>
          </a:p>
        </p:txBody>
      </p:sp>
    </p:spTree>
    <p:extLst>
      <p:ext uri="{BB962C8B-B14F-4D97-AF65-F5344CB8AC3E}">
        <p14:creationId xmlns:p14="http://schemas.microsoft.com/office/powerpoint/2010/main" val="9700489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Data </a:t>
            </a:r>
            <a:r>
              <a:rPr lang="en-US" dirty="0" smtClean="0"/>
              <a:t>Quality session outline</a:t>
            </a:r>
            <a:endParaRPr lang="en-US" dirty="0"/>
          </a:p>
        </p:txBody>
      </p:sp>
      <p:sp>
        <p:nvSpPr>
          <p:cNvPr id="3" name="Content Placeholder 2"/>
          <p:cNvSpPr>
            <a:spLocks noGrp="1"/>
          </p:cNvSpPr>
          <p:nvPr>
            <p:ph idx="1"/>
          </p:nvPr>
        </p:nvSpPr>
        <p:spPr>
          <a:xfrm>
            <a:off x="457200" y="1752600"/>
            <a:ext cx="8229600" cy="4906963"/>
          </a:xfrm>
        </p:spPr>
        <p:txBody>
          <a:bodyPr>
            <a:normAutofit/>
          </a:bodyPr>
          <a:lstStyle/>
          <a:p>
            <a:pPr algn="just"/>
            <a:r>
              <a:rPr lang="en-US" dirty="0" smtClean="0"/>
              <a:t>Data quality challenges in relation to PSD, EPMS and EDT</a:t>
            </a:r>
          </a:p>
          <a:p>
            <a:pPr lvl="0" algn="just"/>
            <a:r>
              <a:rPr lang="en-US" dirty="0" smtClean="0"/>
              <a:t>Alignment of key ART program data elements (EPMS/EDT)</a:t>
            </a:r>
          </a:p>
          <a:p>
            <a:pPr lvl="0" algn="just"/>
            <a:r>
              <a:rPr lang="en-US" dirty="0" smtClean="0"/>
              <a:t>Procedures and tools for facility level data quality assurance </a:t>
            </a:r>
          </a:p>
          <a:p>
            <a:pPr lvl="1" algn="just"/>
            <a:r>
              <a:rPr lang="en-US" sz="2400" dirty="0" smtClean="0"/>
              <a:t>Patient level completeness and consistency checks</a:t>
            </a:r>
          </a:p>
          <a:p>
            <a:pPr lvl="1" algn="just"/>
            <a:r>
              <a:rPr lang="en-US" sz="2400" dirty="0" smtClean="0"/>
              <a:t>Records reconciliation and sub-system communication tool</a:t>
            </a:r>
          </a:p>
          <a:p>
            <a:pPr lvl="1" algn="just"/>
            <a:r>
              <a:rPr lang="en-US" sz="2400" dirty="0" smtClean="0"/>
              <a:t>Variance quantification and explanation tool</a:t>
            </a:r>
          </a:p>
          <a:p>
            <a:pPr lvl="0"/>
            <a:r>
              <a:rPr lang="en-US" dirty="0" smtClean="0"/>
              <a:t>Group work </a:t>
            </a:r>
          </a:p>
          <a:p>
            <a:pPr lvl="1">
              <a:buNone/>
            </a:pPr>
            <a:endParaRPr lang="en-US" sz="1800" dirty="0" smtClean="0"/>
          </a:p>
          <a:p>
            <a:endParaRPr lang="en-US" dirty="0"/>
          </a:p>
        </p:txBody>
      </p:sp>
    </p:spTree>
    <p:extLst>
      <p:ext uri="{BB962C8B-B14F-4D97-AF65-F5344CB8AC3E}">
        <p14:creationId xmlns:p14="http://schemas.microsoft.com/office/powerpoint/2010/main" val="8127989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lstStyle/>
          <a:p>
            <a:r>
              <a:rPr lang="en-US" sz="2800" dirty="0" smtClean="0"/>
              <a:t>Presentation  Objectives</a:t>
            </a:r>
            <a:endParaRPr lang="en-US" sz="2800" dirty="0"/>
          </a:p>
        </p:txBody>
      </p:sp>
      <p:sp>
        <p:nvSpPr>
          <p:cNvPr id="3" name="Content Placeholder 2"/>
          <p:cNvSpPr>
            <a:spLocks noGrp="1"/>
          </p:cNvSpPr>
          <p:nvPr>
            <p:ph idx="1"/>
          </p:nvPr>
        </p:nvSpPr>
        <p:spPr>
          <a:xfrm>
            <a:off x="33528" y="1066800"/>
            <a:ext cx="8229600" cy="5638800"/>
          </a:xfrm>
        </p:spPr>
        <p:txBody>
          <a:bodyPr>
            <a:normAutofit fontScale="92500" lnSpcReduction="10000"/>
          </a:bodyPr>
          <a:lstStyle/>
          <a:p>
            <a:pPr lvl="0">
              <a:buNone/>
            </a:pPr>
            <a:r>
              <a:rPr lang="en-US" b="1" dirty="0" smtClean="0"/>
              <a:t>	Key objective</a:t>
            </a:r>
          </a:p>
          <a:p>
            <a:pPr algn="just"/>
            <a:r>
              <a:rPr lang="en-US" sz="2000" dirty="0" smtClean="0"/>
              <a:t>Discuss approaches for strengthening regular verification of specific ART data, identification; implementation; and follow up of measures to enhance data quality and use at the facility level</a:t>
            </a:r>
          </a:p>
          <a:p>
            <a:pPr algn="just"/>
            <a:r>
              <a:rPr lang="en-US" sz="2000" b="1" dirty="0" smtClean="0"/>
              <a:t>Specific Objectives</a:t>
            </a:r>
          </a:p>
          <a:p>
            <a:pPr algn="just"/>
            <a:r>
              <a:rPr lang="en-US" sz="2000" dirty="0" smtClean="0"/>
              <a:t>Facility Reporting rate</a:t>
            </a:r>
          </a:p>
          <a:p>
            <a:pPr lvl="0" algn="just"/>
            <a:r>
              <a:rPr lang="en-US" sz="2000" dirty="0" smtClean="0"/>
              <a:t>Discuss alignment and integration of EDT/EPMS sub-systems</a:t>
            </a:r>
          </a:p>
          <a:p>
            <a:pPr lvl="0" algn="just"/>
            <a:r>
              <a:rPr lang="en-US" sz="2000" dirty="0" smtClean="0"/>
              <a:t>Discuss procedures for verification of the quality of reported data for  selected ART indicators and enhancing the ability of staff to collect, use and report quality data</a:t>
            </a:r>
          </a:p>
          <a:p>
            <a:pPr lvl="0" algn="just"/>
            <a:r>
              <a:rPr lang="en-US" sz="2000" dirty="0" smtClean="0"/>
              <a:t>Discuss the causes of  variances across National ART Reporting sub-systems.</a:t>
            </a:r>
          </a:p>
          <a:p>
            <a:pPr lvl="0" algn="just"/>
            <a:r>
              <a:rPr lang="en-US" sz="2000" dirty="0" smtClean="0"/>
              <a:t>Providing basic tools for facility data validation</a:t>
            </a:r>
          </a:p>
          <a:p>
            <a:pPr lvl="0" algn="just"/>
            <a:r>
              <a:rPr lang="en-US" sz="2000" dirty="0" smtClean="0"/>
              <a:t>Standardizing approaches to data quality validation at the facility level</a:t>
            </a:r>
          </a:p>
          <a:p>
            <a:pPr algn="just"/>
            <a:r>
              <a:rPr lang="en-US" sz="2000" dirty="0" smtClean="0"/>
              <a:t>Enhancing communication across the ART information sub-systems</a:t>
            </a:r>
            <a:endParaRPr lang="en-US" sz="2000" b="1" dirty="0" smtClean="0"/>
          </a:p>
          <a:p>
            <a:pPr algn="just">
              <a:buNone/>
            </a:pPr>
            <a:endParaRPr lang="en-US" sz="2000" b="1" dirty="0" smtClean="0"/>
          </a:p>
          <a:p>
            <a:pPr lvl="0" algn="just"/>
            <a:endParaRPr lang="en-US" sz="2000" dirty="0" smtClean="0"/>
          </a:p>
          <a:p>
            <a:pPr lvl="0">
              <a:buNone/>
            </a:pPr>
            <a:r>
              <a:rPr lang="en-US" sz="2000" dirty="0" smtClean="0"/>
              <a:t> </a:t>
            </a:r>
          </a:p>
          <a:p>
            <a:pPr>
              <a:buNone/>
            </a:pPr>
            <a:endParaRPr lang="en-US" dirty="0"/>
          </a:p>
        </p:txBody>
      </p:sp>
    </p:spTree>
    <p:extLst>
      <p:ext uri="{BB962C8B-B14F-4D97-AF65-F5344CB8AC3E}">
        <p14:creationId xmlns:p14="http://schemas.microsoft.com/office/powerpoint/2010/main" val="27221372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dirty="0" smtClean="0"/>
              <a:t>Criteria/ dimensions of data quality</a:t>
            </a:r>
            <a:endParaRPr lang="en-US" dirty="0"/>
          </a:p>
        </p:txBody>
      </p:sp>
      <p:sp>
        <p:nvSpPr>
          <p:cNvPr id="3" name="Content Placeholder 2"/>
          <p:cNvSpPr>
            <a:spLocks noGrp="1"/>
          </p:cNvSpPr>
          <p:nvPr>
            <p:ph idx="1"/>
          </p:nvPr>
        </p:nvSpPr>
        <p:spPr/>
        <p:txBody>
          <a:bodyPr>
            <a:normAutofit lnSpcReduction="10000"/>
          </a:bodyPr>
          <a:lstStyle/>
          <a:p>
            <a:pPr>
              <a:lnSpc>
                <a:spcPct val="120000"/>
              </a:lnSpc>
            </a:pPr>
            <a:r>
              <a:rPr lang="en-US" b="1" dirty="0" smtClean="0"/>
              <a:t>Validity</a:t>
            </a:r>
            <a:r>
              <a:rPr lang="en-US" dirty="0" smtClean="0"/>
              <a:t>  </a:t>
            </a:r>
            <a:r>
              <a:rPr lang="en-US" b="1" dirty="0" smtClean="0"/>
              <a:t>or accuracy</a:t>
            </a:r>
          </a:p>
          <a:p>
            <a:pPr lvl="1">
              <a:lnSpc>
                <a:spcPct val="120000"/>
              </a:lnSpc>
            </a:pPr>
            <a:r>
              <a:rPr lang="en-US" dirty="0" smtClean="0"/>
              <a:t>Refers to data that have minimal errors e.g. transcription, interviewing bias, sampling errors etc </a:t>
            </a:r>
          </a:p>
          <a:p>
            <a:pPr>
              <a:lnSpc>
                <a:spcPct val="120000"/>
              </a:lnSpc>
            </a:pPr>
            <a:r>
              <a:rPr lang="en-US" b="1" dirty="0" smtClean="0"/>
              <a:t>Reliability</a:t>
            </a:r>
            <a:r>
              <a:rPr lang="en-US" dirty="0" smtClean="0"/>
              <a:t> </a:t>
            </a:r>
          </a:p>
          <a:p>
            <a:pPr lvl="1">
              <a:lnSpc>
                <a:spcPct val="120000"/>
              </a:lnSpc>
            </a:pPr>
            <a:r>
              <a:rPr lang="en-US" dirty="0" smtClean="0"/>
              <a:t>Refers to stable/constant collection methodologies that are not influenced by personal, time and place factors</a:t>
            </a:r>
          </a:p>
          <a:p>
            <a:pPr>
              <a:lnSpc>
                <a:spcPct val="120000"/>
              </a:lnSpc>
            </a:pPr>
            <a:r>
              <a:rPr lang="en-US" b="1" dirty="0" smtClean="0"/>
              <a:t>Integrity</a:t>
            </a:r>
            <a:r>
              <a:rPr lang="en-US" dirty="0" smtClean="0"/>
              <a:t> </a:t>
            </a:r>
          </a:p>
          <a:p>
            <a:pPr lvl="1">
              <a:lnSpc>
                <a:spcPct val="120000"/>
              </a:lnSpc>
            </a:pPr>
            <a:r>
              <a:rPr lang="en-US" dirty="0" smtClean="0"/>
              <a:t>Refers to the availability of adequate  safeguards against intentional manipulation of data </a:t>
            </a:r>
          </a:p>
          <a:p>
            <a:pPr lvl="1">
              <a:lnSpc>
                <a:spcPct val="120000"/>
              </a:lnSpc>
            </a:pPr>
            <a:endParaRPr lang="en-US" dirty="0" smtClean="0"/>
          </a:p>
          <a:p>
            <a:pPr>
              <a:buNone/>
            </a:pPr>
            <a:endParaRPr lang="en-US" dirty="0" smtClean="0"/>
          </a:p>
          <a:p>
            <a:pPr>
              <a:buNone/>
            </a:pPr>
            <a:r>
              <a:rPr lang="en-US" dirty="0" smtClean="0"/>
              <a:t>	</a:t>
            </a:r>
            <a:endParaRPr lang="en-US" dirty="0"/>
          </a:p>
        </p:txBody>
      </p:sp>
    </p:spTree>
    <p:extLst>
      <p:ext uri="{BB962C8B-B14F-4D97-AF65-F5344CB8AC3E}">
        <p14:creationId xmlns:p14="http://schemas.microsoft.com/office/powerpoint/2010/main" val="26853581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dirty="0" smtClean="0"/>
              <a:t>Criteria/ dimensions of data quality</a:t>
            </a:r>
            <a:endParaRPr lang="en-US" dirty="0"/>
          </a:p>
        </p:txBody>
      </p:sp>
      <p:sp>
        <p:nvSpPr>
          <p:cNvPr id="3" name="Content Placeholder 2"/>
          <p:cNvSpPr>
            <a:spLocks noGrp="1"/>
          </p:cNvSpPr>
          <p:nvPr>
            <p:ph idx="1"/>
          </p:nvPr>
        </p:nvSpPr>
        <p:spPr/>
        <p:txBody>
          <a:bodyPr>
            <a:normAutofit/>
          </a:bodyPr>
          <a:lstStyle/>
          <a:p>
            <a:pPr lvl="1">
              <a:lnSpc>
                <a:spcPct val="120000"/>
              </a:lnSpc>
            </a:pPr>
            <a:r>
              <a:rPr lang="en-US" b="1" dirty="0" smtClean="0"/>
              <a:t>Completeness</a:t>
            </a:r>
          </a:p>
          <a:p>
            <a:pPr lvl="2">
              <a:lnSpc>
                <a:spcPct val="120000"/>
              </a:lnSpc>
            </a:pPr>
            <a:r>
              <a:rPr lang="en-US" dirty="0" smtClean="0"/>
              <a:t>Refers to an appropriately inclusive data system i.e. a system/ that contains adequate elements to enable performance of a given analysis</a:t>
            </a:r>
          </a:p>
          <a:p>
            <a:pPr lvl="1">
              <a:lnSpc>
                <a:spcPct val="120000"/>
              </a:lnSpc>
            </a:pPr>
            <a:r>
              <a:rPr lang="en-US" b="1" dirty="0" smtClean="0"/>
              <a:t>Timeliness</a:t>
            </a:r>
          </a:p>
          <a:p>
            <a:pPr lvl="2">
              <a:lnSpc>
                <a:spcPct val="120000"/>
              </a:lnSpc>
            </a:pPr>
            <a:r>
              <a:rPr lang="en-US" dirty="0" smtClean="0"/>
              <a:t>Refers to the availability of update information on time </a:t>
            </a:r>
          </a:p>
          <a:p>
            <a:pPr lvl="1">
              <a:lnSpc>
                <a:spcPct val="120000"/>
              </a:lnSpc>
            </a:pPr>
            <a:r>
              <a:rPr lang="en-US" b="1" dirty="0" smtClean="0"/>
              <a:t>Confidentiality</a:t>
            </a:r>
          </a:p>
          <a:p>
            <a:pPr lvl="2">
              <a:lnSpc>
                <a:spcPct val="120000"/>
              </a:lnSpc>
            </a:pPr>
            <a:r>
              <a:rPr lang="en-US" dirty="0" smtClean="0"/>
              <a:t>Refers to provisions for adequate security against un authorized disclosure</a:t>
            </a:r>
          </a:p>
          <a:p>
            <a:pPr lvl="1">
              <a:lnSpc>
                <a:spcPct val="120000"/>
              </a:lnSpc>
            </a:pPr>
            <a:endParaRPr lang="en-US" dirty="0" smtClean="0"/>
          </a:p>
          <a:p>
            <a:pPr>
              <a:buNone/>
            </a:pPr>
            <a:endParaRPr lang="en-US" dirty="0" smtClean="0"/>
          </a:p>
          <a:p>
            <a:pPr>
              <a:buNone/>
            </a:pPr>
            <a:r>
              <a:rPr lang="en-US" dirty="0" smtClean="0"/>
              <a:t>	</a:t>
            </a:r>
            <a:endParaRPr lang="en-US" dirty="0"/>
          </a:p>
        </p:txBody>
      </p:sp>
    </p:spTree>
    <p:extLst>
      <p:ext uri="{BB962C8B-B14F-4D97-AF65-F5344CB8AC3E}">
        <p14:creationId xmlns:p14="http://schemas.microsoft.com/office/powerpoint/2010/main" val="23236677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400" b="1" dirty="0" smtClean="0"/>
              <a:t>Key Data quality challenges in relation to the current</a:t>
            </a:r>
            <a:br>
              <a:rPr lang="en-US" sz="2400" b="1" dirty="0" smtClean="0"/>
            </a:br>
            <a:r>
              <a:rPr lang="en-US" sz="2400" b="1" dirty="0" smtClean="0"/>
              <a:t>ART information system</a:t>
            </a:r>
            <a:br>
              <a:rPr lang="en-US" sz="2400" b="1" dirty="0" smtClean="0"/>
            </a:br>
            <a:endParaRPr lang="en-US" sz="2400" b="1" dirty="0"/>
          </a:p>
        </p:txBody>
      </p:sp>
      <p:sp>
        <p:nvSpPr>
          <p:cNvPr id="3" name="Content Placeholder 2"/>
          <p:cNvSpPr>
            <a:spLocks noGrp="1"/>
          </p:cNvSpPr>
          <p:nvPr>
            <p:ph idx="1"/>
          </p:nvPr>
        </p:nvSpPr>
        <p:spPr/>
        <p:txBody>
          <a:bodyPr>
            <a:normAutofit fontScale="92500" lnSpcReduction="10000"/>
          </a:bodyPr>
          <a:lstStyle/>
          <a:p>
            <a:pPr lvl="1">
              <a:lnSpc>
                <a:spcPct val="120000"/>
              </a:lnSpc>
            </a:pPr>
            <a:r>
              <a:rPr lang="en-US" dirty="0" smtClean="0"/>
              <a:t>In adequate communication between complementary sub-systems</a:t>
            </a:r>
          </a:p>
          <a:p>
            <a:pPr lvl="1">
              <a:lnSpc>
                <a:spcPct val="120000"/>
              </a:lnSpc>
            </a:pPr>
            <a:r>
              <a:rPr lang="en-US" dirty="0" smtClean="0"/>
              <a:t>Complementary sub-systems that are based on different primary data sources</a:t>
            </a:r>
          </a:p>
          <a:p>
            <a:pPr lvl="1">
              <a:lnSpc>
                <a:spcPct val="120000"/>
              </a:lnSpc>
            </a:pPr>
            <a:r>
              <a:rPr lang="en-US" dirty="0" smtClean="0"/>
              <a:t>In adequate quality assurance mechanisms</a:t>
            </a:r>
          </a:p>
          <a:p>
            <a:pPr lvl="1">
              <a:lnSpc>
                <a:spcPct val="120000"/>
              </a:lnSpc>
            </a:pPr>
            <a:r>
              <a:rPr lang="en-US" dirty="0" smtClean="0"/>
              <a:t>Different levels of data management skills among staff</a:t>
            </a:r>
          </a:p>
          <a:p>
            <a:pPr lvl="1">
              <a:lnSpc>
                <a:spcPct val="120000"/>
              </a:lnSpc>
            </a:pPr>
            <a:r>
              <a:rPr lang="en-US" dirty="0" smtClean="0"/>
              <a:t>High work load</a:t>
            </a:r>
          </a:p>
          <a:p>
            <a:pPr lvl="1">
              <a:lnSpc>
                <a:spcPct val="120000"/>
              </a:lnSpc>
            </a:pPr>
            <a:r>
              <a:rPr lang="en-US" dirty="0" smtClean="0"/>
              <a:t>In adequate utilization of data</a:t>
            </a:r>
          </a:p>
          <a:p>
            <a:pPr lvl="1">
              <a:lnSpc>
                <a:spcPct val="120000"/>
              </a:lnSpc>
            </a:pPr>
            <a:endParaRPr lang="en-US" b="1" dirty="0" smtClean="0"/>
          </a:p>
          <a:p>
            <a:pPr lvl="1">
              <a:lnSpc>
                <a:spcPct val="120000"/>
              </a:lnSpc>
            </a:pPr>
            <a:endParaRPr lang="en-US" b="1" dirty="0" smtClean="0"/>
          </a:p>
          <a:p>
            <a:pPr lvl="1">
              <a:lnSpc>
                <a:spcPct val="120000"/>
              </a:lnSpc>
            </a:pPr>
            <a:endParaRPr lang="en-US" b="1" dirty="0" smtClean="0"/>
          </a:p>
          <a:p>
            <a:pPr lvl="1">
              <a:lnSpc>
                <a:spcPct val="120000"/>
              </a:lnSpc>
            </a:pPr>
            <a:endParaRPr lang="en-US" dirty="0" smtClean="0"/>
          </a:p>
          <a:p>
            <a:pPr>
              <a:buNone/>
            </a:pPr>
            <a:endParaRPr lang="en-US" dirty="0" smtClean="0"/>
          </a:p>
          <a:p>
            <a:pPr>
              <a:buNone/>
            </a:pPr>
            <a:r>
              <a:rPr lang="en-US" dirty="0" smtClean="0"/>
              <a:t>	</a:t>
            </a:r>
            <a:endParaRPr lang="en-US" dirty="0"/>
          </a:p>
        </p:txBody>
      </p:sp>
    </p:spTree>
    <p:extLst>
      <p:ext uri="{BB962C8B-B14F-4D97-AF65-F5344CB8AC3E}">
        <p14:creationId xmlns:p14="http://schemas.microsoft.com/office/powerpoint/2010/main" val="4619063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400" b="1" dirty="0" smtClean="0"/>
              <a:t>Suggested tools for assuring the quality of data </a:t>
            </a:r>
            <a:br>
              <a:rPr lang="en-US" sz="2400" b="1" dirty="0" smtClean="0"/>
            </a:br>
            <a:r>
              <a:rPr lang="en-US" sz="2400" b="1" dirty="0" smtClean="0"/>
              <a:t>at the facility level</a:t>
            </a:r>
            <a:br>
              <a:rPr lang="en-US" sz="2400" b="1" dirty="0" smtClean="0"/>
            </a:br>
            <a:endParaRPr lang="en-US" sz="2400" b="1" dirty="0"/>
          </a:p>
        </p:txBody>
      </p:sp>
      <p:sp>
        <p:nvSpPr>
          <p:cNvPr id="3" name="Content Placeholder 2"/>
          <p:cNvSpPr>
            <a:spLocks noGrp="1"/>
          </p:cNvSpPr>
          <p:nvPr>
            <p:ph idx="1"/>
          </p:nvPr>
        </p:nvSpPr>
        <p:spPr/>
        <p:txBody>
          <a:bodyPr>
            <a:normAutofit fontScale="92500" lnSpcReduction="20000"/>
          </a:bodyPr>
          <a:lstStyle/>
          <a:p>
            <a:pPr lvl="1">
              <a:lnSpc>
                <a:spcPct val="120000"/>
              </a:lnSpc>
            </a:pPr>
            <a:r>
              <a:rPr lang="en-US" sz="2400" b="1" dirty="0" smtClean="0"/>
              <a:t>The Facility Data Quality Assessment Form 1</a:t>
            </a:r>
          </a:p>
          <a:p>
            <a:pPr lvl="2">
              <a:lnSpc>
                <a:spcPct val="120000"/>
              </a:lnSpc>
            </a:pPr>
            <a:r>
              <a:rPr lang="en-US" sz="2400" dirty="0" smtClean="0"/>
              <a:t>Focuses on enabling the facility to regularly check the completeness and consistency of data elements across the PSD, EPMS, EDT and undertake measures to complete the missing details</a:t>
            </a:r>
          </a:p>
          <a:p>
            <a:pPr lvl="2">
              <a:lnSpc>
                <a:spcPct val="120000"/>
              </a:lnSpc>
              <a:buNone/>
            </a:pPr>
            <a:r>
              <a:rPr lang="en-US" dirty="0" smtClean="0"/>
              <a:t> </a:t>
            </a:r>
          </a:p>
          <a:p>
            <a:pPr lvl="2">
              <a:lnSpc>
                <a:spcPct val="120000"/>
              </a:lnSpc>
            </a:pPr>
            <a:endParaRPr lang="en-US" b="1" dirty="0" smtClean="0"/>
          </a:p>
          <a:p>
            <a:pPr lvl="2">
              <a:lnSpc>
                <a:spcPct val="120000"/>
              </a:lnSpc>
            </a:pPr>
            <a:endParaRPr lang="en-US" b="1" dirty="0" smtClean="0"/>
          </a:p>
          <a:p>
            <a:pPr lvl="2">
              <a:lnSpc>
                <a:spcPct val="120000"/>
              </a:lnSpc>
              <a:buNone/>
            </a:pPr>
            <a:endParaRPr lang="en-US" b="1" dirty="0" smtClean="0"/>
          </a:p>
          <a:p>
            <a:pPr lvl="1">
              <a:lnSpc>
                <a:spcPct val="120000"/>
              </a:lnSpc>
              <a:buNone/>
            </a:pPr>
            <a:endParaRPr lang="en-US" b="1" dirty="0" smtClean="0"/>
          </a:p>
          <a:p>
            <a:pPr lvl="1">
              <a:lnSpc>
                <a:spcPct val="120000"/>
              </a:lnSpc>
            </a:pPr>
            <a:endParaRPr lang="en-US" b="1" dirty="0" smtClean="0"/>
          </a:p>
          <a:p>
            <a:pPr lvl="1">
              <a:lnSpc>
                <a:spcPct val="120000"/>
              </a:lnSpc>
            </a:pPr>
            <a:endParaRPr lang="en-US" dirty="0" smtClean="0"/>
          </a:p>
          <a:p>
            <a:pPr>
              <a:buNone/>
            </a:pPr>
            <a:endParaRPr lang="en-US" dirty="0" smtClean="0"/>
          </a:p>
          <a:p>
            <a:pPr>
              <a:buNone/>
            </a:pPr>
            <a:r>
              <a:rPr lang="en-US" dirty="0" smtClean="0"/>
              <a:t>	</a:t>
            </a:r>
            <a:endParaRPr lang="en-US" dirty="0"/>
          </a:p>
        </p:txBody>
      </p:sp>
    </p:spTree>
    <p:extLst>
      <p:ext uri="{BB962C8B-B14F-4D97-AF65-F5344CB8AC3E}">
        <p14:creationId xmlns:p14="http://schemas.microsoft.com/office/powerpoint/2010/main" val="5536955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1170" t="21333" r="10652" b="24394"/>
          <a:stretch/>
        </p:blipFill>
        <p:spPr bwMode="auto">
          <a:xfrm>
            <a:off x="0" y="76201"/>
            <a:ext cx="9067800" cy="6661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7858153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400" b="1" dirty="0" smtClean="0"/>
              <a:t>Suggested tools for assuring the quality of data </a:t>
            </a:r>
            <a:br>
              <a:rPr lang="en-US" sz="2400" b="1" dirty="0" smtClean="0"/>
            </a:br>
            <a:r>
              <a:rPr lang="en-US" sz="2400" b="1" dirty="0" smtClean="0"/>
              <a:t>at the facility level</a:t>
            </a:r>
            <a:br>
              <a:rPr lang="en-US" sz="2400" b="1" dirty="0" smtClean="0"/>
            </a:br>
            <a:endParaRPr lang="en-US" sz="2400" dirty="0"/>
          </a:p>
        </p:txBody>
      </p:sp>
      <p:sp>
        <p:nvSpPr>
          <p:cNvPr id="3" name="Content Placeholder 2"/>
          <p:cNvSpPr>
            <a:spLocks noGrp="1"/>
          </p:cNvSpPr>
          <p:nvPr>
            <p:ph idx="1"/>
          </p:nvPr>
        </p:nvSpPr>
        <p:spPr/>
        <p:txBody>
          <a:bodyPr>
            <a:normAutofit/>
          </a:bodyPr>
          <a:lstStyle/>
          <a:p>
            <a:r>
              <a:rPr lang="en-US" b="1" dirty="0" smtClean="0"/>
              <a:t>Procedures for completing FRDQA 1</a:t>
            </a:r>
          </a:p>
          <a:p>
            <a:pPr marL="800100" lvl="1" indent="-342900">
              <a:buFont typeface="+mj-lt"/>
              <a:buAutoNum type="arabicPeriod"/>
            </a:pPr>
            <a:r>
              <a:rPr lang="en-US" sz="1600" dirty="0" smtClean="0"/>
              <a:t>Randomly select at least 10% of new ART patients and perform  steps 2 to 6 in collaboration colleagues from the Pharmacy depending on your patient load </a:t>
            </a:r>
            <a:r>
              <a:rPr lang="en-US" sz="1600" b="1" i="1" dirty="0" smtClean="0"/>
              <a:t>(by Data Clerk)</a:t>
            </a:r>
            <a:endParaRPr lang="en-US" sz="1600" dirty="0" smtClean="0"/>
          </a:p>
          <a:p>
            <a:pPr marL="800100" lvl="1" indent="-342900">
              <a:buFont typeface="+mj-lt"/>
              <a:buAutoNum type="arabicPeriod"/>
            </a:pPr>
            <a:r>
              <a:rPr lang="en-US" sz="1600" dirty="0" smtClean="0"/>
              <a:t>Complete  columns 3 up to 14 for the Paper source document and EPMS </a:t>
            </a:r>
            <a:r>
              <a:rPr lang="en-US" sz="1600" b="1" i="1" dirty="0" smtClean="0"/>
              <a:t>(by the Data Clerk)</a:t>
            </a:r>
            <a:endParaRPr lang="en-US" sz="1600" dirty="0" smtClean="0"/>
          </a:p>
          <a:p>
            <a:pPr marL="800100" lvl="1" indent="-342900">
              <a:buFont typeface="+mj-lt"/>
              <a:buAutoNum type="arabicPeriod"/>
            </a:pPr>
            <a:r>
              <a:rPr lang="en-US" sz="1600" dirty="0" smtClean="0"/>
              <a:t>Complete  columns 3 up to 14 for the EDT</a:t>
            </a:r>
            <a:r>
              <a:rPr lang="en-US" sz="1600" b="1" i="1" dirty="0" smtClean="0"/>
              <a:t>( by the Pharmacy)</a:t>
            </a:r>
            <a:r>
              <a:rPr lang="en-US" sz="1600" dirty="0" smtClean="0"/>
              <a:t> </a:t>
            </a:r>
          </a:p>
          <a:p>
            <a:pPr marL="800100" lvl="1" indent="-342900">
              <a:buFont typeface="+mj-lt"/>
              <a:buAutoNum type="arabicPeriod"/>
            </a:pPr>
            <a:r>
              <a:rPr lang="en-US" sz="1600" dirty="0" smtClean="0"/>
              <a:t>Check for data elements that  do not match </a:t>
            </a:r>
            <a:r>
              <a:rPr lang="en-US" sz="1600" b="1" i="1" dirty="0" smtClean="0"/>
              <a:t>(by the Pharmacy),</a:t>
            </a:r>
            <a:endParaRPr lang="en-US" sz="1600" dirty="0" smtClean="0"/>
          </a:p>
          <a:p>
            <a:pPr marL="800100" lvl="1" indent="-342900">
              <a:buFont typeface="+mj-lt"/>
              <a:buAutoNum type="arabicPeriod"/>
            </a:pPr>
            <a:r>
              <a:rPr lang="en-US" sz="1600" dirty="0" smtClean="0"/>
              <a:t>Meet with Data Clerk to resolve key patient data elements that do not match </a:t>
            </a:r>
            <a:r>
              <a:rPr lang="en-US" sz="1600" b="1" i="1" dirty="0" smtClean="0"/>
              <a:t>(Pharmacy and Data Clerk)</a:t>
            </a:r>
            <a:endParaRPr lang="en-US" sz="1600" dirty="0" smtClean="0"/>
          </a:p>
          <a:p>
            <a:pPr marL="800100" lvl="1" indent="-342900">
              <a:buFont typeface="+mj-lt"/>
              <a:buAutoNum type="arabicPeriod"/>
            </a:pPr>
            <a:r>
              <a:rPr lang="en-US" sz="1600" dirty="0" smtClean="0"/>
              <a:t>Make and file copies of completed FRDQA 1 in both the Pharmacy and the Data Office</a:t>
            </a:r>
          </a:p>
          <a:p>
            <a:pPr marL="800100" lvl="1" indent="-342900">
              <a:buFont typeface="+mj-lt"/>
              <a:buAutoNum type="arabicPeriod"/>
            </a:pPr>
            <a:r>
              <a:rPr lang="en-US" sz="1600" dirty="0" smtClean="0"/>
              <a:t>Perform the completeness and consistency checks weekly.</a:t>
            </a:r>
          </a:p>
          <a:p>
            <a:pPr marL="800100" lvl="1" indent="-342900">
              <a:buFont typeface="+mj-lt"/>
              <a:buAutoNum type="arabicPeriod"/>
            </a:pPr>
            <a:r>
              <a:rPr lang="en-US" sz="1600" b="1" i="1" dirty="0" smtClean="0"/>
              <a:t>Clinic Managers</a:t>
            </a:r>
            <a:r>
              <a:rPr lang="en-US" sz="1600" dirty="0" smtClean="0"/>
              <a:t> should check and ensure that at least 4 FRDQA 1 forms have been completed and filed in both the Pharmacy and the Data Clerks Office on monthly basis</a:t>
            </a:r>
          </a:p>
          <a:p>
            <a:pPr lvl="1"/>
            <a:endParaRPr lang="en-US" dirty="0"/>
          </a:p>
        </p:txBody>
      </p:sp>
    </p:spTree>
    <p:extLst>
      <p:ext uri="{BB962C8B-B14F-4D97-AF65-F5344CB8AC3E}">
        <p14:creationId xmlns:p14="http://schemas.microsoft.com/office/powerpoint/2010/main" val="39256018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kumimoji="0" lang="en-US" sz="2200" b="1" i="0" u="none" strike="noStrike" kern="1200" cap="none" spc="-100" normalizeH="0" baseline="0" noProof="0" dirty="0" smtClean="0">
                <a:ln>
                  <a:noFill/>
                </a:ln>
                <a:solidFill>
                  <a:srgbClr val="675E47"/>
                </a:solidFill>
                <a:effectLst/>
                <a:uLnTx/>
                <a:uFillTx/>
                <a:latin typeface="Cambria"/>
                <a:ea typeface="+mj-ea"/>
                <a:cs typeface="+mj-cs"/>
              </a:rPr>
              <a:t>Suggested tools for assuring the quality of data </a:t>
            </a:r>
            <a:br>
              <a:rPr kumimoji="0" lang="en-US" sz="2200" b="1" i="0" u="none" strike="noStrike" kern="1200" cap="none" spc="-100" normalizeH="0" baseline="0" noProof="0" dirty="0" smtClean="0">
                <a:ln>
                  <a:noFill/>
                </a:ln>
                <a:solidFill>
                  <a:srgbClr val="675E47"/>
                </a:solidFill>
                <a:effectLst/>
                <a:uLnTx/>
                <a:uFillTx/>
                <a:latin typeface="Cambria"/>
                <a:ea typeface="+mj-ea"/>
                <a:cs typeface="+mj-cs"/>
              </a:rPr>
            </a:br>
            <a:r>
              <a:rPr kumimoji="0" lang="en-US" sz="2200" b="1" i="0" u="none" strike="noStrike" kern="1200" cap="none" spc="-100" normalizeH="0" baseline="0" noProof="0" dirty="0" smtClean="0">
                <a:ln>
                  <a:noFill/>
                </a:ln>
                <a:solidFill>
                  <a:srgbClr val="675E47"/>
                </a:solidFill>
                <a:effectLst/>
                <a:uLnTx/>
                <a:uFillTx/>
                <a:latin typeface="Cambria"/>
                <a:ea typeface="+mj-ea"/>
                <a:cs typeface="+mj-cs"/>
              </a:rPr>
              <a:t>at the facility level</a:t>
            </a:r>
            <a:r>
              <a:rPr lang="en-US" dirty="0" smtClean="0"/>
              <a:t/>
            </a:r>
            <a:br>
              <a:rPr lang="en-US" dirty="0" smtClean="0"/>
            </a:br>
            <a:endParaRPr lang="en-US" dirty="0"/>
          </a:p>
        </p:txBody>
      </p:sp>
      <p:sp>
        <p:nvSpPr>
          <p:cNvPr id="3" name="Content Placeholder 2"/>
          <p:cNvSpPr>
            <a:spLocks noGrp="1"/>
          </p:cNvSpPr>
          <p:nvPr>
            <p:ph idx="1"/>
          </p:nvPr>
        </p:nvSpPr>
        <p:spPr/>
        <p:txBody>
          <a:bodyPr/>
          <a:lstStyle/>
          <a:p>
            <a:pPr lvl="1">
              <a:lnSpc>
                <a:spcPct val="120000"/>
              </a:lnSpc>
            </a:pPr>
            <a:r>
              <a:rPr lang="en-US" sz="2400" b="1" dirty="0" smtClean="0"/>
              <a:t>The Facility Data Quality Assessment Form 2</a:t>
            </a:r>
          </a:p>
          <a:p>
            <a:pPr lvl="2">
              <a:lnSpc>
                <a:spcPct val="120000"/>
              </a:lnSpc>
            </a:pPr>
            <a:r>
              <a:rPr lang="en-US" sz="2800" dirty="0" smtClean="0"/>
              <a:t>Focuses on enabling the pharmacy to communicate and collaboratively effect appropriate patient status changes to minimize variances across the key ART indicators between the two key systems</a:t>
            </a:r>
          </a:p>
          <a:p>
            <a:endParaRPr lang="en-US" dirty="0"/>
          </a:p>
        </p:txBody>
      </p:sp>
    </p:spTree>
    <p:extLst>
      <p:ext uri="{BB962C8B-B14F-4D97-AF65-F5344CB8AC3E}">
        <p14:creationId xmlns:p14="http://schemas.microsoft.com/office/powerpoint/2010/main" val="23138326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3699" t="23150" r="11760" b="3093"/>
          <a:stretch/>
        </p:blipFill>
        <p:spPr bwMode="auto">
          <a:xfrm>
            <a:off x="76200" y="106680"/>
            <a:ext cx="8985903" cy="670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8222070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Procedures for completing FRDQA 2</a:t>
            </a:r>
            <a:endParaRPr lang="en-US" dirty="0"/>
          </a:p>
        </p:txBody>
      </p:sp>
      <p:sp>
        <p:nvSpPr>
          <p:cNvPr id="3" name="Content Placeholder 2"/>
          <p:cNvSpPr>
            <a:spLocks noGrp="1"/>
          </p:cNvSpPr>
          <p:nvPr>
            <p:ph idx="1"/>
          </p:nvPr>
        </p:nvSpPr>
        <p:spPr/>
        <p:txBody>
          <a:bodyPr/>
          <a:lstStyle/>
          <a:p>
            <a:pPr marL="914400" lvl="1" indent="-457200">
              <a:buFont typeface="+mj-lt"/>
              <a:buAutoNum type="arabicPeriod"/>
            </a:pPr>
            <a:r>
              <a:rPr lang="en-US" sz="2400" dirty="0" smtClean="0"/>
              <a:t>Record each patient status change on </a:t>
            </a:r>
            <a:r>
              <a:rPr lang="en-US" sz="2400" b="1" dirty="0" smtClean="0"/>
              <a:t>FRQA 2</a:t>
            </a:r>
            <a:r>
              <a:rPr lang="en-US" sz="2400" dirty="0" smtClean="0"/>
              <a:t> on weekly, and regularly send completed forms to your counterpart on weekly basis </a:t>
            </a:r>
            <a:r>
              <a:rPr lang="en-US" sz="2400" b="1" i="1" dirty="0" smtClean="0"/>
              <a:t>(Pharmacy and Data Clerk).</a:t>
            </a:r>
            <a:endParaRPr lang="en-US" sz="2400" dirty="0" smtClean="0"/>
          </a:p>
          <a:p>
            <a:pPr marL="914400" lvl="1" indent="-457200">
              <a:buFont typeface="+mj-lt"/>
              <a:buAutoNum type="arabicPeriod"/>
            </a:pPr>
            <a:r>
              <a:rPr lang="en-US" sz="2400" dirty="0" smtClean="0"/>
              <a:t>Receive and effect any status changes as requested by your counterpart on weekly basis. </a:t>
            </a:r>
          </a:p>
          <a:p>
            <a:pPr marL="914400" lvl="1" indent="-457200">
              <a:buFont typeface="+mj-lt"/>
              <a:buAutoNum type="arabicPeriod"/>
            </a:pPr>
            <a:r>
              <a:rPr lang="en-US" sz="2400" dirty="0" smtClean="0"/>
              <a:t>Monthly checks by Clinic Managers to ensure that status changes requested by either the Pharmacy or the Data Clerk were affected.</a:t>
            </a:r>
          </a:p>
          <a:p>
            <a:endParaRPr lang="en-US" dirty="0"/>
          </a:p>
        </p:txBody>
      </p:sp>
    </p:spTree>
    <p:extLst>
      <p:ext uri="{BB962C8B-B14F-4D97-AF65-F5344CB8AC3E}">
        <p14:creationId xmlns:p14="http://schemas.microsoft.com/office/powerpoint/2010/main" val="10110419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400" b="1" dirty="0"/>
              <a:t>S</a:t>
            </a:r>
            <a:r>
              <a:rPr lang="en-US" sz="2400" b="1" dirty="0" smtClean="0"/>
              <a:t>uggested tools for assuring the quality of data </a:t>
            </a:r>
            <a:br>
              <a:rPr lang="en-US" sz="2400" b="1" dirty="0" smtClean="0"/>
            </a:br>
            <a:r>
              <a:rPr lang="en-US" sz="2400" b="1" dirty="0" smtClean="0"/>
              <a:t>at the facility level</a:t>
            </a:r>
            <a:br>
              <a:rPr lang="en-US" sz="2400" b="1" dirty="0" smtClean="0"/>
            </a:br>
            <a:endParaRPr lang="en-US" sz="2400" dirty="0"/>
          </a:p>
        </p:txBody>
      </p:sp>
      <p:sp>
        <p:nvSpPr>
          <p:cNvPr id="3" name="Content Placeholder 2"/>
          <p:cNvSpPr>
            <a:spLocks noGrp="1"/>
          </p:cNvSpPr>
          <p:nvPr>
            <p:ph idx="1"/>
          </p:nvPr>
        </p:nvSpPr>
        <p:spPr/>
        <p:txBody>
          <a:bodyPr>
            <a:normAutofit/>
          </a:bodyPr>
          <a:lstStyle/>
          <a:p>
            <a:pPr lvl="1">
              <a:lnSpc>
                <a:spcPct val="120000"/>
              </a:lnSpc>
              <a:buNone/>
            </a:pPr>
            <a:r>
              <a:rPr lang="en-US" b="1" dirty="0" smtClean="0"/>
              <a:t>Facility Data Quality Assessment Form 3</a:t>
            </a:r>
          </a:p>
          <a:p>
            <a:pPr lvl="1">
              <a:lnSpc>
                <a:spcPct val="120000"/>
              </a:lnSpc>
            </a:pPr>
            <a:r>
              <a:rPr lang="en-US" dirty="0" smtClean="0"/>
              <a:t>Focuses on:</a:t>
            </a:r>
          </a:p>
          <a:p>
            <a:pPr lvl="2">
              <a:lnSpc>
                <a:spcPct val="120000"/>
              </a:lnSpc>
            </a:pPr>
            <a:r>
              <a:rPr lang="en-US" dirty="0" smtClean="0"/>
              <a:t>Enabling the facilities to validate aggregated numbers of  key ART indicators across  Primary Source Documents, the EPMS and the EDT</a:t>
            </a:r>
          </a:p>
          <a:p>
            <a:pPr lvl="2">
              <a:lnSpc>
                <a:spcPct val="120000"/>
              </a:lnSpc>
            </a:pPr>
            <a:r>
              <a:rPr lang="en-US" dirty="0" smtClean="0"/>
              <a:t>Determine how each of the two sub-systems vary from the paper source documents</a:t>
            </a:r>
          </a:p>
          <a:p>
            <a:pPr lvl="2">
              <a:lnSpc>
                <a:spcPct val="120000"/>
              </a:lnSpc>
            </a:pPr>
            <a:r>
              <a:rPr lang="en-US" dirty="0" smtClean="0"/>
              <a:t>Determine how the key ART indicators on the EPMS and the EDT vary from each other in relation to the primary source documents</a:t>
            </a:r>
          </a:p>
          <a:p>
            <a:pPr lvl="2">
              <a:lnSpc>
                <a:spcPct val="120000"/>
              </a:lnSpc>
            </a:pPr>
            <a:r>
              <a:rPr lang="en-US" dirty="0" smtClean="0"/>
              <a:t>Enable the sub-system operators to jointly investigate causes of variances on the key ART indicators and take appropriate actions </a:t>
            </a:r>
          </a:p>
          <a:p>
            <a:pPr lvl="2">
              <a:lnSpc>
                <a:spcPct val="120000"/>
              </a:lnSpc>
              <a:buNone/>
            </a:pPr>
            <a:r>
              <a:rPr lang="en-US" dirty="0" smtClean="0"/>
              <a:t> </a:t>
            </a:r>
          </a:p>
          <a:p>
            <a:endParaRPr lang="en-US" dirty="0"/>
          </a:p>
        </p:txBody>
      </p:sp>
    </p:spTree>
    <p:extLst>
      <p:ext uri="{BB962C8B-B14F-4D97-AF65-F5344CB8AC3E}">
        <p14:creationId xmlns:p14="http://schemas.microsoft.com/office/powerpoint/2010/main" val="26366592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1432" y="6927"/>
            <a:ext cx="7620000" cy="907473"/>
          </a:xfrm>
        </p:spPr>
        <p:txBody>
          <a:bodyPr>
            <a:normAutofit/>
          </a:bodyPr>
          <a:lstStyle/>
          <a:p>
            <a:r>
              <a:rPr lang="en-US" sz="2200" b="1" dirty="0">
                <a:solidFill>
                  <a:prstClr val="black"/>
                </a:solidFill>
                <a:latin typeface="+mn-lt"/>
                <a:ea typeface="+mn-ea"/>
                <a:cs typeface="+mn-cs"/>
              </a:rPr>
              <a:t>Total number of </a:t>
            </a:r>
            <a:r>
              <a:rPr lang="en-US" sz="2200" b="1" dirty="0" smtClean="0">
                <a:solidFill>
                  <a:prstClr val="black"/>
                </a:solidFill>
                <a:latin typeface="+mn-lt"/>
                <a:ea typeface="+mn-ea"/>
                <a:cs typeface="+mn-cs"/>
              </a:rPr>
              <a:t>active patients </a:t>
            </a:r>
            <a:r>
              <a:rPr lang="en-US" sz="2200" b="1" dirty="0">
                <a:solidFill>
                  <a:prstClr val="black"/>
                </a:solidFill>
                <a:latin typeface="+mn-lt"/>
                <a:ea typeface="+mn-ea"/>
                <a:cs typeface="+mn-cs"/>
              </a:rPr>
              <a:t>on ART by </a:t>
            </a:r>
            <a:r>
              <a:rPr lang="en-US" sz="2200" b="1" dirty="0" smtClean="0">
                <a:solidFill>
                  <a:prstClr val="black"/>
                </a:solidFill>
                <a:latin typeface="+mn-lt"/>
                <a:ea typeface="+mn-ea"/>
                <a:cs typeface="+mn-cs"/>
              </a:rPr>
              <a:t>Region by Period</a:t>
            </a:r>
            <a:endParaRPr lang="en-US" sz="2200" b="1" dirty="0">
              <a:solidFill>
                <a:prstClr val="black"/>
              </a:solidFill>
              <a:latin typeface="+mn-lt"/>
              <a:ea typeface="+mn-ea"/>
              <a:cs typeface="+mn-cs"/>
            </a:endParaRPr>
          </a:p>
        </p:txBody>
      </p:sp>
      <p:sp>
        <p:nvSpPr>
          <p:cNvPr id="4" name="Slide Number Placeholder 3"/>
          <p:cNvSpPr>
            <a:spLocks noGrp="1"/>
          </p:cNvSpPr>
          <p:nvPr>
            <p:ph type="sldNum" sz="quarter" idx="12"/>
          </p:nvPr>
        </p:nvSpPr>
        <p:spPr/>
        <p:txBody>
          <a:bodyPr/>
          <a:lstStyle/>
          <a:p>
            <a:fld id="{BEE38178-4777-45BF-B3D1-186F82FA1CD7}" type="slidenum">
              <a:rPr lang="en-US" smtClean="0"/>
              <a:pPr/>
              <a:t>3</a:t>
            </a:fld>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4195765552"/>
              </p:ext>
            </p:extLst>
          </p:nvPr>
        </p:nvGraphicFramePr>
        <p:xfrm>
          <a:off x="228600" y="609600"/>
          <a:ext cx="8229600" cy="513352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11730600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5928" t="29382" r="10464" b="12087"/>
          <a:stretch/>
        </p:blipFill>
        <p:spPr bwMode="auto">
          <a:xfrm>
            <a:off x="33528" y="76200"/>
            <a:ext cx="9094951" cy="670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1127193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Procedures for completing FRDQA 3</a:t>
            </a:r>
            <a:endParaRPr lang="en-US" dirty="0"/>
          </a:p>
        </p:txBody>
      </p:sp>
      <p:sp>
        <p:nvSpPr>
          <p:cNvPr id="3" name="Content Placeholder 2"/>
          <p:cNvSpPr>
            <a:spLocks noGrp="1"/>
          </p:cNvSpPr>
          <p:nvPr>
            <p:ph idx="1"/>
          </p:nvPr>
        </p:nvSpPr>
        <p:spPr/>
        <p:txBody>
          <a:bodyPr/>
          <a:lstStyle/>
          <a:p>
            <a:r>
              <a:rPr lang="en-US" sz="2000" dirty="0" smtClean="0"/>
              <a:t>Completion of column 1 of the FRDQA Form 3 for each of the selected  key ART indicators from the ART Register </a:t>
            </a:r>
            <a:r>
              <a:rPr lang="en-US" sz="2000" b="1" dirty="0" smtClean="0"/>
              <a:t>by the Data Clerk</a:t>
            </a:r>
            <a:endParaRPr lang="en-US" sz="2000" dirty="0" smtClean="0"/>
          </a:p>
          <a:p>
            <a:r>
              <a:rPr lang="en-US" sz="2000" dirty="0" smtClean="0"/>
              <a:t>Running the relevant  EPMS reports and completion of  column 2 of the FRDQA Form 3 for each of the selected key ART indicators </a:t>
            </a:r>
            <a:r>
              <a:rPr lang="en-US" sz="2000" b="1" dirty="0" smtClean="0"/>
              <a:t>by the Data Clerk</a:t>
            </a:r>
            <a:endParaRPr lang="en-US" sz="2000" dirty="0" smtClean="0"/>
          </a:p>
          <a:p>
            <a:r>
              <a:rPr lang="en-US" sz="2000" dirty="0" smtClean="0"/>
              <a:t>Running the relevant EDT reports and completion of column 3 of the FRDQA Form 3 for each of the selected indicators </a:t>
            </a:r>
            <a:r>
              <a:rPr lang="en-US" sz="2000" b="1" dirty="0" smtClean="0"/>
              <a:t>by the ARV Pharmacist</a:t>
            </a:r>
            <a:endParaRPr lang="en-US" sz="2000" dirty="0" smtClean="0"/>
          </a:p>
          <a:p>
            <a:r>
              <a:rPr lang="en-US" sz="2000" dirty="0" smtClean="0"/>
              <a:t>Calculating the variance % 1 between figures derived from the source documents and EPMS, and recording in column 4 of the FRDQA Form 3 </a:t>
            </a:r>
            <a:r>
              <a:rPr lang="en-US" sz="2000" i="1" dirty="0" smtClean="0"/>
              <a:t>(Numerator = SD-EPMS; Denominator= Total number of patients recounted from your paper source documents) </a:t>
            </a:r>
            <a:r>
              <a:rPr lang="en-US" sz="2000" b="1" dirty="0" smtClean="0"/>
              <a:t>by the Data Clerk</a:t>
            </a:r>
            <a:endParaRPr lang="en-US" sz="2000" dirty="0" smtClean="0"/>
          </a:p>
          <a:p>
            <a:endParaRPr lang="en-US" dirty="0"/>
          </a:p>
        </p:txBody>
      </p:sp>
    </p:spTree>
    <p:extLst>
      <p:ext uri="{BB962C8B-B14F-4D97-AF65-F5344CB8AC3E}">
        <p14:creationId xmlns:p14="http://schemas.microsoft.com/office/powerpoint/2010/main" val="27667343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Procedures for completing FRDQA 3</a:t>
            </a:r>
            <a:endParaRPr lang="en-US" dirty="0"/>
          </a:p>
        </p:txBody>
      </p:sp>
      <p:sp>
        <p:nvSpPr>
          <p:cNvPr id="3" name="Content Placeholder 2"/>
          <p:cNvSpPr>
            <a:spLocks noGrp="1"/>
          </p:cNvSpPr>
          <p:nvPr>
            <p:ph idx="1"/>
          </p:nvPr>
        </p:nvSpPr>
        <p:spPr/>
        <p:txBody>
          <a:bodyPr/>
          <a:lstStyle/>
          <a:p>
            <a:r>
              <a:rPr lang="en-US" sz="1800" dirty="0" smtClean="0"/>
              <a:t>Calculating the variance % 2 of figures derived from the source documents and EDT, and recording in column 5 of the FRDQA Form 3 </a:t>
            </a:r>
            <a:r>
              <a:rPr lang="en-US" sz="1800" i="1" dirty="0" smtClean="0"/>
              <a:t>(Numerator = SD-EDT; Denominator= Total number of patients recounted from your paper source documents) </a:t>
            </a:r>
            <a:r>
              <a:rPr lang="en-US" sz="1800" b="1" dirty="0" smtClean="0"/>
              <a:t>by ARV Pharmacist</a:t>
            </a:r>
            <a:endParaRPr lang="en-US" sz="1800" dirty="0" smtClean="0"/>
          </a:p>
          <a:p>
            <a:r>
              <a:rPr lang="en-US" sz="1800" dirty="0" smtClean="0"/>
              <a:t>Record variance ratio in column 6 ( variance % 1 being numerator and variance % 2 being denominator) </a:t>
            </a:r>
            <a:r>
              <a:rPr lang="en-US" sz="1800" b="1" dirty="0" smtClean="0"/>
              <a:t>by the Clinic Manager</a:t>
            </a:r>
            <a:endParaRPr lang="en-US" sz="1800" dirty="0" smtClean="0"/>
          </a:p>
          <a:p>
            <a:r>
              <a:rPr lang="en-US" sz="1800" dirty="0" smtClean="0"/>
              <a:t>Facilitating a meeting to discuss and explain the variances and their possible causes,  and taking appropriate actions to reduce the variances, documenting appropriate actions for follow up in subsequent meetings (</a:t>
            </a:r>
            <a:r>
              <a:rPr lang="en-US" sz="1800" b="1" dirty="0" smtClean="0"/>
              <a:t>Meeting to be arranged by the Clinic Manager)</a:t>
            </a:r>
            <a:endParaRPr lang="en-US" sz="1800" dirty="0" smtClean="0"/>
          </a:p>
          <a:p>
            <a:r>
              <a:rPr lang="en-US" sz="1800" dirty="0" smtClean="0"/>
              <a:t>Four copies of FRDQA 2 should be made once a meeting has been held and sent as follows: </a:t>
            </a:r>
            <a:r>
              <a:rPr lang="en-US" sz="1800" i="1" dirty="0" smtClean="0"/>
              <a:t>one copy with your EPMS Monthly Report to HQs,</a:t>
            </a:r>
            <a:r>
              <a:rPr lang="en-US" sz="1800" dirty="0" smtClean="0"/>
              <a:t> </a:t>
            </a:r>
            <a:r>
              <a:rPr lang="en-US" sz="1800" i="1" dirty="0" smtClean="0"/>
              <a:t>the other copy with the Pharmacy AMR to HQs (NMPC)</a:t>
            </a:r>
            <a:r>
              <a:rPr lang="en-US" sz="1800" dirty="0" smtClean="0"/>
              <a:t> and </a:t>
            </a:r>
            <a:r>
              <a:rPr lang="en-US" sz="1800" i="1" dirty="0" smtClean="0"/>
              <a:t>file remaining two copies with ARV Pharmacy and the ART Clinic Data Office.</a:t>
            </a:r>
            <a:r>
              <a:rPr lang="en-US" sz="1800" dirty="0" smtClean="0"/>
              <a:t> </a:t>
            </a:r>
          </a:p>
          <a:p>
            <a:endParaRPr lang="en-US" dirty="0"/>
          </a:p>
        </p:txBody>
      </p:sp>
    </p:spTree>
    <p:extLst>
      <p:ext uri="{BB962C8B-B14F-4D97-AF65-F5344CB8AC3E}">
        <p14:creationId xmlns:p14="http://schemas.microsoft.com/office/powerpoint/2010/main" val="38384910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a:xfrm>
            <a:off x="457200" y="274638"/>
            <a:ext cx="8229600" cy="850900"/>
          </a:xfrm>
        </p:spPr>
        <p:txBody>
          <a:bodyPr/>
          <a:lstStyle/>
          <a:p>
            <a:r>
              <a:rPr lang="en-ZA" sz="3600" dirty="0" smtClean="0"/>
              <a:t>Discussion and Group work Feedback</a:t>
            </a:r>
          </a:p>
        </p:txBody>
      </p:sp>
      <p:sp>
        <p:nvSpPr>
          <p:cNvPr id="53251" name="Content Placeholder 2"/>
          <p:cNvSpPr>
            <a:spLocks noGrp="1"/>
          </p:cNvSpPr>
          <p:nvPr>
            <p:ph idx="1"/>
          </p:nvPr>
        </p:nvSpPr>
        <p:spPr>
          <a:xfrm>
            <a:off x="457200" y="1268413"/>
            <a:ext cx="8229600" cy="5113337"/>
          </a:xfrm>
        </p:spPr>
        <p:txBody>
          <a:bodyPr/>
          <a:lstStyle/>
          <a:p>
            <a:pPr>
              <a:buFont typeface="Arial" pitchFamily="34" charset="0"/>
              <a:buBlip>
                <a:blip r:embed="rId2"/>
              </a:buBlip>
            </a:pPr>
            <a:r>
              <a:rPr lang="en-ZA" sz="2400" dirty="0" smtClean="0"/>
              <a:t>Questions &amp; discussions</a:t>
            </a:r>
            <a:endParaRPr lang="en-ZA" sz="2000" dirty="0" smtClean="0"/>
          </a:p>
        </p:txBody>
      </p:sp>
    </p:spTree>
    <p:extLst>
      <p:ext uri="{BB962C8B-B14F-4D97-AF65-F5344CB8AC3E}">
        <p14:creationId xmlns:p14="http://schemas.microsoft.com/office/powerpoint/2010/main" val="88259788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7671" y="260648"/>
            <a:ext cx="8839200" cy="455613"/>
          </a:xfrm>
        </p:spPr>
        <p:txBody>
          <a:bodyPr>
            <a:normAutofit fontScale="90000"/>
          </a:bodyPr>
          <a:lstStyle/>
          <a:p>
            <a:pPr eaLnBrk="1" hangingPunct="1">
              <a:defRPr/>
            </a:pPr>
            <a:r>
              <a:rPr lang="en-US" sz="5400" b="1" dirty="0" smtClean="0">
                <a:effectLst>
                  <a:outerShdw blurRad="38100" dist="38100" dir="2700000" algn="tl">
                    <a:srgbClr val="C0C0C0"/>
                  </a:outerShdw>
                </a:effectLst>
                <a:latin typeface="Arial Narrow" pitchFamily="34" charset="0"/>
              </a:rPr>
              <a:t>Way  Forward</a:t>
            </a:r>
          </a:p>
        </p:txBody>
      </p:sp>
      <p:sp>
        <p:nvSpPr>
          <p:cNvPr id="24579" name="Text Box 3"/>
          <p:cNvSpPr txBox="1">
            <a:spLocks noChangeArrowheads="1"/>
          </p:cNvSpPr>
          <p:nvPr/>
        </p:nvSpPr>
        <p:spPr bwMode="auto">
          <a:xfrm>
            <a:off x="684213" y="836712"/>
            <a:ext cx="7848600" cy="3631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nSpc>
                <a:spcPct val="115000"/>
              </a:lnSpc>
              <a:buFont typeface="Calibri" pitchFamily="34" charset="0"/>
              <a:buChar char="•"/>
            </a:pPr>
            <a:r>
              <a:rPr lang="en-US" dirty="0" smtClean="0">
                <a:latin typeface="Calibri" pitchFamily="34" charset="0"/>
                <a:cs typeface="Calibri" pitchFamily="34" charset="0"/>
              </a:rPr>
              <a:t>Ensure the use of </a:t>
            </a:r>
            <a:r>
              <a:rPr lang="en-ZA" b="1" dirty="0">
                <a:latin typeface="Calibri" pitchFamily="34" charset="0"/>
                <a:cs typeface="Calibri" pitchFamily="34" charset="0"/>
              </a:rPr>
              <a:t>Facility Routine Data Quality Assessment Form (FRDQA 1</a:t>
            </a:r>
            <a:r>
              <a:rPr lang="en-ZA" dirty="0" smtClean="0">
                <a:latin typeface="Calibri" pitchFamily="34" charset="0"/>
                <a:cs typeface="Calibri" pitchFamily="34" charset="0"/>
              </a:rPr>
              <a:t>) and the </a:t>
            </a:r>
            <a:r>
              <a:rPr lang="en-ZA" b="1" dirty="0" smtClean="0"/>
              <a:t>Weekly </a:t>
            </a:r>
            <a:r>
              <a:rPr lang="en-ZA" b="1" dirty="0"/>
              <a:t>EPMS/EDT Patient </a:t>
            </a:r>
            <a:r>
              <a:rPr lang="en-ZA" b="1" dirty="0" smtClean="0"/>
              <a:t>Status  </a:t>
            </a:r>
            <a:r>
              <a:rPr lang="en-ZA" b="1" dirty="0"/>
              <a:t>Change Reconciliation </a:t>
            </a:r>
            <a:r>
              <a:rPr lang="en-ZA" b="1" dirty="0" smtClean="0"/>
              <a:t>Form 2</a:t>
            </a:r>
          </a:p>
          <a:p>
            <a:pPr>
              <a:lnSpc>
                <a:spcPct val="115000"/>
              </a:lnSpc>
              <a:buFont typeface="Calibri" pitchFamily="34" charset="0"/>
              <a:buChar char="•"/>
            </a:pPr>
            <a:r>
              <a:rPr lang="en-ZA" dirty="0">
                <a:latin typeface="Calibri" pitchFamily="34" charset="0"/>
                <a:cs typeface="Calibri" pitchFamily="34" charset="0"/>
              </a:rPr>
              <a:t>Facility Routine Data Quality Assessment Form (FRDQA </a:t>
            </a:r>
            <a:r>
              <a:rPr lang="en-ZA" dirty="0" smtClean="0">
                <a:latin typeface="Calibri" pitchFamily="34" charset="0"/>
                <a:cs typeface="Calibri" pitchFamily="34" charset="0"/>
              </a:rPr>
              <a:t>3) have to reported to the National level on a </a:t>
            </a:r>
            <a:r>
              <a:rPr lang="en-ZA" b="1" dirty="0" smtClean="0">
                <a:solidFill>
                  <a:srgbClr val="FF0000"/>
                </a:solidFill>
                <a:latin typeface="Calibri" pitchFamily="34" charset="0"/>
                <a:cs typeface="Calibri" pitchFamily="34" charset="0"/>
              </a:rPr>
              <a:t>monthly basis</a:t>
            </a:r>
            <a:r>
              <a:rPr lang="en-ZA" dirty="0" smtClean="0">
                <a:latin typeface="Calibri" pitchFamily="34" charset="0"/>
                <a:cs typeface="Calibri" pitchFamily="34" charset="0"/>
              </a:rPr>
              <a:t>.</a:t>
            </a:r>
          </a:p>
          <a:p>
            <a:pPr>
              <a:lnSpc>
                <a:spcPct val="115000"/>
              </a:lnSpc>
              <a:buFont typeface="Calibri" pitchFamily="34" charset="0"/>
              <a:buChar char="•"/>
            </a:pPr>
            <a:endParaRPr lang="en-US" dirty="0">
              <a:latin typeface="Calibri" pitchFamily="34" charset="0"/>
              <a:cs typeface="Calibri" pitchFamily="34" charset="0"/>
            </a:endParaRPr>
          </a:p>
          <a:p>
            <a:pPr>
              <a:lnSpc>
                <a:spcPct val="115000"/>
              </a:lnSpc>
              <a:buFont typeface="Calibri" pitchFamily="34" charset="0"/>
              <a:buChar char="•"/>
            </a:pPr>
            <a:endParaRPr lang="en-ZA" sz="3200" dirty="0">
              <a:latin typeface="Calibri" pitchFamily="34" charset="0"/>
              <a:ea typeface="Calibri" pitchFamily="34" charset="0"/>
              <a:cs typeface="Times New Roman" pitchFamily="18" charset="0"/>
            </a:endParaRPr>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616" y="3429000"/>
            <a:ext cx="6336704" cy="2952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4194413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7671" y="260648"/>
            <a:ext cx="8839200" cy="455613"/>
          </a:xfrm>
        </p:spPr>
        <p:txBody>
          <a:bodyPr>
            <a:normAutofit fontScale="90000"/>
          </a:bodyPr>
          <a:lstStyle/>
          <a:p>
            <a:pPr eaLnBrk="1" hangingPunct="1">
              <a:defRPr/>
            </a:pPr>
            <a:r>
              <a:rPr lang="en-US" sz="5400" b="1" dirty="0" smtClean="0">
                <a:effectLst>
                  <a:outerShdw blurRad="38100" dist="38100" dir="2700000" algn="tl">
                    <a:srgbClr val="C0C0C0"/>
                  </a:outerShdw>
                </a:effectLst>
                <a:latin typeface="Arial Narrow" pitchFamily="34" charset="0"/>
              </a:rPr>
              <a:t>Way  Forward</a:t>
            </a:r>
          </a:p>
        </p:txBody>
      </p:sp>
      <p:sp>
        <p:nvSpPr>
          <p:cNvPr id="24579" name="Text Box 3"/>
          <p:cNvSpPr txBox="1">
            <a:spLocks noChangeArrowheads="1"/>
          </p:cNvSpPr>
          <p:nvPr/>
        </p:nvSpPr>
        <p:spPr bwMode="auto">
          <a:xfrm>
            <a:off x="684213" y="836712"/>
            <a:ext cx="7848600" cy="46228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nSpc>
                <a:spcPct val="115000"/>
              </a:lnSpc>
              <a:buFont typeface="Calibri" pitchFamily="34" charset="0"/>
              <a:buChar char="•"/>
            </a:pPr>
            <a:r>
              <a:rPr lang="en-US" dirty="0">
                <a:latin typeface="Calibri" pitchFamily="34" charset="0"/>
                <a:cs typeface="Calibri" pitchFamily="34" charset="0"/>
              </a:rPr>
              <a:t>Jointly work together (ART, </a:t>
            </a:r>
            <a:r>
              <a:rPr lang="en-US" dirty="0" smtClean="0">
                <a:latin typeface="Calibri" pitchFamily="34" charset="0"/>
                <a:cs typeface="Calibri" pitchFamily="34" charset="0"/>
              </a:rPr>
              <a:t>Pharmacy,) </a:t>
            </a:r>
            <a:r>
              <a:rPr lang="en-US" dirty="0">
                <a:latin typeface="Calibri" pitchFamily="34" charset="0"/>
                <a:cs typeface="Calibri" pitchFamily="34" charset="0"/>
              </a:rPr>
              <a:t>to address challenges with Routine monitoring within regions</a:t>
            </a:r>
          </a:p>
          <a:p>
            <a:pPr>
              <a:lnSpc>
                <a:spcPct val="115000"/>
              </a:lnSpc>
              <a:buFont typeface="Calibri" pitchFamily="34" charset="0"/>
              <a:buChar char="•"/>
            </a:pPr>
            <a:r>
              <a:rPr lang="en-US" dirty="0">
                <a:latin typeface="Calibri" pitchFamily="34" charset="0"/>
                <a:cs typeface="Calibri" pitchFamily="34" charset="0"/>
              </a:rPr>
              <a:t>All regions to implement joint </a:t>
            </a:r>
            <a:r>
              <a:rPr lang="en-US" dirty="0" err="1" smtClean="0">
                <a:latin typeface="Calibri" pitchFamily="34" charset="0"/>
                <a:cs typeface="Calibri" pitchFamily="34" charset="0"/>
              </a:rPr>
              <a:t>ePMS</a:t>
            </a:r>
            <a:r>
              <a:rPr lang="en-US" dirty="0" smtClean="0">
                <a:latin typeface="Calibri" pitchFamily="34" charset="0"/>
                <a:cs typeface="Calibri" pitchFamily="34" charset="0"/>
              </a:rPr>
              <a:t>/EDT </a:t>
            </a:r>
            <a:r>
              <a:rPr lang="en-US" dirty="0">
                <a:latin typeface="Calibri" pitchFamily="34" charset="0"/>
                <a:cs typeface="Calibri" pitchFamily="34" charset="0"/>
              </a:rPr>
              <a:t>review </a:t>
            </a:r>
            <a:r>
              <a:rPr lang="en-US" dirty="0" smtClean="0">
                <a:latin typeface="Calibri" pitchFamily="34" charset="0"/>
                <a:cs typeface="Calibri" pitchFamily="34" charset="0"/>
              </a:rPr>
              <a:t>meetings Suggestions </a:t>
            </a:r>
            <a:r>
              <a:rPr lang="en-US" dirty="0">
                <a:latin typeface="Calibri" pitchFamily="34" charset="0"/>
                <a:cs typeface="Calibri" pitchFamily="34" charset="0"/>
              </a:rPr>
              <a:t>on type Analysis or indicators required on a monthly/ </a:t>
            </a:r>
            <a:r>
              <a:rPr lang="en-US" dirty="0" err="1">
                <a:latin typeface="Calibri" pitchFamily="34" charset="0"/>
                <a:cs typeface="Calibri" pitchFamily="34" charset="0"/>
              </a:rPr>
              <a:t>Quartely</a:t>
            </a:r>
            <a:r>
              <a:rPr lang="en-US" dirty="0">
                <a:latin typeface="Calibri" pitchFamily="34" charset="0"/>
                <a:cs typeface="Calibri" pitchFamily="34" charset="0"/>
              </a:rPr>
              <a:t> basis by </a:t>
            </a:r>
            <a:r>
              <a:rPr lang="en-US" dirty="0" smtClean="0">
                <a:latin typeface="Calibri" pitchFamily="34" charset="0"/>
                <a:cs typeface="Calibri" pitchFamily="34" charset="0"/>
              </a:rPr>
              <a:t>Regions.(</a:t>
            </a:r>
            <a:r>
              <a:rPr lang="en-US" dirty="0">
                <a:latin typeface="Calibri" pitchFamily="34" charset="0"/>
                <a:cs typeface="Calibri" pitchFamily="34" charset="0"/>
              </a:rPr>
              <a:t>Technical support available from the National </a:t>
            </a:r>
            <a:r>
              <a:rPr lang="en-US" dirty="0" smtClean="0">
                <a:latin typeface="Calibri" pitchFamily="34" charset="0"/>
                <a:cs typeface="Calibri" pitchFamily="34" charset="0"/>
              </a:rPr>
              <a:t>level)</a:t>
            </a:r>
            <a:endParaRPr lang="en-US" dirty="0">
              <a:latin typeface="Calibri" pitchFamily="34" charset="0"/>
              <a:cs typeface="Calibri" pitchFamily="34" charset="0"/>
            </a:endParaRPr>
          </a:p>
          <a:p>
            <a:pPr>
              <a:lnSpc>
                <a:spcPct val="115000"/>
              </a:lnSpc>
              <a:buFont typeface="Calibri" pitchFamily="34" charset="0"/>
              <a:buChar char="•"/>
            </a:pPr>
            <a:r>
              <a:rPr lang="en-ZA" dirty="0" smtClean="0">
                <a:latin typeface="Calibri" pitchFamily="34" charset="0"/>
                <a:cs typeface="Calibri" pitchFamily="34" charset="0"/>
              </a:rPr>
              <a:t>Harmonize transport within regions (Strengthen Data capturing/ reporting, data quality </a:t>
            </a:r>
            <a:r>
              <a:rPr lang="en-ZA" dirty="0" smtClean="0">
                <a:latin typeface="Calibri" pitchFamily="34" charset="0"/>
                <a:cs typeface="Calibri" pitchFamily="34" charset="0"/>
              </a:rPr>
              <a:t>assurance</a:t>
            </a:r>
            <a:r>
              <a:rPr lang="en-ZA" dirty="0" smtClean="0">
                <a:latin typeface="Calibri" pitchFamily="34" charset="0"/>
                <a:cs typeface="Calibri" pitchFamily="34" charset="0"/>
              </a:rPr>
              <a:t>)</a:t>
            </a:r>
          </a:p>
          <a:p>
            <a:pPr>
              <a:lnSpc>
                <a:spcPct val="115000"/>
              </a:lnSpc>
              <a:buFont typeface="Calibri" pitchFamily="34" charset="0"/>
              <a:buChar char="•"/>
            </a:pPr>
            <a:r>
              <a:rPr lang="en-ZA" sz="3200" dirty="0" smtClean="0">
                <a:latin typeface="Calibri" pitchFamily="34" charset="0"/>
                <a:ea typeface="Calibri" pitchFamily="34" charset="0"/>
                <a:cs typeface="Calibri" pitchFamily="34" charset="0"/>
              </a:rPr>
              <a:t>Implement Unique numbers across sub systems.</a:t>
            </a:r>
            <a:endParaRPr lang="en-ZA" sz="3200" dirty="0">
              <a:latin typeface="Calibri" pitchFamily="34" charset="0"/>
              <a:ea typeface="Calibri" pitchFamily="34" charset="0"/>
              <a:cs typeface="Times New Roman" pitchFamily="18" charset="0"/>
            </a:endParaRPr>
          </a:p>
        </p:txBody>
      </p:sp>
    </p:spTree>
    <p:extLst>
      <p:ext uri="{BB962C8B-B14F-4D97-AF65-F5344CB8AC3E}">
        <p14:creationId xmlns:p14="http://schemas.microsoft.com/office/powerpoint/2010/main" val="311260599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Work\PaperTools\NIP\NIP_labForm_Page_2.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5684" t="3311" r="28032" b="70844"/>
          <a:stretch/>
        </p:blipFill>
        <p:spPr bwMode="auto">
          <a:xfrm>
            <a:off x="609600" y="13854"/>
            <a:ext cx="5562600" cy="2576945"/>
          </a:xfrm>
          <a:prstGeom prst="rect">
            <a:avLst/>
          </a:prstGeom>
          <a:noFill/>
          <a:extLst>
            <a:ext uri="{909E8E84-426E-40DD-AFC4-6F175D3DCCD1}">
              <a14:hiddenFill xmlns:a14="http://schemas.microsoft.com/office/drawing/2010/main">
                <a:solidFill>
                  <a:srgbClr val="FFFFFF"/>
                </a:solidFill>
              </a14:hiddenFill>
            </a:ext>
          </a:extLst>
        </p:spPr>
      </p:pic>
      <p:sp>
        <p:nvSpPr>
          <p:cNvPr id="3" name="Oval 22"/>
          <p:cNvSpPr>
            <a:spLocks noChangeArrowheads="1"/>
          </p:cNvSpPr>
          <p:nvPr/>
        </p:nvSpPr>
        <p:spPr bwMode="auto">
          <a:xfrm>
            <a:off x="602672" y="2015584"/>
            <a:ext cx="2743200" cy="353544"/>
          </a:xfrm>
          <a:prstGeom prst="ellipse">
            <a:avLst/>
          </a:prstGeom>
          <a:noFill/>
          <a:ln w="28575">
            <a:solidFill>
              <a:srgbClr val="FF0000"/>
            </a:solidFill>
            <a:round/>
            <a:headEnd/>
            <a:tailEnd/>
          </a:ln>
        </p:spPr>
        <p:txBody>
          <a:bodyPr vert="horz" wrap="square" lIns="91440" tIns="45720" rIns="91440" bIns="45720" numCol="1" anchor="t" anchorCtr="0" compatLnSpc="1">
            <a:prstTxWarp prst="textNoShape">
              <a:avLst/>
            </a:prstTxWarp>
          </a:bodyPr>
          <a:lstStyle/>
          <a:p>
            <a:endParaRPr lang="en-US"/>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2618" y="2438400"/>
            <a:ext cx="8257310" cy="426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Oval 22"/>
          <p:cNvSpPr>
            <a:spLocks noChangeArrowheads="1"/>
          </p:cNvSpPr>
          <p:nvPr/>
        </p:nvSpPr>
        <p:spPr bwMode="auto">
          <a:xfrm>
            <a:off x="512618" y="2798618"/>
            <a:ext cx="5049982" cy="554181"/>
          </a:xfrm>
          <a:prstGeom prst="ellipse">
            <a:avLst/>
          </a:prstGeom>
          <a:noFill/>
          <a:ln w="28575">
            <a:solidFill>
              <a:srgbClr val="FF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 name="Oval 21"/>
          <p:cNvSpPr>
            <a:spLocks noChangeArrowheads="1"/>
          </p:cNvSpPr>
          <p:nvPr/>
        </p:nvSpPr>
        <p:spPr bwMode="auto">
          <a:xfrm>
            <a:off x="3883274" y="3352799"/>
            <a:ext cx="3736726" cy="448597"/>
          </a:xfrm>
          <a:prstGeom prst="ellipse">
            <a:avLst/>
          </a:prstGeom>
          <a:noFill/>
          <a:ln w="28575">
            <a:solidFill>
              <a:srgbClr val="00B05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20"/>
          <p:cNvSpPr>
            <a:spLocks/>
          </p:cNvSpPr>
          <p:nvPr/>
        </p:nvSpPr>
        <p:spPr bwMode="auto">
          <a:xfrm>
            <a:off x="3656816" y="2918387"/>
            <a:ext cx="735310" cy="696686"/>
          </a:xfrm>
          <a:custGeom>
            <a:avLst/>
            <a:gdLst/>
            <a:ahLst/>
            <a:cxnLst>
              <a:cxn ang="0">
                <a:pos x="0" y="0"/>
              </a:cxn>
              <a:cxn ang="0">
                <a:pos x="815" y="688"/>
              </a:cxn>
            </a:cxnLst>
            <a:rect l="0" t="0" r="r" b="b"/>
            <a:pathLst>
              <a:path w="815" h="688">
                <a:moveTo>
                  <a:pt x="0" y="0"/>
                </a:moveTo>
                <a:lnTo>
                  <a:pt x="815" y="688"/>
                </a:lnTo>
              </a:path>
            </a:pathLst>
          </a:custGeom>
          <a:noFill/>
          <a:ln w="12700">
            <a:solidFill>
              <a:srgbClr val="FF6600"/>
            </a:solidFill>
            <a:round/>
            <a:headEnd/>
            <a:tailEnd type="triangle" w="lg" len="sm"/>
          </a:ln>
        </p:spPr>
        <p:txBody>
          <a:bodyPr vert="horz" wrap="square" lIns="91440" tIns="45720" rIns="91440" bIns="45720" numCol="1" anchor="t" anchorCtr="0" compatLnSpc="1">
            <a:prstTxWarp prst="textNoShape">
              <a:avLst/>
            </a:prstTxWarp>
          </a:bodyPr>
          <a:lstStyle/>
          <a:p>
            <a:endParaRPr lang="en-US"/>
          </a:p>
        </p:txBody>
      </p:sp>
      <p:sp>
        <p:nvSpPr>
          <p:cNvPr id="9" name="Text Box 19"/>
          <p:cNvSpPr txBox="1">
            <a:spLocks noChangeArrowheads="1"/>
          </p:cNvSpPr>
          <p:nvPr/>
        </p:nvSpPr>
        <p:spPr bwMode="auto">
          <a:xfrm>
            <a:off x="253234" y="2004583"/>
            <a:ext cx="324799" cy="364545"/>
          </a:xfrm>
          <a:prstGeom prst="rect">
            <a:avLst/>
          </a:prstGeom>
          <a:solidFill>
            <a:srgbClr val="FF00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rgbClr val="000000"/>
                </a:solidFill>
                <a:effectLst/>
                <a:latin typeface="Arial" pitchFamily="34" charset="0"/>
                <a:ea typeface="Times New Roman" pitchFamily="18" charset="0"/>
              </a:rPr>
              <a:t>1</a:t>
            </a:r>
            <a:endParaRPr kumimoji="0" lang="en-GB" sz="1800" b="0" i="0" u="none" strike="noStrike" cap="none" normalizeH="0" baseline="0" smtClean="0">
              <a:ln>
                <a:noFill/>
              </a:ln>
              <a:solidFill>
                <a:schemeClr val="tx1"/>
              </a:solidFill>
              <a:effectLst/>
              <a:latin typeface="Arial" pitchFamily="34" charset="0"/>
            </a:endParaRPr>
          </a:p>
        </p:txBody>
      </p:sp>
      <p:sp>
        <p:nvSpPr>
          <p:cNvPr id="10" name="Text Box 19"/>
          <p:cNvSpPr txBox="1">
            <a:spLocks noChangeArrowheads="1"/>
          </p:cNvSpPr>
          <p:nvPr/>
        </p:nvSpPr>
        <p:spPr bwMode="auto">
          <a:xfrm>
            <a:off x="3494416" y="3394824"/>
            <a:ext cx="324799" cy="364545"/>
          </a:xfrm>
          <a:prstGeom prst="rect">
            <a:avLst/>
          </a:prstGeom>
          <a:solidFill>
            <a:srgbClr val="00FF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200" b="1" i="0" u="none" strike="noStrike" cap="none" normalizeH="0" baseline="0" dirty="0" smtClean="0">
                <a:ln>
                  <a:noFill/>
                </a:ln>
                <a:solidFill>
                  <a:srgbClr val="000000"/>
                </a:solidFill>
                <a:effectLst/>
                <a:latin typeface="Arial" pitchFamily="34" charset="0"/>
                <a:ea typeface="Times New Roman" pitchFamily="18" charset="0"/>
              </a:rPr>
              <a:t>2</a:t>
            </a:r>
            <a:endParaRPr kumimoji="0" lang="en-GB" sz="1800" b="0" i="0" u="none" strike="noStrike" cap="none" normalizeH="0" baseline="0" dirty="0" smtClean="0">
              <a:ln>
                <a:noFill/>
              </a:ln>
              <a:solidFill>
                <a:schemeClr val="tx1"/>
              </a:solidFill>
              <a:effectLst/>
              <a:latin typeface="Arial" pitchFamily="34" charset="0"/>
            </a:endParaRPr>
          </a:p>
        </p:txBody>
      </p:sp>
      <p:sp>
        <p:nvSpPr>
          <p:cNvPr id="11" name="Text Box 19"/>
          <p:cNvSpPr txBox="1">
            <a:spLocks noChangeArrowheads="1"/>
          </p:cNvSpPr>
          <p:nvPr/>
        </p:nvSpPr>
        <p:spPr bwMode="auto">
          <a:xfrm>
            <a:off x="187819" y="2929893"/>
            <a:ext cx="324799" cy="364545"/>
          </a:xfrm>
          <a:prstGeom prst="rect">
            <a:avLst/>
          </a:prstGeom>
          <a:solidFill>
            <a:srgbClr val="FF00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rgbClr val="000000"/>
                </a:solidFill>
                <a:effectLst/>
                <a:latin typeface="Arial" pitchFamily="34" charset="0"/>
                <a:ea typeface="Times New Roman" pitchFamily="18" charset="0"/>
              </a:rPr>
              <a:t>1</a:t>
            </a:r>
            <a:endParaRPr kumimoji="0" lang="en-GB" sz="1800" b="0" i="0" u="none" strike="noStrike" cap="none" normalizeH="0" baseline="0" smtClean="0">
              <a:ln>
                <a:noFill/>
              </a:ln>
              <a:solidFill>
                <a:schemeClr val="tx1"/>
              </a:solidFill>
              <a:effectLst/>
              <a:latin typeface="Arial" pitchFamily="34" charset="0"/>
            </a:endParaRPr>
          </a:p>
        </p:txBody>
      </p:sp>
    </p:spTree>
    <p:extLst>
      <p:ext uri="{BB962C8B-B14F-4D97-AF65-F5344CB8AC3E}">
        <p14:creationId xmlns:p14="http://schemas.microsoft.com/office/powerpoint/2010/main" val="413176381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3" name="Picture 1"/>
          <p:cNvPicPr>
            <a:picLocks noChangeAspect="1" noChangeArrowheads="1"/>
          </p:cNvPicPr>
          <p:nvPr/>
        </p:nvPicPr>
        <p:blipFill>
          <a:blip r:embed="rId2" cstate="print"/>
          <a:srcRect/>
          <a:stretch>
            <a:fillRect/>
          </a:stretch>
        </p:blipFill>
        <p:spPr bwMode="auto">
          <a:xfrm>
            <a:off x="92365" y="510985"/>
            <a:ext cx="8805333" cy="5875960"/>
          </a:xfrm>
          <a:prstGeom prst="rect">
            <a:avLst/>
          </a:prstGeom>
          <a:noFill/>
        </p:spPr>
      </p:pic>
      <p:grpSp>
        <p:nvGrpSpPr>
          <p:cNvPr id="8198" name="Group 6"/>
          <p:cNvGrpSpPr>
            <a:grpSpLocks/>
          </p:cNvGrpSpPr>
          <p:nvPr/>
        </p:nvGrpSpPr>
        <p:grpSpPr bwMode="auto">
          <a:xfrm>
            <a:off x="6137695" y="759559"/>
            <a:ext cx="2285323" cy="1299196"/>
            <a:chOff x="6769" y="2330"/>
            <a:chExt cx="2533" cy="1283"/>
          </a:xfrm>
        </p:grpSpPr>
        <p:sp>
          <p:nvSpPr>
            <p:cNvPr id="8214" name="Oval 22"/>
            <p:cNvSpPr>
              <a:spLocks noChangeArrowheads="1"/>
            </p:cNvSpPr>
            <p:nvPr/>
          </p:nvSpPr>
          <p:spPr bwMode="auto">
            <a:xfrm>
              <a:off x="7275" y="2378"/>
              <a:ext cx="2027" cy="312"/>
            </a:xfrm>
            <a:prstGeom prst="ellipse">
              <a:avLst/>
            </a:prstGeom>
            <a:noFill/>
            <a:ln w="28575">
              <a:solidFill>
                <a:srgbClr val="FF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211" name="Text Box 19"/>
            <p:cNvSpPr txBox="1">
              <a:spLocks noChangeArrowheads="1"/>
            </p:cNvSpPr>
            <p:nvPr/>
          </p:nvSpPr>
          <p:spPr bwMode="auto">
            <a:xfrm>
              <a:off x="6769" y="2330"/>
              <a:ext cx="360" cy="360"/>
            </a:xfrm>
            <a:prstGeom prst="rect">
              <a:avLst/>
            </a:prstGeom>
            <a:solidFill>
              <a:srgbClr val="FF00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rgbClr val="000000"/>
                  </a:solidFill>
                  <a:effectLst/>
                  <a:latin typeface="Arial" pitchFamily="34" charset="0"/>
                  <a:ea typeface="Times New Roman" pitchFamily="18" charset="0"/>
                </a:rPr>
                <a:t>1</a:t>
              </a:r>
              <a:endParaRPr kumimoji="0" lang="en-GB" sz="1800" b="0" i="0" u="none" strike="noStrike" cap="none" normalizeH="0" baseline="0" smtClean="0">
                <a:ln>
                  <a:noFill/>
                </a:ln>
                <a:solidFill>
                  <a:schemeClr val="tx1"/>
                </a:solidFill>
                <a:effectLst/>
                <a:latin typeface="Arial" pitchFamily="34" charset="0"/>
              </a:endParaRPr>
            </a:p>
          </p:txBody>
        </p:sp>
        <p:sp>
          <p:nvSpPr>
            <p:cNvPr id="8203" name="Text Box 11"/>
            <p:cNvSpPr txBox="1">
              <a:spLocks noChangeArrowheads="1"/>
            </p:cNvSpPr>
            <p:nvPr/>
          </p:nvSpPr>
          <p:spPr bwMode="auto">
            <a:xfrm>
              <a:off x="6898" y="3253"/>
              <a:ext cx="360" cy="360"/>
            </a:xfrm>
            <a:prstGeom prst="rect">
              <a:avLst/>
            </a:prstGeom>
            <a:solidFill>
              <a:srgbClr val="00FF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200" b="1" i="0" u="none" strike="noStrike" cap="none" normalizeH="0" baseline="0" dirty="0" smtClean="0">
                  <a:ln>
                    <a:noFill/>
                  </a:ln>
                  <a:solidFill>
                    <a:srgbClr val="000000"/>
                  </a:solidFill>
                  <a:effectLst/>
                  <a:latin typeface="Arial" pitchFamily="34" charset="0"/>
                  <a:ea typeface="Times New Roman" pitchFamily="18" charset="0"/>
                </a:rPr>
                <a:t>2</a:t>
              </a:r>
              <a:endParaRPr kumimoji="0" lang="en-GB" sz="1800" b="0" i="0" u="none" strike="noStrike" cap="none" normalizeH="0" baseline="0" dirty="0" smtClean="0">
                <a:ln>
                  <a:noFill/>
                </a:ln>
                <a:solidFill>
                  <a:schemeClr val="tx1"/>
                </a:solidFill>
                <a:effectLst/>
                <a:latin typeface="Arial" pitchFamily="34" charset="0"/>
              </a:endParaRPr>
            </a:p>
          </p:txBody>
        </p:sp>
      </p:grpSp>
      <p:sp>
        <p:nvSpPr>
          <p:cNvPr id="8216" name="Rectangle 2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8221" name="Rectangle 29"/>
          <p:cNvSpPr>
            <a:spLocks noChangeArrowheads="1"/>
          </p:cNvSpPr>
          <p:nvPr/>
        </p:nvSpPr>
        <p:spPr bwMode="auto">
          <a:xfrm>
            <a:off x="0" y="408801"/>
            <a:ext cx="184731" cy="55399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GB" sz="1200" b="0" i="1" u="none" strike="noStrike" cap="none" normalizeH="0" baseline="0" dirty="0" smtClean="0">
              <a:ln>
                <a:noFill/>
              </a:ln>
              <a:solidFill>
                <a:srgbClr val="000000"/>
              </a:solidFill>
              <a:effectLst/>
              <a:latin typeface="Arial" pitchFamily="34" charset="0"/>
              <a:ea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endParaRPr>
          </a:p>
        </p:txBody>
      </p:sp>
      <p:sp>
        <p:nvSpPr>
          <p:cNvPr id="28" name="Title 1"/>
          <p:cNvSpPr>
            <a:spLocks noGrp="1"/>
          </p:cNvSpPr>
          <p:nvPr>
            <p:ph type="title"/>
          </p:nvPr>
        </p:nvSpPr>
        <p:spPr>
          <a:xfrm>
            <a:off x="457200" y="46038"/>
            <a:ext cx="8229600" cy="411162"/>
          </a:xfrm>
        </p:spPr>
        <p:txBody>
          <a:bodyPr>
            <a:normAutofit fontScale="90000"/>
          </a:bodyPr>
          <a:lstStyle/>
          <a:p>
            <a:r>
              <a:rPr lang="en-GB" dirty="0" err="1" smtClean="0"/>
              <a:t>ePMS</a:t>
            </a:r>
            <a:endParaRPr lang="en-GB" dirty="0"/>
          </a:p>
        </p:txBody>
      </p:sp>
      <p:sp>
        <p:nvSpPr>
          <p:cNvPr id="29" name="Oval 21"/>
          <p:cNvSpPr>
            <a:spLocks noChangeArrowheads="1"/>
          </p:cNvSpPr>
          <p:nvPr/>
        </p:nvSpPr>
        <p:spPr bwMode="auto">
          <a:xfrm>
            <a:off x="6606589" y="1747509"/>
            <a:ext cx="1903685" cy="372646"/>
          </a:xfrm>
          <a:prstGeom prst="ellipse">
            <a:avLst/>
          </a:prstGeom>
          <a:noFill/>
          <a:ln w="28575">
            <a:solidFill>
              <a:srgbClr val="00B050"/>
            </a:solidFill>
            <a:round/>
            <a:headEnd/>
            <a:tailEnd/>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63374228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Patient View 2.jpg"/>
          <p:cNvPicPr/>
          <p:nvPr/>
        </p:nvPicPr>
        <p:blipFill>
          <a:blip r:embed="rId2" cstate="print"/>
          <a:stretch>
            <a:fillRect/>
          </a:stretch>
        </p:blipFill>
        <p:spPr>
          <a:xfrm>
            <a:off x="76200" y="457200"/>
            <a:ext cx="8763000" cy="6019799"/>
          </a:xfrm>
          <a:prstGeom prst="rect">
            <a:avLst/>
          </a:prstGeom>
        </p:spPr>
      </p:pic>
      <p:sp>
        <p:nvSpPr>
          <p:cNvPr id="5" name="Title 1"/>
          <p:cNvSpPr>
            <a:spLocks noGrp="1"/>
          </p:cNvSpPr>
          <p:nvPr>
            <p:ph type="title"/>
          </p:nvPr>
        </p:nvSpPr>
        <p:spPr>
          <a:xfrm>
            <a:off x="533400" y="0"/>
            <a:ext cx="8229600" cy="563562"/>
          </a:xfrm>
        </p:spPr>
        <p:txBody>
          <a:bodyPr>
            <a:normAutofit fontScale="90000"/>
          </a:bodyPr>
          <a:lstStyle/>
          <a:p>
            <a:r>
              <a:rPr lang="en-US" dirty="0" smtClean="0"/>
              <a:t>EDT</a:t>
            </a:r>
            <a:endParaRPr lang="en-US" dirty="0"/>
          </a:p>
        </p:txBody>
      </p:sp>
      <p:sp>
        <p:nvSpPr>
          <p:cNvPr id="6" name="Oval 22"/>
          <p:cNvSpPr>
            <a:spLocks noChangeArrowheads="1"/>
          </p:cNvSpPr>
          <p:nvPr/>
        </p:nvSpPr>
        <p:spPr bwMode="auto">
          <a:xfrm>
            <a:off x="4953000" y="2071003"/>
            <a:ext cx="2743200" cy="353544"/>
          </a:xfrm>
          <a:prstGeom prst="ellipse">
            <a:avLst/>
          </a:prstGeom>
          <a:noFill/>
          <a:ln w="28575">
            <a:solidFill>
              <a:srgbClr val="FF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 name="Oval 21"/>
          <p:cNvSpPr>
            <a:spLocks noChangeArrowheads="1"/>
          </p:cNvSpPr>
          <p:nvPr/>
        </p:nvSpPr>
        <p:spPr bwMode="auto">
          <a:xfrm>
            <a:off x="1981200" y="1962094"/>
            <a:ext cx="2057400" cy="448597"/>
          </a:xfrm>
          <a:prstGeom prst="ellipse">
            <a:avLst/>
          </a:prstGeom>
          <a:noFill/>
          <a:ln w="28575">
            <a:solidFill>
              <a:srgbClr val="00B05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Text Box 19"/>
          <p:cNvSpPr txBox="1">
            <a:spLocks noChangeArrowheads="1"/>
          </p:cNvSpPr>
          <p:nvPr/>
        </p:nvSpPr>
        <p:spPr bwMode="auto">
          <a:xfrm>
            <a:off x="1447800" y="2049878"/>
            <a:ext cx="324799" cy="364545"/>
          </a:xfrm>
          <a:prstGeom prst="rect">
            <a:avLst/>
          </a:prstGeom>
          <a:solidFill>
            <a:srgbClr val="00FF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200" b="1" i="0" u="none" strike="noStrike" cap="none" normalizeH="0" baseline="0" dirty="0" smtClean="0">
                <a:ln>
                  <a:noFill/>
                </a:ln>
                <a:solidFill>
                  <a:srgbClr val="000000"/>
                </a:solidFill>
                <a:effectLst/>
                <a:latin typeface="Arial" pitchFamily="34" charset="0"/>
                <a:ea typeface="Times New Roman" pitchFamily="18" charset="0"/>
              </a:rPr>
              <a:t>2</a:t>
            </a:r>
            <a:endParaRPr kumimoji="0" lang="en-GB" sz="1800" b="0" i="0" u="none" strike="noStrike" cap="none" normalizeH="0" baseline="0" dirty="0" smtClean="0">
              <a:ln>
                <a:noFill/>
              </a:ln>
              <a:solidFill>
                <a:schemeClr val="tx1"/>
              </a:solidFill>
              <a:effectLst/>
              <a:latin typeface="Arial" pitchFamily="34" charset="0"/>
            </a:endParaRPr>
          </a:p>
        </p:txBody>
      </p:sp>
      <p:sp>
        <p:nvSpPr>
          <p:cNvPr id="9" name="Text Box 19"/>
          <p:cNvSpPr txBox="1">
            <a:spLocks noChangeArrowheads="1"/>
          </p:cNvSpPr>
          <p:nvPr/>
        </p:nvSpPr>
        <p:spPr bwMode="auto">
          <a:xfrm>
            <a:off x="4790600" y="1685333"/>
            <a:ext cx="324799" cy="364545"/>
          </a:xfrm>
          <a:prstGeom prst="rect">
            <a:avLst/>
          </a:prstGeom>
          <a:solidFill>
            <a:srgbClr val="FF00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200" b="1" i="0" u="none" strike="noStrike" cap="none" normalizeH="0" baseline="0" dirty="0" smtClean="0">
                <a:ln>
                  <a:noFill/>
                </a:ln>
                <a:solidFill>
                  <a:srgbClr val="000000"/>
                </a:solidFill>
                <a:effectLst/>
                <a:latin typeface="Arial" pitchFamily="34" charset="0"/>
                <a:ea typeface="Times New Roman" pitchFamily="18" charset="0"/>
              </a:rPr>
              <a:t>1</a:t>
            </a:r>
            <a:endParaRPr kumimoji="0" lang="en-GB" sz="1800" b="0" i="0" u="none" strike="noStrike" cap="none" normalizeH="0" baseline="0" dirty="0" smtClean="0">
              <a:ln>
                <a:noFill/>
              </a:ln>
              <a:solidFill>
                <a:schemeClr val="tx1"/>
              </a:solidFill>
              <a:effectLst/>
              <a:latin typeface="Arial" pitchFamily="34" charset="0"/>
            </a:endParaRPr>
          </a:p>
        </p:txBody>
      </p:sp>
    </p:spTree>
    <p:extLst>
      <p:ext uri="{BB962C8B-B14F-4D97-AF65-F5344CB8AC3E}">
        <p14:creationId xmlns:p14="http://schemas.microsoft.com/office/powerpoint/2010/main" val="9843545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a:xfrm>
            <a:off x="457200" y="274638"/>
            <a:ext cx="8229600" cy="850900"/>
          </a:xfrm>
        </p:spPr>
        <p:txBody>
          <a:bodyPr/>
          <a:lstStyle/>
          <a:p>
            <a:r>
              <a:rPr lang="en-ZA" sz="3600" smtClean="0"/>
              <a:t>Data Quality Improvement (1)</a:t>
            </a:r>
          </a:p>
        </p:txBody>
      </p:sp>
      <p:sp>
        <p:nvSpPr>
          <p:cNvPr id="44035" name="Content Placeholder 2"/>
          <p:cNvSpPr>
            <a:spLocks noGrp="1"/>
          </p:cNvSpPr>
          <p:nvPr>
            <p:ph idx="1"/>
          </p:nvPr>
        </p:nvSpPr>
        <p:spPr>
          <a:xfrm>
            <a:off x="228600" y="1295400"/>
            <a:ext cx="8229600" cy="5113337"/>
          </a:xfrm>
        </p:spPr>
        <p:txBody>
          <a:bodyPr>
            <a:normAutofit/>
          </a:bodyPr>
          <a:lstStyle/>
          <a:p>
            <a:pPr>
              <a:buFont typeface="Wingdings 3" pitchFamily="18" charset="2"/>
              <a:buBlip>
                <a:blip r:embed="rId2"/>
              </a:buBlip>
            </a:pPr>
            <a:r>
              <a:rPr lang="en-ZA" sz="2400" dirty="0" smtClean="0"/>
              <a:t>Data quality improvement at facility level is critical for the HIV Program, </a:t>
            </a:r>
            <a:r>
              <a:rPr lang="en-US" sz="2400" dirty="0" smtClean="0">
                <a:sym typeface="Wingdings" pitchFamily="2" charset="2"/>
              </a:rPr>
              <a:t>Improved quality of care, </a:t>
            </a:r>
            <a:r>
              <a:rPr lang="en-ZA" sz="2400" dirty="0" smtClean="0"/>
              <a:t>accountability, planning and decision-making both at facility level and higher levels of the health system</a:t>
            </a:r>
          </a:p>
          <a:p>
            <a:pPr>
              <a:buFont typeface="Arial" pitchFamily="34" charset="0"/>
              <a:buBlip>
                <a:blip r:embed="rId2"/>
              </a:buBlip>
            </a:pPr>
            <a:r>
              <a:rPr lang="en-ZA" sz="2400" b="1" dirty="0" smtClean="0"/>
              <a:t>National level</a:t>
            </a:r>
            <a:r>
              <a:rPr lang="en-ZA" sz="2400" dirty="0" smtClean="0"/>
              <a:t>: RM&amp;E &amp; Division of Pharmaceutical Services conducts data quality reviews every quarter using reports submitted by data clerks and ART Pharmacy staff</a:t>
            </a:r>
          </a:p>
          <a:p>
            <a:pPr>
              <a:buFont typeface="Arial" pitchFamily="34" charset="0"/>
              <a:buBlip>
                <a:blip r:embed="rId2"/>
              </a:buBlip>
            </a:pPr>
            <a:r>
              <a:rPr lang="en-ZA" sz="2400" b="1" dirty="0" smtClean="0"/>
              <a:t>Facility Level</a:t>
            </a:r>
            <a:r>
              <a:rPr lang="en-ZA" sz="2400" dirty="0" smtClean="0"/>
              <a:t>: ART staff and ART pharmacy staff are supposed to conduct regular data quality reviews to compare patient statistics between the two systems and also to verify data with the primary source documents (PSDs)- the patient care booklets; correct </a:t>
            </a:r>
            <a:r>
              <a:rPr lang="en-ZA" sz="2400" dirty="0" err="1" smtClean="0"/>
              <a:t>discrepencies</a:t>
            </a:r>
            <a:endParaRPr lang="en-ZA" sz="2400" dirty="0" smtClean="0"/>
          </a:p>
        </p:txBody>
      </p:sp>
    </p:spTree>
    <p:extLst>
      <p:ext uri="{BB962C8B-B14F-4D97-AF65-F5344CB8AC3E}">
        <p14:creationId xmlns:p14="http://schemas.microsoft.com/office/powerpoint/2010/main" val="10400422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a:xfrm>
            <a:off x="457200" y="274638"/>
            <a:ext cx="8229600" cy="850900"/>
          </a:xfrm>
        </p:spPr>
        <p:txBody>
          <a:bodyPr/>
          <a:lstStyle/>
          <a:p>
            <a:r>
              <a:rPr lang="en-ZA" sz="3600" dirty="0" smtClean="0"/>
              <a:t>Data Quality Improvement (2)</a:t>
            </a:r>
          </a:p>
        </p:txBody>
      </p:sp>
      <p:sp>
        <p:nvSpPr>
          <p:cNvPr id="45127" name="TextBox 2"/>
          <p:cNvSpPr txBox="1">
            <a:spLocks noChangeArrowheads="1"/>
          </p:cNvSpPr>
          <p:nvPr/>
        </p:nvSpPr>
        <p:spPr bwMode="auto">
          <a:xfrm>
            <a:off x="76200" y="914399"/>
            <a:ext cx="8064500" cy="1322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85750" indent="-285750">
              <a:defRPr sz="2000">
                <a:solidFill>
                  <a:schemeClr val="tx1"/>
                </a:solidFill>
                <a:latin typeface="Arial" pitchFamily="34" charset="0"/>
              </a:defRPr>
            </a:lvl1pPr>
            <a:lvl2pPr marL="742950" indent="-285750">
              <a:defRPr sz="2000">
                <a:solidFill>
                  <a:schemeClr val="tx1"/>
                </a:solidFill>
                <a:latin typeface="Arial" pitchFamily="34" charset="0"/>
              </a:defRPr>
            </a:lvl2pPr>
            <a:lvl3pPr marL="1143000" indent="-228600">
              <a:defRPr sz="2000">
                <a:solidFill>
                  <a:schemeClr val="tx1"/>
                </a:solidFill>
                <a:latin typeface="Arial" pitchFamily="34" charset="0"/>
              </a:defRPr>
            </a:lvl3pPr>
            <a:lvl4pPr marL="1600200" indent="-228600">
              <a:defRPr sz="2000">
                <a:solidFill>
                  <a:schemeClr val="tx1"/>
                </a:solidFill>
                <a:latin typeface="Arial" pitchFamily="34" charset="0"/>
              </a:defRPr>
            </a:lvl4pPr>
            <a:lvl5pPr marL="2057400" indent="-22860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a:buFontTx/>
              <a:buBlip>
                <a:blip r:embed="rId3"/>
              </a:buBlip>
            </a:pPr>
            <a:r>
              <a:rPr lang="en-ZA" sz="2400" dirty="0">
                <a:latin typeface="Calibri" pitchFamily="34" charset="0"/>
              </a:rPr>
              <a:t>Results of the data verification exercise conducted for your </a:t>
            </a:r>
            <a:r>
              <a:rPr lang="en-ZA" sz="2400" dirty="0" smtClean="0">
                <a:latin typeface="Calibri" pitchFamily="34" charset="0"/>
              </a:rPr>
              <a:t>Facility </a:t>
            </a:r>
            <a:r>
              <a:rPr lang="en-ZA" sz="2400" dirty="0">
                <a:latin typeface="Calibri" pitchFamily="34" charset="0"/>
              </a:rPr>
              <a:t>for March 2012 are shown in the table below</a:t>
            </a:r>
          </a:p>
        </p:txBody>
      </p:sp>
      <p:graphicFrame>
        <p:nvGraphicFramePr>
          <p:cNvPr id="5" name="Object 4"/>
          <p:cNvGraphicFramePr>
            <a:graphicFrameLocks noChangeAspect="1"/>
          </p:cNvGraphicFramePr>
          <p:nvPr>
            <p:extLst>
              <p:ext uri="{D42A27DB-BD31-4B8C-83A1-F6EECF244321}">
                <p14:modId xmlns:p14="http://schemas.microsoft.com/office/powerpoint/2010/main" val="1689374511"/>
              </p:ext>
            </p:extLst>
          </p:nvPr>
        </p:nvGraphicFramePr>
        <p:xfrm>
          <a:off x="304800" y="1752600"/>
          <a:ext cx="8077200" cy="4953000"/>
        </p:xfrm>
        <a:graphic>
          <a:graphicData uri="http://schemas.openxmlformats.org/presentationml/2006/ole">
            <mc:AlternateContent xmlns:mc="http://schemas.openxmlformats.org/markup-compatibility/2006">
              <mc:Choice xmlns:v="urn:schemas-microsoft-com:vml" Requires="v">
                <p:oleObj spid="_x0000_s13323" name="Worksheet" r:id="rId4" imgW="10706202" imgH="3181299" progId="Excel.Sheet.12">
                  <p:embed/>
                </p:oleObj>
              </mc:Choice>
              <mc:Fallback>
                <p:oleObj name="Worksheet" r:id="rId4" imgW="10706202" imgH="3181299" progId="Excel.Sheet.12">
                  <p:embed/>
                  <p:pic>
                    <p:nvPicPr>
                      <p:cNvPr id="0" name=""/>
                      <p:cNvPicPr/>
                      <p:nvPr/>
                    </p:nvPicPr>
                    <p:blipFill>
                      <a:blip r:embed="rId5"/>
                      <a:stretch>
                        <a:fillRect/>
                      </a:stretch>
                    </p:blipFill>
                    <p:spPr>
                      <a:xfrm>
                        <a:off x="304800" y="1752600"/>
                        <a:ext cx="8077200" cy="4953000"/>
                      </a:xfrm>
                      <a:prstGeom prst="rect">
                        <a:avLst/>
                      </a:prstGeom>
                    </p:spPr>
                  </p:pic>
                </p:oleObj>
              </mc:Fallback>
            </mc:AlternateContent>
          </a:graphicData>
        </a:graphic>
      </p:graphicFrame>
    </p:spTree>
    <p:extLst>
      <p:ext uri="{BB962C8B-B14F-4D97-AF65-F5344CB8AC3E}">
        <p14:creationId xmlns:p14="http://schemas.microsoft.com/office/powerpoint/2010/main" val="36278038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p:cNvGraphicFramePr>
            <a:graphicFrameLocks noChangeAspect="1"/>
          </p:cNvGraphicFramePr>
          <p:nvPr>
            <p:extLst>
              <p:ext uri="{D42A27DB-BD31-4B8C-83A1-F6EECF244321}">
                <p14:modId xmlns:p14="http://schemas.microsoft.com/office/powerpoint/2010/main" val="2035462098"/>
              </p:ext>
            </p:extLst>
          </p:nvPr>
        </p:nvGraphicFramePr>
        <p:xfrm>
          <a:off x="304800" y="1364453"/>
          <a:ext cx="8077200" cy="5257800"/>
        </p:xfrm>
        <a:graphic>
          <a:graphicData uri="http://schemas.openxmlformats.org/presentationml/2006/ole">
            <mc:AlternateContent xmlns:mc="http://schemas.openxmlformats.org/markup-compatibility/2006">
              <mc:Choice xmlns:v="urn:schemas-microsoft-com:vml" Requires="v">
                <p:oleObj spid="_x0000_s14347" name="Worksheet" r:id="rId3" imgW="10706202" imgH="3781471" progId="Excel.Sheet.12">
                  <p:embed/>
                </p:oleObj>
              </mc:Choice>
              <mc:Fallback>
                <p:oleObj name="Worksheet" r:id="rId3" imgW="10706202" imgH="3781471" progId="Excel.Sheet.12">
                  <p:embed/>
                  <p:pic>
                    <p:nvPicPr>
                      <p:cNvPr id="0" name=""/>
                      <p:cNvPicPr/>
                      <p:nvPr/>
                    </p:nvPicPr>
                    <p:blipFill>
                      <a:blip r:embed="rId4"/>
                      <a:stretch>
                        <a:fillRect/>
                      </a:stretch>
                    </p:blipFill>
                    <p:spPr>
                      <a:xfrm>
                        <a:off x="304800" y="1364453"/>
                        <a:ext cx="8077200" cy="5257800"/>
                      </a:xfrm>
                      <a:prstGeom prst="rect">
                        <a:avLst/>
                      </a:prstGeom>
                    </p:spPr>
                  </p:pic>
                </p:oleObj>
              </mc:Fallback>
            </mc:AlternateContent>
          </a:graphicData>
        </a:graphic>
      </p:graphicFrame>
      <p:sp>
        <p:nvSpPr>
          <p:cNvPr id="4" name="Title 1"/>
          <p:cNvSpPr>
            <a:spLocks noGrp="1"/>
          </p:cNvSpPr>
          <p:nvPr>
            <p:ph type="title"/>
          </p:nvPr>
        </p:nvSpPr>
        <p:spPr>
          <a:xfrm>
            <a:off x="228600" y="0"/>
            <a:ext cx="8229600" cy="850900"/>
          </a:xfrm>
        </p:spPr>
        <p:txBody>
          <a:bodyPr/>
          <a:lstStyle/>
          <a:p>
            <a:r>
              <a:rPr lang="en-ZA" sz="3600" dirty="0" smtClean="0"/>
              <a:t>Data Quality Improvement (2)</a:t>
            </a:r>
          </a:p>
        </p:txBody>
      </p:sp>
      <p:sp>
        <p:nvSpPr>
          <p:cNvPr id="5" name="TextBox 2"/>
          <p:cNvSpPr txBox="1">
            <a:spLocks noChangeArrowheads="1"/>
          </p:cNvSpPr>
          <p:nvPr/>
        </p:nvSpPr>
        <p:spPr bwMode="auto">
          <a:xfrm>
            <a:off x="30480" y="609600"/>
            <a:ext cx="8064500" cy="973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85750" indent="-285750">
              <a:defRPr sz="2000">
                <a:solidFill>
                  <a:schemeClr val="tx1"/>
                </a:solidFill>
                <a:latin typeface="Arial" pitchFamily="34" charset="0"/>
              </a:defRPr>
            </a:lvl1pPr>
            <a:lvl2pPr marL="742950" indent="-285750">
              <a:defRPr sz="2000">
                <a:solidFill>
                  <a:schemeClr val="tx1"/>
                </a:solidFill>
                <a:latin typeface="Arial" pitchFamily="34" charset="0"/>
              </a:defRPr>
            </a:lvl2pPr>
            <a:lvl3pPr marL="1143000" indent="-228600">
              <a:defRPr sz="2000">
                <a:solidFill>
                  <a:schemeClr val="tx1"/>
                </a:solidFill>
                <a:latin typeface="Arial" pitchFamily="34" charset="0"/>
              </a:defRPr>
            </a:lvl3pPr>
            <a:lvl4pPr marL="1600200" indent="-228600">
              <a:defRPr sz="2000">
                <a:solidFill>
                  <a:schemeClr val="tx1"/>
                </a:solidFill>
                <a:latin typeface="Arial" pitchFamily="34" charset="0"/>
              </a:defRPr>
            </a:lvl4pPr>
            <a:lvl5pPr marL="2057400" indent="-22860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a:buFontTx/>
              <a:buBlip>
                <a:blip r:embed="rId5"/>
              </a:buBlip>
            </a:pPr>
            <a:r>
              <a:rPr lang="en-ZA" sz="2400" dirty="0">
                <a:latin typeface="Calibri" pitchFamily="34" charset="0"/>
              </a:rPr>
              <a:t>Results of the data verification exercise conducted for your </a:t>
            </a:r>
            <a:r>
              <a:rPr lang="en-ZA" sz="2400" dirty="0" smtClean="0">
                <a:latin typeface="Calibri" pitchFamily="34" charset="0"/>
              </a:rPr>
              <a:t>Facility </a:t>
            </a:r>
            <a:r>
              <a:rPr lang="en-ZA" sz="2400" dirty="0">
                <a:latin typeface="Calibri" pitchFamily="34" charset="0"/>
              </a:rPr>
              <a:t>for March 2012 are shown in the table below</a:t>
            </a:r>
          </a:p>
        </p:txBody>
      </p:sp>
    </p:spTree>
    <p:extLst>
      <p:ext uri="{BB962C8B-B14F-4D97-AF65-F5344CB8AC3E}">
        <p14:creationId xmlns:p14="http://schemas.microsoft.com/office/powerpoint/2010/main" val="30467438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28600" y="0"/>
            <a:ext cx="8229600" cy="850900"/>
          </a:xfrm>
        </p:spPr>
        <p:txBody>
          <a:bodyPr/>
          <a:lstStyle/>
          <a:p>
            <a:r>
              <a:rPr lang="en-ZA" sz="3600" dirty="0" smtClean="0"/>
              <a:t>Data Quality Improvement (2)</a:t>
            </a:r>
          </a:p>
        </p:txBody>
      </p:sp>
      <p:sp>
        <p:nvSpPr>
          <p:cNvPr id="5" name="TextBox 2"/>
          <p:cNvSpPr txBox="1">
            <a:spLocks noChangeArrowheads="1"/>
          </p:cNvSpPr>
          <p:nvPr/>
        </p:nvSpPr>
        <p:spPr bwMode="auto">
          <a:xfrm>
            <a:off x="30480" y="609600"/>
            <a:ext cx="8064500" cy="973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85750" indent="-285750">
              <a:defRPr sz="2000">
                <a:solidFill>
                  <a:schemeClr val="tx1"/>
                </a:solidFill>
                <a:latin typeface="Arial" pitchFamily="34" charset="0"/>
              </a:defRPr>
            </a:lvl1pPr>
            <a:lvl2pPr marL="742950" indent="-285750">
              <a:defRPr sz="2000">
                <a:solidFill>
                  <a:schemeClr val="tx1"/>
                </a:solidFill>
                <a:latin typeface="Arial" pitchFamily="34" charset="0"/>
              </a:defRPr>
            </a:lvl2pPr>
            <a:lvl3pPr marL="1143000" indent="-228600">
              <a:defRPr sz="2000">
                <a:solidFill>
                  <a:schemeClr val="tx1"/>
                </a:solidFill>
                <a:latin typeface="Arial" pitchFamily="34" charset="0"/>
              </a:defRPr>
            </a:lvl3pPr>
            <a:lvl4pPr marL="1600200" indent="-228600">
              <a:defRPr sz="2000">
                <a:solidFill>
                  <a:schemeClr val="tx1"/>
                </a:solidFill>
                <a:latin typeface="Arial" pitchFamily="34" charset="0"/>
              </a:defRPr>
            </a:lvl4pPr>
            <a:lvl5pPr marL="2057400" indent="-22860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a:buFontTx/>
              <a:buBlip>
                <a:blip r:embed="rId3"/>
              </a:buBlip>
            </a:pPr>
            <a:r>
              <a:rPr lang="en-ZA" sz="2400" dirty="0">
                <a:latin typeface="Calibri" pitchFamily="34" charset="0"/>
              </a:rPr>
              <a:t>Results of the data verification exercise conducted for your </a:t>
            </a:r>
            <a:r>
              <a:rPr lang="en-ZA" sz="2400" dirty="0" smtClean="0">
                <a:latin typeface="Calibri" pitchFamily="34" charset="0"/>
              </a:rPr>
              <a:t>Facility </a:t>
            </a:r>
            <a:r>
              <a:rPr lang="en-ZA" sz="2400" dirty="0">
                <a:latin typeface="Calibri" pitchFamily="34" charset="0"/>
              </a:rPr>
              <a:t>for March 2012 are shown in the table below</a:t>
            </a:r>
          </a:p>
        </p:txBody>
      </p:sp>
      <p:graphicFrame>
        <p:nvGraphicFramePr>
          <p:cNvPr id="6" name="Object 5"/>
          <p:cNvGraphicFramePr>
            <a:graphicFrameLocks noChangeAspect="1"/>
          </p:cNvGraphicFramePr>
          <p:nvPr>
            <p:extLst>
              <p:ext uri="{D42A27DB-BD31-4B8C-83A1-F6EECF244321}">
                <p14:modId xmlns:p14="http://schemas.microsoft.com/office/powerpoint/2010/main" val="2519004987"/>
              </p:ext>
            </p:extLst>
          </p:nvPr>
        </p:nvGraphicFramePr>
        <p:xfrm>
          <a:off x="152400" y="1371600"/>
          <a:ext cx="8229600" cy="5257800"/>
        </p:xfrm>
        <a:graphic>
          <a:graphicData uri="http://schemas.openxmlformats.org/presentationml/2006/ole">
            <mc:AlternateContent xmlns:mc="http://schemas.openxmlformats.org/markup-compatibility/2006">
              <mc:Choice xmlns:v="urn:schemas-microsoft-com:vml" Requires="v">
                <p:oleObj spid="_x0000_s20491" name="Worksheet" r:id="rId4" imgW="10706202" imgH="3781471" progId="Excel.Sheet.12">
                  <p:embed/>
                </p:oleObj>
              </mc:Choice>
              <mc:Fallback>
                <p:oleObj name="Worksheet" r:id="rId4" imgW="10706202" imgH="3781471" progId="Excel.Sheet.12">
                  <p:embed/>
                  <p:pic>
                    <p:nvPicPr>
                      <p:cNvPr id="0" name=""/>
                      <p:cNvPicPr/>
                      <p:nvPr/>
                    </p:nvPicPr>
                    <p:blipFill>
                      <a:blip r:embed="rId5"/>
                      <a:stretch>
                        <a:fillRect/>
                      </a:stretch>
                    </p:blipFill>
                    <p:spPr>
                      <a:xfrm>
                        <a:off x="152400" y="1371600"/>
                        <a:ext cx="8229600" cy="5257800"/>
                      </a:xfrm>
                      <a:prstGeom prst="rect">
                        <a:avLst/>
                      </a:prstGeom>
                    </p:spPr>
                  </p:pic>
                </p:oleObj>
              </mc:Fallback>
            </mc:AlternateContent>
          </a:graphicData>
        </a:graphic>
      </p:graphicFrame>
    </p:spTree>
    <p:extLst>
      <p:ext uri="{BB962C8B-B14F-4D97-AF65-F5344CB8AC3E}">
        <p14:creationId xmlns:p14="http://schemas.microsoft.com/office/powerpoint/2010/main" val="24182809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28600" y="0"/>
            <a:ext cx="8229600" cy="850900"/>
          </a:xfrm>
        </p:spPr>
        <p:txBody>
          <a:bodyPr/>
          <a:lstStyle/>
          <a:p>
            <a:r>
              <a:rPr lang="en-ZA" sz="3600" dirty="0" smtClean="0"/>
              <a:t>Data Quality Improvement (2)</a:t>
            </a:r>
          </a:p>
        </p:txBody>
      </p:sp>
      <p:sp>
        <p:nvSpPr>
          <p:cNvPr id="5" name="TextBox 2"/>
          <p:cNvSpPr txBox="1">
            <a:spLocks noChangeArrowheads="1"/>
          </p:cNvSpPr>
          <p:nvPr/>
        </p:nvSpPr>
        <p:spPr bwMode="auto">
          <a:xfrm>
            <a:off x="30480" y="609600"/>
            <a:ext cx="8064500" cy="973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85750" indent="-285750">
              <a:defRPr sz="2000">
                <a:solidFill>
                  <a:schemeClr val="tx1"/>
                </a:solidFill>
                <a:latin typeface="Arial" pitchFamily="34" charset="0"/>
              </a:defRPr>
            </a:lvl1pPr>
            <a:lvl2pPr marL="742950" indent="-285750">
              <a:defRPr sz="2000">
                <a:solidFill>
                  <a:schemeClr val="tx1"/>
                </a:solidFill>
                <a:latin typeface="Arial" pitchFamily="34" charset="0"/>
              </a:defRPr>
            </a:lvl2pPr>
            <a:lvl3pPr marL="1143000" indent="-228600">
              <a:defRPr sz="2000">
                <a:solidFill>
                  <a:schemeClr val="tx1"/>
                </a:solidFill>
                <a:latin typeface="Arial" pitchFamily="34" charset="0"/>
              </a:defRPr>
            </a:lvl3pPr>
            <a:lvl4pPr marL="1600200" indent="-228600">
              <a:defRPr sz="2000">
                <a:solidFill>
                  <a:schemeClr val="tx1"/>
                </a:solidFill>
                <a:latin typeface="Arial" pitchFamily="34" charset="0"/>
              </a:defRPr>
            </a:lvl4pPr>
            <a:lvl5pPr marL="2057400" indent="-22860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a:buFontTx/>
              <a:buBlip>
                <a:blip r:embed="rId3"/>
              </a:buBlip>
            </a:pPr>
            <a:r>
              <a:rPr lang="en-ZA" sz="2400" dirty="0">
                <a:latin typeface="Calibri" pitchFamily="34" charset="0"/>
              </a:rPr>
              <a:t>Results of the data verification exercise conducted for your </a:t>
            </a:r>
            <a:r>
              <a:rPr lang="en-ZA" sz="2400" dirty="0" smtClean="0">
                <a:latin typeface="Calibri" pitchFamily="34" charset="0"/>
              </a:rPr>
              <a:t>Facility </a:t>
            </a:r>
            <a:r>
              <a:rPr lang="en-ZA" sz="2400" dirty="0">
                <a:latin typeface="Calibri" pitchFamily="34" charset="0"/>
              </a:rPr>
              <a:t>for March 2012 are shown in the table below</a:t>
            </a:r>
          </a:p>
        </p:txBody>
      </p:sp>
      <p:graphicFrame>
        <p:nvGraphicFramePr>
          <p:cNvPr id="2" name="Object 1"/>
          <p:cNvGraphicFramePr>
            <a:graphicFrameLocks noChangeAspect="1"/>
          </p:cNvGraphicFramePr>
          <p:nvPr>
            <p:extLst>
              <p:ext uri="{D42A27DB-BD31-4B8C-83A1-F6EECF244321}">
                <p14:modId xmlns:p14="http://schemas.microsoft.com/office/powerpoint/2010/main" val="525928434"/>
              </p:ext>
            </p:extLst>
          </p:nvPr>
        </p:nvGraphicFramePr>
        <p:xfrm>
          <a:off x="304800" y="1371600"/>
          <a:ext cx="8077200" cy="5181600"/>
        </p:xfrm>
        <a:graphic>
          <a:graphicData uri="http://schemas.openxmlformats.org/presentationml/2006/ole">
            <mc:AlternateContent xmlns:mc="http://schemas.openxmlformats.org/markup-compatibility/2006">
              <mc:Choice xmlns:v="urn:schemas-microsoft-com:vml" Requires="v">
                <p:oleObj spid="_x0000_s19467" name="Worksheet" r:id="rId4" imgW="10706202" imgH="3781471" progId="Excel.Sheet.12">
                  <p:embed/>
                </p:oleObj>
              </mc:Choice>
              <mc:Fallback>
                <p:oleObj name="Worksheet" r:id="rId4" imgW="10706202" imgH="3781471" progId="Excel.Sheet.12">
                  <p:embed/>
                  <p:pic>
                    <p:nvPicPr>
                      <p:cNvPr id="0" name=""/>
                      <p:cNvPicPr/>
                      <p:nvPr/>
                    </p:nvPicPr>
                    <p:blipFill>
                      <a:blip r:embed="rId5"/>
                      <a:stretch>
                        <a:fillRect/>
                      </a:stretch>
                    </p:blipFill>
                    <p:spPr>
                      <a:xfrm>
                        <a:off x="304800" y="1371600"/>
                        <a:ext cx="8077200" cy="5181600"/>
                      </a:xfrm>
                      <a:prstGeom prst="rect">
                        <a:avLst/>
                      </a:prstGeom>
                    </p:spPr>
                  </p:pic>
                </p:oleObj>
              </mc:Fallback>
            </mc:AlternateContent>
          </a:graphicData>
        </a:graphic>
      </p:graphicFrame>
    </p:spTree>
    <p:extLst>
      <p:ext uri="{BB962C8B-B14F-4D97-AF65-F5344CB8AC3E}">
        <p14:creationId xmlns:p14="http://schemas.microsoft.com/office/powerpoint/2010/main" val="162740335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28600" y="0"/>
            <a:ext cx="8229600" cy="850900"/>
          </a:xfrm>
        </p:spPr>
        <p:txBody>
          <a:bodyPr/>
          <a:lstStyle/>
          <a:p>
            <a:r>
              <a:rPr lang="en-ZA" sz="3600" dirty="0" smtClean="0"/>
              <a:t>Data Quality Improvement (2)</a:t>
            </a:r>
          </a:p>
        </p:txBody>
      </p:sp>
      <p:sp>
        <p:nvSpPr>
          <p:cNvPr id="5" name="TextBox 2"/>
          <p:cNvSpPr txBox="1">
            <a:spLocks noChangeArrowheads="1"/>
          </p:cNvSpPr>
          <p:nvPr/>
        </p:nvSpPr>
        <p:spPr bwMode="auto">
          <a:xfrm>
            <a:off x="30480" y="609600"/>
            <a:ext cx="8064500" cy="973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85750" indent="-285750">
              <a:defRPr sz="2000">
                <a:solidFill>
                  <a:schemeClr val="tx1"/>
                </a:solidFill>
                <a:latin typeface="Arial" pitchFamily="34" charset="0"/>
              </a:defRPr>
            </a:lvl1pPr>
            <a:lvl2pPr marL="742950" indent="-285750">
              <a:defRPr sz="2000">
                <a:solidFill>
                  <a:schemeClr val="tx1"/>
                </a:solidFill>
                <a:latin typeface="Arial" pitchFamily="34" charset="0"/>
              </a:defRPr>
            </a:lvl2pPr>
            <a:lvl3pPr marL="1143000" indent="-228600">
              <a:defRPr sz="2000">
                <a:solidFill>
                  <a:schemeClr val="tx1"/>
                </a:solidFill>
                <a:latin typeface="Arial" pitchFamily="34" charset="0"/>
              </a:defRPr>
            </a:lvl3pPr>
            <a:lvl4pPr marL="1600200" indent="-228600">
              <a:defRPr sz="2000">
                <a:solidFill>
                  <a:schemeClr val="tx1"/>
                </a:solidFill>
                <a:latin typeface="Arial" pitchFamily="34" charset="0"/>
              </a:defRPr>
            </a:lvl4pPr>
            <a:lvl5pPr marL="2057400" indent="-22860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a:buFontTx/>
              <a:buBlip>
                <a:blip r:embed="rId3"/>
              </a:buBlip>
            </a:pPr>
            <a:r>
              <a:rPr lang="en-ZA" sz="2400" dirty="0">
                <a:latin typeface="Calibri" pitchFamily="34" charset="0"/>
              </a:rPr>
              <a:t>Results of the data verification exercise conducted for your </a:t>
            </a:r>
            <a:r>
              <a:rPr lang="en-ZA" sz="2400" dirty="0" smtClean="0">
                <a:latin typeface="Calibri" pitchFamily="34" charset="0"/>
              </a:rPr>
              <a:t>Facility </a:t>
            </a:r>
            <a:r>
              <a:rPr lang="en-ZA" sz="2400" dirty="0">
                <a:latin typeface="Calibri" pitchFamily="34" charset="0"/>
              </a:rPr>
              <a:t>for March 2012 are shown in the table below</a:t>
            </a:r>
          </a:p>
        </p:txBody>
      </p:sp>
      <p:graphicFrame>
        <p:nvGraphicFramePr>
          <p:cNvPr id="2" name="Object 1"/>
          <p:cNvGraphicFramePr>
            <a:graphicFrameLocks noChangeAspect="1"/>
          </p:cNvGraphicFramePr>
          <p:nvPr>
            <p:extLst>
              <p:ext uri="{D42A27DB-BD31-4B8C-83A1-F6EECF244321}">
                <p14:modId xmlns:p14="http://schemas.microsoft.com/office/powerpoint/2010/main" val="688440846"/>
              </p:ext>
            </p:extLst>
          </p:nvPr>
        </p:nvGraphicFramePr>
        <p:xfrm>
          <a:off x="304800" y="1447800"/>
          <a:ext cx="8077200" cy="5105400"/>
        </p:xfrm>
        <a:graphic>
          <a:graphicData uri="http://schemas.openxmlformats.org/presentationml/2006/ole">
            <mc:AlternateContent xmlns:mc="http://schemas.openxmlformats.org/markup-compatibility/2006">
              <mc:Choice xmlns:v="urn:schemas-microsoft-com:vml" Requires="v">
                <p:oleObj spid="_x0000_s18443" name="Worksheet" r:id="rId4" imgW="10706202" imgH="3181299" progId="Excel.Sheet.12">
                  <p:embed/>
                </p:oleObj>
              </mc:Choice>
              <mc:Fallback>
                <p:oleObj name="Worksheet" r:id="rId4" imgW="10706202" imgH="3181299" progId="Excel.Sheet.12">
                  <p:embed/>
                  <p:pic>
                    <p:nvPicPr>
                      <p:cNvPr id="0" name=""/>
                      <p:cNvPicPr/>
                      <p:nvPr/>
                    </p:nvPicPr>
                    <p:blipFill>
                      <a:blip r:embed="rId5"/>
                      <a:stretch>
                        <a:fillRect/>
                      </a:stretch>
                    </p:blipFill>
                    <p:spPr>
                      <a:xfrm>
                        <a:off x="304800" y="1447800"/>
                        <a:ext cx="8077200" cy="5105400"/>
                      </a:xfrm>
                      <a:prstGeom prst="rect">
                        <a:avLst/>
                      </a:prstGeom>
                    </p:spPr>
                  </p:pic>
                </p:oleObj>
              </mc:Fallback>
            </mc:AlternateContent>
          </a:graphicData>
        </a:graphic>
      </p:graphicFrame>
    </p:spTree>
    <p:extLst>
      <p:ext uri="{BB962C8B-B14F-4D97-AF65-F5344CB8AC3E}">
        <p14:creationId xmlns:p14="http://schemas.microsoft.com/office/powerpoint/2010/main" val="162740335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Adjacency</Template>
  <TotalTime>547</TotalTime>
  <Words>1657</Words>
  <Application>Microsoft Office PowerPoint</Application>
  <PresentationFormat>On-screen Show (4:3)</PresentationFormat>
  <Paragraphs>182</Paragraphs>
  <Slides>38</Slides>
  <Notes>2</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38</vt:i4>
      </vt:variant>
    </vt:vector>
  </HeadingPairs>
  <TitlesOfParts>
    <vt:vector size="40" baseType="lpstr">
      <vt:lpstr>Adjacency</vt:lpstr>
      <vt:lpstr>Worksheet</vt:lpstr>
      <vt:lpstr>PowerPoint Presentation</vt:lpstr>
      <vt:lpstr>Presentation  Objectives</vt:lpstr>
      <vt:lpstr>Total number of active patients on ART by Region by Period</vt:lpstr>
      <vt:lpstr>Data Quality Improvement (1)</vt:lpstr>
      <vt:lpstr>Data Quality Improvement (2)</vt:lpstr>
      <vt:lpstr>Data Quality Improvement (2)</vt:lpstr>
      <vt:lpstr>Data Quality Improvement (2)</vt:lpstr>
      <vt:lpstr>Data Quality Improvement (2)</vt:lpstr>
      <vt:lpstr>Data Quality Improvement (2)</vt:lpstr>
      <vt:lpstr>Data Quality Improvement (2)</vt:lpstr>
      <vt:lpstr>EPMS/EDT active patient numbers variance magnitude by region</vt:lpstr>
      <vt:lpstr>EPMS/EDT active patient numbers variance</vt:lpstr>
      <vt:lpstr>EPMS/EDT LFTU Variance magnitude by Region</vt:lpstr>
      <vt:lpstr> Why? facility level  variances</vt:lpstr>
      <vt:lpstr>Reasons for facility level  variances</vt:lpstr>
      <vt:lpstr>Reasons for facility level variance contd</vt:lpstr>
      <vt:lpstr>Utilising the Facility Level Data Quality Verification tool </vt:lpstr>
      <vt:lpstr>What specific challenges do you face at your facility ? </vt:lpstr>
      <vt:lpstr> Data Quality session outline</vt:lpstr>
      <vt:lpstr>Criteria/ dimensions of data quality</vt:lpstr>
      <vt:lpstr>Criteria/ dimensions of data quality</vt:lpstr>
      <vt:lpstr>Key Data quality challenges in relation to the current ART information system </vt:lpstr>
      <vt:lpstr>Suggested tools for assuring the quality of data  at the facility level </vt:lpstr>
      <vt:lpstr>PowerPoint Presentation</vt:lpstr>
      <vt:lpstr>Suggested tools for assuring the quality of data  at the facility level </vt:lpstr>
      <vt:lpstr>Suggested tools for assuring the quality of data  at the facility level </vt:lpstr>
      <vt:lpstr>PowerPoint Presentation</vt:lpstr>
      <vt:lpstr>Procedures for completing FRDQA 2</vt:lpstr>
      <vt:lpstr>Suggested tools for assuring the quality of data  at the facility level </vt:lpstr>
      <vt:lpstr>PowerPoint Presentation</vt:lpstr>
      <vt:lpstr>Procedures for completing FRDQA 3</vt:lpstr>
      <vt:lpstr>Procedures for completing FRDQA 3</vt:lpstr>
      <vt:lpstr>Discussion and Group work Feedback</vt:lpstr>
      <vt:lpstr>Way  Forward</vt:lpstr>
      <vt:lpstr>Way  Forward</vt:lpstr>
      <vt:lpstr>PowerPoint Presentation</vt:lpstr>
      <vt:lpstr>ePMS</vt:lpstr>
      <vt:lpstr>EDT</vt:lpstr>
    </vt:vector>
  </TitlesOfParts>
  <Company>CDC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Michael De Klerk</dc:creator>
  <cp:lastModifiedBy>Michael</cp:lastModifiedBy>
  <cp:revision>26</cp:revision>
  <dcterms:created xsi:type="dcterms:W3CDTF">2012-07-23T09:59:27Z</dcterms:created>
  <dcterms:modified xsi:type="dcterms:W3CDTF">2012-08-16T08:56:32Z</dcterms:modified>
</cp:coreProperties>
</file>