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handoutMasterIdLst>
    <p:handoutMasterId r:id="rId30"/>
  </p:handoutMasterIdLst>
  <p:sldIdLst>
    <p:sldId id="256" r:id="rId2"/>
    <p:sldId id="361" r:id="rId3"/>
    <p:sldId id="401" r:id="rId4"/>
    <p:sldId id="403" r:id="rId5"/>
    <p:sldId id="404" r:id="rId6"/>
    <p:sldId id="309" r:id="rId7"/>
    <p:sldId id="416" r:id="rId8"/>
    <p:sldId id="411" r:id="rId9"/>
    <p:sldId id="412" r:id="rId10"/>
    <p:sldId id="408" r:id="rId11"/>
    <p:sldId id="413" r:id="rId12"/>
    <p:sldId id="414" r:id="rId13"/>
    <p:sldId id="415" r:id="rId14"/>
    <p:sldId id="405" r:id="rId15"/>
    <p:sldId id="417" r:id="rId16"/>
    <p:sldId id="358" r:id="rId17"/>
    <p:sldId id="323" r:id="rId18"/>
    <p:sldId id="326" r:id="rId19"/>
    <p:sldId id="418" r:id="rId20"/>
    <p:sldId id="420" r:id="rId21"/>
    <p:sldId id="425" r:id="rId22"/>
    <p:sldId id="422" r:id="rId23"/>
    <p:sldId id="424" r:id="rId24"/>
    <p:sldId id="345" r:id="rId25"/>
    <p:sldId id="374" r:id="rId26"/>
    <p:sldId id="375" r:id="rId27"/>
    <p:sldId id="376" r:id="rId28"/>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304"/>
    <a:srgbClr val="FFFF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p:cViewPr>
        <p:scale>
          <a:sx n="88" d="100"/>
          <a:sy n="88" d="100"/>
        </p:scale>
        <p:origin x="-138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290"/>
    </p:cViewPr>
  </p:sorterViewPr>
  <p:notesViewPr>
    <p:cSldViewPr>
      <p:cViewPr varScale="1">
        <p:scale>
          <a:sx n="51" d="100"/>
          <a:sy n="51" d="100"/>
        </p:scale>
        <p:origin x="-2688" y="-84"/>
      </p:cViewPr>
      <p:guideLst>
        <p:guide orient="horz" pos="3097"/>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DA936-D82C-4278-9220-BFBCA75DA054}" type="doc">
      <dgm:prSet loTypeId="urn:microsoft.com/office/officeart/2005/8/layout/arrow2" loCatId="process" qsTypeId="urn:microsoft.com/office/officeart/2005/8/quickstyle/simple1" qsCatId="simple" csTypeId="urn:microsoft.com/office/officeart/2005/8/colors/accent1_2" csCatId="accent1" phldr="1"/>
      <dgm:spPr/>
    </dgm:pt>
    <dgm:pt modelId="{13E71D00-0A6F-49F7-85D4-CB6048D3390A}">
      <dgm:prSet phldrT="[Text]" custT="1"/>
      <dgm:spPr/>
      <dgm:t>
        <a:bodyPr/>
        <a:lstStyle/>
        <a:p>
          <a:r>
            <a:rPr lang="en-GB" sz="1700" dirty="0" smtClean="0"/>
            <a:t>Abstract data on EWIs</a:t>
          </a:r>
        </a:p>
        <a:p>
          <a:r>
            <a:rPr lang="en-GB" sz="1700" dirty="0" smtClean="0"/>
            <a:t>(centrally)</a:t>
          </a:r>
        </a:p>
        <a:p>
          <a:endParaRPr lang="en-GB" sz="1700" dirty="0" smtClean="0"/>
        </a:p>
      </dgm:t>
    </dgm:pt>
    <dgm:pt modelId="{5877446F-1E35-4505-B80F-496994771D2A}" type="parTrans" cxnId="{3DF51BF3-9CC4-471E-B67F-AA7A7CA576DB}">
      <dgm:prSet/>
      <dgm:spPr/>
      <dgm:t>
        <a:bodyPr/>
        <a:lstStyle/>
        <a:p>
          <a:endParaRPr lang="en-US"/>
        </a:p>
      </dgm:t>
    </dgm:pt>
    <dgm:pt modelId="{83BF6BA5-4AF3-4556-A2D6-F81A46065171}" type="sibTrans" cxnId="{3DF51BF3-9CC4-471E-B67F-AA7A7CA576DB}">
      <dgm:prSet/>
      <dgm:spPr/>
      <dgm:t>
        <a:bodyPr/>
        <a:lstStyle/>
        <a:p>
          <a:endParaRPr lang="en-US"/>
        </a:p>
      </dgm:t>
    </dgm:pt>
    <dgm:pt modelId="{112D8413-9639-478F-80C8-1A727FAD463C}">
      <dgm:prSet phldrT="[Text]" custT="1"/>
      <dgm:spPr/>
      <dgm:t>
        <a:bodyPr/>
        <a:lstStyle/>
        <a:p>
          <a:r>
            <a:rPr lang="en-GB" sz="1700" dirty="0" smtClean="0">
              <a:sym typeface="Wingdings" pitchFamily="2" charset="2"/>
            </a:rPr>
            <a:t>Pinpoint actions</a:t>
          </a:r>
          <a:endParaRPr lang="en-US" sz="1700" dirty="0"/>
        </a:p>
      </dgm:t>
    </dgm:pt>
    <dgm:pt modelId="{C9D633BA-B9AC-46F2-B78D-8A410747A4D1}" type="parTrans" cxnId="{52E59157-5FAE-430F-AFAE-54C38FA58D93}">
      <dgm:prSet/>
      <dgm:spPr/>
      <dgm:t>
        <a:bodyPr/>
        <a:lstStyle/>
        <a:p>
          <a:endParaRPr lang="en-US"/>
        </a:p>
      </dgm:t>
    </dgm:pt>
    <dgm:pt modelId="{1861D3BC-EBC1-4D69-974A-66064D62A6BE}" type="sibTrans" cxnId="{52E59157-5FAE-430F-AFAE-54C38FA58D93}">
      <dgm:prSet/>
      <dgm:spPr/>
      <dgm:t>
        <a:bodyPr/>
        <a:lstStyle/>
        <a:p>
          <a:endParaRPr lang="en-US"/>
        </a:p>
      </dgm:t>
    </dgm:pt>
    <dgm:pt modelId="{DEDD7657-8F65-49D9-8D4F-404E8D8F2FA6}">
      <dgm:prSet phldrT="[Text]" custT="1"/>
      <dgm:spPr/>
      <dgm:t>
        <a:bodyPr/>
        <a:lstStyle/>
        <a:p>
          <a:r>
            <a:rPr lang="en-GB" sz="1700" dirty="0" smtClean="0">
              <a:sym typeface="Wingdings" pitchFamily="2" charset="2"/>
            </a:rPr>
            <a:t>Site-specific</a:t>
          </a:r>
          <a:endParaRPr lang="en-US" sz="1700" dirty="0"/>
        </a:p>
      </dgm:t>
    </dgm:pt>
    <dgm:pt modelId="{DC4ACC2C-C3A6-4A82-8C23-4C6C945AFA5F}" type="parTrans" cxnId="{AA07054E-C3AA-4766-880B-979029E80FA9}">
      <dgm:prSet/>
      <dgm:spPr/>
      <dgm:t>
        <a:bodyPr/>
        <a:lstStyle/>
        <a:p>
          <a:endParaRPr lang="en-US"/>
        </a:p>
      </dgm:t>
    </dgm:pt>
    <dgm:pt modelId="{6A5EA493-F515-4A45-BD7B-E48DF3F474D6}" type="sibTrans" cxnId="{AA07054E-C3AA-4766-880B-979029E80FA9}">
      <dgm:prSet/>
      <dgm:spPr/>
      <dgm:t>
        <a:bodyPr/>
        <a:lstStyle/>
        <a:p>
          <a:endParaRPr lang="en-US"/>
        </a:p>
      </dgm:t>
    </dgm:pt>
    <dgm:pt modelId="{6D378AF9-93AE-43C5-81C2-3B130803C8AE}">
      <dgm:prSet phldrT="[Text]" custT="1"/>
      <dgm:spPr/>
      <dgm:t>
        <a:bodyPr/>
        <a:lstStyle/>
        <a:p>
          <a:r>
            <a:rPr lang="en-GB" sz="1700" smtClean="0">
              <a:sym typeface="Wingdings" pitchFamily="2" charset="2"/>
            </a:rPr>
            <a:t>National</a:t>
          </a:r>
          <a:endParaRPr lang="en-US" sz="1700"/>
        </a:p>
      </dgm:t>
    </dgm:pt>
    <dgm:pt modelId="{AC9EB5A8-FFF8-4ACD-B300-7EBD1144AE82}" type="parTrans" cxnId="{634F412B-9198-4478-9B7C-0B452AE6595D}">
      <dgm:prSet/>
      <dgm:spPr/>
      <dgm:t>
        <a:bodyPr/>
        <a:lstStyle/>
        <a:p>
          <a:endParaRPr lang="en-US"/>
        </a:p>
      </dgm:t>
    </dgm:pt>
    <dgm:pt modelId="{EF15AA52-FDD6-4818-BC3E-2A3621152DE5}" type="sibTrans" cxnId="{634F412B-9198-4478-9B7C-0B452AE6595D}">
      <dgm:prSet/>
      <dgm:spPr/>
      <dgm:t>
        <a:bodyPr/>
        <a:lstStyle/>
        <a:p>
          <a:endParaRPr lang="en-US"/>
        </a:p>
      </dgm:t>
    </dgm:pt>
    <dgm:pt modelId="{E3530E5B-2E5B-4C36-8B25-9144D487AF33}">
      <dgm:prSet phldrT="[Text]" custT="1"/>
      <dgm:spPr/>
      <dgm:t>
        <a:bodyPr/>
        <a:lstStyle/>
        <a:p>
          <a:r>
            <a:rPr lang="en-GB" sz="1700" smtClean="0">
              <a:sym typeface="Wingdings" pitchFamily="2" charset="2"/>
            </a:rPr>
            <a:t>Reduce HIVDR, optimize care</a:t>
          </a:r>
          <a:endParaRPr lang="en-US" sz="1700"/>
        </a:p>
      </dgm:t>
    </dgm:pt>
    <dgm:pt modelId="{9906BEA9-2DCE-45D9-90D8-8ED98C4C7699}" type="parTrans" cxnId="{DA12D2ED-F5DE-443D-B1BB-BF4719642BFA}">
      <dgm:prSet/>
      <dgm:spPr/>
      <dgm:t>
        <a:bodyPr/>
        <a:lstStyle/>
        <a:p>
          <a:endParaRPr lang="en-US"/>
        </a:p>
      </dgm:t>
    </dgm:pt>
    <dgm:pt modelId="{D3F168A6-F35B-48B3-B137-5A3A4E699286}" type="sibTrans" cxnId="{DA12D2ED-F5DE-443D-B1BB-BF4719642BFA}">
      <dgm:prSet/>
      <dgm:spPr/>
      <dgm:t>
        <a:bodyPr/>
        <a:lstStyle/>
        <a:p>
          <a:endParaRPr lang="en-US"/>
        </a:p>
      </dgm:t>
    </dgm:pt>
    <dgm:pt modelId="{C5395197-ED84-4678-8673-0CF42F62A584}">
      <dgm:prSet phldrT="[Text]" custT="1"/>
      <dgm:spPr/>
      <dgm:t>
        <a:bodyPr/>
        <a:lstStyle/>
        <a:p>
          <a:r>
            <a:rPr lang="en-GB" sz="1700" dirty="0" smtClean="0">
              <a:sym typeface="Wingdings" pitchFamily="2" charset="2"/>
            </a:rPr>
            <a:t>Validate and </a:t>
          </a:r>
          <a:r>
            <a:rPr lang="en-GB" sz="1700" dirty="0" err="1" smtClean="0">
              <a:sym typeface="Wingdings" pitchFamily="2" charset="2"/>
            </a:rPr>
            <a:t>Analyze</a:t>
          </a:r>
          <a:r>
            <a:rPr lang="en-GB" sz="1700" dirty="0" smtClean="0">
              <a:sym typeface="Wingdings" pitchFamily="2" charset="2"/>
            </a:rPr>
            <a:t> data</a:t>
          </a:r>
          <a:endParaRPr lang="en-US" sz="1700" dirty="0"/>
        </a:p>
      </dgm:t>
    </dgm:pt>
    <dgm:pt modelId="{4966583D-DBE1-46B8-97A8-DBE3EB65AA7E}" type="parTrans" cxnId="{18DEDFC3-0A66-45AC-B8A5-3EAB5EA951C6}">
      <dgm:prSet/>
      <dgm:spPr/>
      <dgm:t>
        <a:bodyPr/>
        <a:lstStyle/>
        <a:p>
          <a:endParaRPr lang="en-US"/>
        </a:p>
      </dgm:t>
    </dgm:pt>
    <dgm:pt modelId="{048469B1-7555-4B88-99DF-16ACB645E402}" type="sibTrans" cxnId="{18DEDFC3-0A66-45AC-B8A5-3EAB5EA951C6}">
      <dgm:prSet/>
      <dgm:spPr/>
      <dgm:t>
        <a:bodyPr/>
        <a:lstStyle/>
        <a:p>
          <a:endParaRPr lang="en-US"/>
        </a:p>
      </dgm:t>
    </dgm:pt>
    <dgm:pt modelId="{C865C517-8CCA-4190-A35C-E68BE38BF5EB}">
      <dgm:prSet phldrT="[Text]" custT="1"/>
      <dgm:spPr/>
      <dgm:t>
        <a:bodyPr/>
        <a:lstStyle/>
        <a:p>
          <a:r>
            <a:rPr lang="en-GB" sz="1700" dirty="0" smtClean="0">
              <a:sym typeface="Wingdings" pitchFamily="2" charset="2"/>
            </a:rPr>
            <a:t>Site-specific and National analysis</a:t>
          </a:r>
          <a:endParaRPr lang="en-US" sz="1700" dirty="0"/>
        </a:p>
      </dgm:t>
    </dgm:pt>
    <dgm:pt modelId="{A1C2FAF3-4F94-485F-882E-129C51454F9B}" type="parTrans" cxnId="{686D7B3E-2229-45E8-B6EA-C5E3F870B2B3}">
      <dgm:prSet/>
      <dgm:spPr/>
      <dgm:t>
        <a:bodyPr/>
        <a:lstStyle/>
        <a:p>
          <a:endParaRPr lang="en-US"/>
        </a:p>
      </dgm:t>
    </dgm:pt>
    <dgm:pt modelId="{2ECFEE11-7544-4A29-A852-254FBA2150C5}" type="sibTrans" cxnId="{686D7B3E-2229-45E8-B6EA-C5E3F870B2B3}">
      <dgm:prSet/>
      <dgm:spPr/>
      <dgm:t>
        <a:bodyPr/>
        <a:lstStyle/>
        <a:p>
          <a:endParaRPr lang="en-US"/>
        </a:p>
      </dgm:t>
    </dgm:pt>
    <dgm:pt modelId="{7830ADF3-5CD7-4FEA-9C75-A9047AFA2423}">
      <dgm:prSet phldrT="[Text]" custT="1"/>
      <dgm:spPr/>
      <dgm:t>
        <a:bodyPr/>
        <a:lstStyle/>
        <a:p>
          <a:r>
            <a:rPr lang="en-US" sz="1700" dirty="0" smtClean="0"/>
            <a:t>On-site validation</a:t>
          </a:r>
          <a:endParaRPr lang="en-US" sz="1700" dirty="0"/>
        </a:p>
      </dgm:t>
    </dgm:pt>
    <dgm:pt modelId="{C333E4F1-230D-4B0B-8938-344ADA9CE633}" type="parTrans" cxnId="{F88474BA-DE46-4626-98A2-89FCB7FF51C6}">
      <dgm:prSet/>
      <dgm:spPr/>
      <dgm:t>
        <a:bodyPr/>
        <a:lstStyle/>
        <a:p>
          <a:endParaRPr lang="en-US"/>
        </a:p>
      </dgm:t>
    </dgm:pt>
    <dgm:pt modelId="{35DBF5D6-11BC-4930-8D02-43B8B5610289}" type="sibTrans" cxnId="{F88474BA-DE46-4626-98A2-89FCB7FF51C6}">
      <dgm:prSet/>
      <dgm:spPr/>
      <dgm:t>
        <a:bodyPr/>
        <a:lstStyle/>
        <a:p>
          <a:endParaRPr lang="en-US"/>
        </a:p>
      </dgm:t>
    </dgm:pt>
    <dgm:pt modelId="{CD733F3D-D40E-4944-BEED-D0D750C0C568}" type="pres">
      <dgm:prSet presAssocID="{EA5DA936-D82C-4278-9220-BFBCA75DA054}" presName="arrowDiagram" presStyleCnt="0">
        <dgm:presLayoutVars>
          <dgm:chMax val="5"/>
          <dgm:dir/>
          <dgm:resizeHandles val="exact"/>
        </dgm:presLayoutVars>
      </dgm:prSet>
      <dgm:spPr/>
    </dgm:pt>
    <dgm:pt modelId="{64E2CFC4-A8EE-4406-8F52-8E5B4A4D2DF7}" type="pres">
      <dgm:prSet presAssocID="{EA5DA936-D82C-4278-9220-BFBCA75DA054}" presName="arrow" presStyleLbl="bgShp" presStyleIdx="0" presStyleCnt="1"/>
      <dgm:spPr/>
    </dgm:pt>
    <dgm:pt modelId="{C0DB99D5-7BB5-40AF-90B9-5CD983B93CD3}" type="pres">
      <dgm:prSet presAssocID="{EA5DA936-D82C-4278-9220-BFBCA75DA054}" presName="arrowDiagram4" presStyleCnt="0"/>
      <dgm:spPr/>
    </dgm:pt>
    <dgm:pt modelId="{C145416D-80AE-4F98-8CB0-C4CEE84D84AC}" type="pres">
      <dgm:prSet presAssocID="{13E71D00-0A6F-49F7-85D4-CB6048D3390A}" presName="bullet4a" presStyleLbl="node1" presStyleIdx="0" presStyleCnt="4"/>
      <dgm:spPr/>
    </dgm:pt>
    <dgm:pt modelId="{475C6EB1-CE66-471E-898F-E123A3BCC054}" type="pres">
      <dgm:prSet presAssocID="{13E71D00-0A6F-49F7-85D4-CB6048D3390A}" presName="textBox4a" presStyleLbl="revTx" presStyleIdx="0" presStyleCnt="4">
        <dgm:presLayoutVars>
          <dgm:bulletEnabled val="1"/>
        </dgm:presLayoutVars>
      </dgm:prSet>
      <dgm:spPr/>
      <dgm:t>
        <a:bodyPr/>
        <a:lstStyle/>
        <a:p>
          <a:endParaRPr lang="en-US"/>
        </a:p>
      </dgm:t>
    </dgm:pt>
    <dgm:pt modelId="{2018C27B-F2D4-475C-95EF-FFB46A74B87E}" type="pres">
      <dgm:prSet presAssocID="{C5395197-ED84-4678-8673-0CF42F62A584}" presName="bullet4b" presStyleLbl="node1" presStyleIdx="1" presStyleCnt="4"/>
      <dgm:spPr/>
    </dgm:pt>
    <dgm:pt modelId="{DE528D57-6A07-4C0F-99AF-C129E8EB0E69}" type="pres">
      <dgm:prSet presAssocID="{C5395197-ED84-4678-8673-0CF42F62A584}" presName="textBox4b" presStyleLbl="revTx" presStyleIdx="1" presStyleCnt="4" custLinFactNeighborX="-422">
        <dgm:presLayoutVars>
          <dgm:bulletEnabled val="1"/>
        </dgm:presLayoutVars>
      </dgm:prSet>
      <dgm:spPr/>
      <dgm:t>
        <a:bodyPr/>
        <a:lstStyle/>
        <a:p>
          <a:endParaRPr lang="en-US"/>
        </a:p>
      </dgm:t>
    </dgm:pt>
    <dgm:pt modelId="{66DBB756-A573-43FB-8205-BBF8C3E734B5}" type="pres">
      <dgm:prSet presAssocID="{112D8413-9639-478F-80C8-1A727FAD463C}" presName="bullet4c" presStyleLbl="node1" presStyleIdx="2" presStyleCnt="4"/>
      <dgm:spPr/>
    </dgm:pt>
    <dgm:pt modelId="{0D1CE0FD-29C6-4A70-972F-A1D641A974CE}" type="pres">
      <dgm:prSet presAssocID="{112D8413-9639-478F-80C8-1A727FAD463C}" presName="textBox4c" presStyleLbl="revTx" presStyleIdx="2" presStyleCnt="4">
        <dgm:presLayoutVars>
          <dgm:bulletEnabled val="1"/>
        </dgm:presLayoutVars>
      </dgm:prSet>
      <dgm:spPr/>
      <dgm:t>
        <a:bodyPr/>
        <a:lstStyle/>
        <a:p>
          <a:endParaRPr lang="en-US"/>
        </a:p>
      </dgm:t>
    </dgm:pt>
    <dgm:pt modelId="{77744389-BD72-41A3-A31C-804D8DCB8226}" type="pres">
      <dgm:prSet presAssocID="{E3530E5B-2E5B-4C36-8B25-9144D487AF33}" presName="bullet4d" presStyleLbl="node1" presStyleIdx="3" presStyleCnt="4"/>
      <dgm:spPr/>
    </dgm:pt>
    <dgm:pt modelId="{07D8E442-EB63-4F52-A73D-2EFA70DE5173}" type="pres">
      <dgm:prSet presAssocID="{E3530E5B-2E5B-4C36-8B25-9144D487AF33}" presName="textBox4d" presStyleLbl="revTx" presStyleIdx="3" presStyleCnt="4">
        <dgm:presLayoutVars>
          <dgm:bulletEnabled val="1"/>
        </dgm:presLayoutVars>
      </dgm:prSet>
      <dgm:spPr/>
      <dgm:t>
        <a:bodyPr/>
        <a:lstStyle/>
        <a:p>
          <a:endParaRPr lang="en-US"/>
        </a:p>
      </dgm:t>
    </dgm:pt>
  </dgm:ptLst>
  <dgm:cxnLst>
    <dgm:cxn modelId="{F88474BA-DE46-4626-98A2-89FCB7FF51C6}" srcId="{C5395197-ED84-4678-8673-0CF42F62A584}" destId="{7830ADF3-5CD7-4FEA-9C75-A9047AFA2423}" srcOrd="0" destOrd="0" parTransId="{C333E4F1-230D-4B0B-8938-344ADA9CE633}" sibTransId="{35DBF5D6-11BC-4930-8D02-43B8B5610289}"/>
    <dgm:cxn modelId="{C3CD2454-8894-4195-8063-40DD2835FB41}" type="presOf" srcId="{E3530E5B-2E5B-4C36-8B25-9144D487AF33}" destId="{07D8E442-EB63-4F52-A73D-2EFA70DE5173}" srcOrd="0" destOrd="0" presId="urn:microsoft.com/office/officeart/2005/8/layout/arrow2"/>
    <dgm:cxn modelId="{0597A5A5-F466-4F6B-AFAC-22B793A1E639}" type="presOf" srcId="{EA5DA936-D82C-4278-9220-BFBCA75DA054}" destId="{CD733F3D-D40E-4944-BEED-D0D750C0C568}" srcOrd="0" destOrd="0" presId="urn:microsoft.com/office/officeart/2005/8/layout/arrow2"/>
    <dgm:cxn modelId="{52E59157-5FAE-430F-AFAE-54C38FA58D93}" srcId="{EA5DA936-D82C-4278-9220-BFBCA75DA054}" destId="{112D8413-9639-478F-80C8-1A727FAD463C}" srcOrd="2" destOrd="0" parTransId="{C9D633BA-B9AC-46F2-B78D-8A410747A4D1}" sibTransId="{1861D3BC-EBC1-4D69-974A-66064D62A6BE}"/>
    <dgm:cxn modelId="{18DEDFC3-0A66-45AC-B8A5-3EAB5EA951C6}" srcId="{EA5DA936-D82C-4278-9220-BFBCA75DA054}" destId="{C5395197-ED84-4678-8673-0CF42F62A584}" srcOrd="1" destOrd="0" parTransId="{4966583D-DBE1-46B8-97A8-DBE3EB65AA7E}" sibTransId="{048469B1-7555-4B88-99DF-16ACB645E402}"/>
    <dgm:cxn modelId="{686D7B3E-2229-45E8-B6EA-C5E3F870B2B3}" srcId="{C5395197-ED84-4678-8673-0CF42F62A584}" destId="{C865C517-8CCA-4190-A35C-E68BE38BF5EB}" srcOrd="1" destOrd="0" parTransId="{A1C2FAF3-4F94-485F-882E-129C51454F9B}" sibTransId="{2ECFEE11-7544-4A29-A852-254FBA2150C5}"/>
    <dgm:cxn modelId="{86254A14-FB9F-4FBC-822E-2B8FCFE843CD}" type="presOf" srcId="{7830ADF3-5CD7-4FEA-9C75-A9047AFA2423}" destId="{DE528D57-6A07-4C0F-99AF-C129E8EB0E69}" srcOrd="0" destOrd="1" presId="urn:microsoft.com/office/officeart/2005/8/layout/arrow2"/>
    <dgm:cxn modelId="{7ACCF59E-9375-4A8E-B22A-8057FA171148}" type="presOf" srcId="{13E71D00-0A6F-49F7-85D4-CB6048D3390A}" destId="{475C6EB1-CE66-471E-898F-E123A3BCC054}" srcOrd="0" destOrd="0" presId="urn:microsoft.com/office/officeart/2005/8/layout/arrow2"/>
    <dgm:cxn modelId="{AA07054E-C3AA-4766-880B-979029E80FA9}" srcId="{112D8413-9639-478F-80C8-1A727FAD463C}" destId="{DEDD7657-8F65-49D9-8D4F-404E8D8F2FA6}" srcOrd="0" destOrd="0" parTransId="{DC4ACC2C-C3A6-4A82-8C23-4C6C945AFA5F}" sibTransId="{6A5EA493-F515-4A45-BD7B-E48DF3F474D6}"/>
    <dgm:cxn modelId="{87E50E85-05F3-4ED8-8625-FC9CD2400B0A}" type="presOf" srcId="{C865C517-8CCA-4190-A35C-E68BE38BF5EB}" destId="{DE528D57-6A07-4C0F-99AF-C129E8EB0E69}" srcOrd="0" destOrd="2" presId="urn:microsoft.com/office/officeart/2005/8/layout/arrow2"/>
    <dgm:cxn modelId="{5CB1FF5D-995A-46F2-A881-E22D7581B59A}" type="presOf" srcId="{DEDD7657-8F65-49D9-8D4F-404E8D8F2FA6}" destId="{0D1CE0FD-29C6-4A70-972F-A1D641A974CE}" srcOrd="0" destOrd="1" presId="urn:microsoft.com/office/officeart/2005/8/layout/arrow2"/>
    <dgm:cxn modelId="{3DF51BF3-9CC4-471E-B67F-AA7A7CA576DB}" srcId="{EA5DA936-D82C-4278-9220-BFBCA75DA054}" destId="{13E71D00-0A6F-49F7-85D4-CB6048D3390A}" srcOrd="0" destOrd="0" parTransId="{5877446F-1E35-4505-B80F-496994771D2A}" sibTransId="{83BF6BA5-4AF3-4556-A2D6-F81A46065171}"/>
    <dgm:cxn modelId="{125556E4-D488-404F-A3E8-49944E673369}" type="presOf" srcId="{6D378AF9-93AE-43C5-81C2-3B130803C8AE}" destId="{0D1CE0FD-29C6-4A70-972F-A1D641A974CE}" srcOrd="0" destOrd="2" presId="urn:microsoft.com/office/officeart/2005/8/layout/arrow2"/>
    <dgm:cxn modelId="{DA12D2ED-F5DE-443D-B1BB-BF4719642BFA}" srcId="{EA5DA936-D82C-4278-9220-BFBCA75DA054}" destId="{E3530E5B-2E5B-4C36-8B25-9144D487AF33}" srcOrd="3" destOrd="0" parTransId="{9906BEA9-2DCE-45D9-90D8-8ED98C4C7699}" sibTransId="{D3F168A6-F35B-48B3-B137-5A3A4E699286}"/>
    <dgm:cxn modelId="{94D9736F-E766-46BF-8298-CE48E29E99CD}" type="presOf" srcId="{C5395197-ED84-4678-8673-0CF42F62A584}" destId="{DE528D57-6A07-4C0F-99AF-C129E8EB0E69}" srcOrd="0" destOrd="0" presId="urn:microsoft.com/office/officeart/2005/8/layout/arrow2"/>
    <dgm:cxn modelId="{634F412B-9198-4478-9B7C-0B452AE6595D}" srcId="{112D8413-9639-478F-80C8-1A727FAD463C}" destId="{6D378AF9-93AE-43C5-81C2-3B130803C8AE}" srcOrd="1" destOrd="0" parTransId="{AC9EB5A8-FFF8-4ACD-B300-7EBD1144AE82}" sibTransId="{EF15AA52-FDD6-4818-BC3E-2A3621152DE5}"/>
    <dgm:cxn modelId="{3923A8B1-8D46-4BE7-AF6F-9C98754022A8}" type="presOf" srcId="{112D8413-9639-478F-80C8-1A727FAD463C}" destId="{0D1CE0FD-29C6-4A70-972F-A1D641A974CE}" srcOrd="0" destOrd="0" presId="urn:microsoft.com/office/officeart/2005/8/layout/arrow2"/>
    <dgm:cxn modelId="{188C2565-F673-4ADE-8E29-863A0CB5BA3A}" type="presParOf" srcId="{CD733F3D-D40E-4944-BEED-D0D750C0C568}" destId="{64E2CFC4-A8EE-4406-8F52-8E5B4A4D2DF7}" srcOrd="0" destOrd="0" presId="urn:microsoft.com/office/officeart/2005/8/layout/arrow2"/>
    <dgm:cxn modelId="{65CE555B-124D-49DE-9B49-B271BC0CF1E8}" type="presParOf" srcId="{CD733F3D-D40E-4944-BEED-D0D750C0C568}" destId="{C0DB99D5-7BB5-40AF-90B9-5CD983B93CD3}" srcOrd="1" destOrd="0" presId="urn:microsoft.com/office/officeart/2005/8/layout/arrow2"/>
    <dgm:cxn modelId="{C7CB9676-B88B-46E1-9D4F-F135D64F1E07}" type="presParOf" srcId="{C0DB99D5-7BB5-40AF-90B9-5CD983B93CD3}" destId="{C145416D-80AE-4F98-8CB0-C4CEE84D84AC}" srcOrd="0" destOrd="0" presId="urn:microsoft.com/office/officeart/2005/8/layout/arrow2"/>
    <dgm:cxn modelId="{B211CF77-F76E-481D-A98C-297F6E0ECEAB}" type="presParOf" srcId="{C0DB99D5-7BB5-40AF-90B9-5CD983B93CD3}" destId="{475C6EB1-CE66-471E-898F-E123A3BCC054}" srcOrd="1" destOrd="0" presId="urn:microsoft.com/office/officeart/2005/8/layout/arrow2"/>
    <dgm:cxn modelId="{2FF7D7B9-62A2-463B-B60B-16F1A8D1585C}" type="presParOf" srcId="{C0DB99D5-7BB5-40AF-90B9-5CD983B93CD3}" destId="{2018C27B-F2D4-475C-95EF-FFB46A74B87E}" srcOrd="2" destOrd="0" presId="urn:microsoft.com/office/officeart/2005/8/layout/arrow2"/>
    <dgm:cxn modelId="{F309065E-9AC2-4D49-A3B4-E845A3577428}" type="presParOf" srcId="{C0DB99D5-7BB5-40AF-90B9-5CD983B93CD3}" destId="{DE528D57-6A07-4C0F-99AF-C129E8EB0E69}" srcOrd="3" destOrd="0" presId="urn:microsoft.com/office/officeart/2005/8/layout/arrow2"/>
    <dgm:cxn modelId="{DABB6B36-F4A0-436B-AD4E-FDA90F32066D}" type="presParOf" srcId="{C0DB99D5-7BB5-40AF-90B9-5CD983B93CD3}" destId="{66DBB756-A573-43FB-8205-BBF8C3E734B5}" srcOrd="4" destOrd="0" presId="urn:microsoft.com/office/officeart/2005/8/layout/arrow2"/>
    <dgm:cxn modelId="{E9C31F72-CE53-4E8B-8148-983ACAA3112B}" type="presParOf" srcId="{C0DB99D5-7BB5-40AF-90B9-5CD983B93CD3}" destId="{0D1CE0FD-29C6-4A70-972F-A1D641A974CE}" srcOrd="5" destOrd="0" presId="urn:microsoft.com/office/officeart/2005/8/layout/arrow2"/>
    <dgm:cxn modelId="{BD60287E-2336-476C-8C19-C96548E9674E}" type="presParOf" srcId="{C0DB99D5-7BB5-40AF-90B9-5CD983B93CD3}" destId="{77744389-BD72-41A3-A31C-804D8DCB8226}" srcOrd="6" destOrd="0" presId="urn:microsoft.com/office/officeart/2005/8/layout/arrow2"/>
    <dgm:cxn modelId="{9752D87A-06EA-4644-8199-76628747417F}" type="presParOf" srcId="{C0DB99D5-7BB5-40AF-90B9-5CD983B93CD3}" destId="{07D8E442-EB63-4F52-A73D-2EFA70DE5173}"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2CFC4-A8EE-4406-8F52-8E5B4A4D2DF7}">
      <dsp:nvSpPr>
        <dsp:cNvPr id="0" name=""/>
        <dsp:cNvSpPr/>
      </dsp:nvSpPr>
      <dsp:spPr>
        <a:xfrm>
          <a:off x="822672" y="0"/>
          <a:ext cx="7283647" cy="455227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5416D-80AE-4F98-8CB0-C4CEE84D84AC}">
      <dsp:nvSpPr>
        <dsp:cNvPr id="0" name=""/>
        <dsp:cNvSpPr/>
      </dsp:nvSpPr>
      <dsp:spPr>
        <a:xfrm>
          <a:off x="1540111" y="3385075"/>
          <a:ext cx="167523" cy="1675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C6EB1-CE66-471E-898F-E123A3BCC054}">
      <dsp:nvSpPr>
        <dsp:cNvPr id="0" name=""/>
        <dsp:cNvSpPr/>
      </dsp:nvSpPr>
      <dsp:spPr>
        <a:xfrm>
          <a:off x="1623873" y="3468837"/>
          <a:ext cx="1245503" cy="10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67" tIns="0" rIns="0" bIns="0" numCol="1" spcCol="1270" anchor="t" anchorCtr="0">
          <a:noAutofit/>
        </a:bodyPr>
        <a:lstStyle/>
        <a:p>
          <a:pPr lvl="0" algn="l" defTabSz="755650">
            <a:lnSpc>
              <a:spcPct val="90000"/>
            </a:lnSpc>
            <a:spcBef>
              <a:spcPct val="0"/>
            </a:spcBef>
            <a:spcAft>
              <a:spcPct val="35000"/>
            </a:spcAft>
          </a:pPr>
          <a:r>
            <a:rPr lang="en-GB" sz="1700" kern="1200" dirty="0" smtClean="0"/>
            <a:t>Abstract data on EWIs</a:t>
          </a:r>
        </a:p>
        <a:p>
          <a:pPr lvl="0" algn="l" defTabSz="755650">
            <a:lnSpc>
              <a:spcPct val="90000"/>
            </a:lnSpc>
            <a:spcBef>
              <a:spcPct val="0"/>
            </a:spcBef>
            <a:spcAft>
              <a:spcPct val="35000"/>
            </a:spcAft>
          </a:pPr>
          <a:r>
            <a:rPr lang="en-GB" sz="1700" kern="1200" dirty="0" smtClean="0"/>
            <a:t>(centrally)</a:t>
          </a:r>
        </a:p>
        <a:p>
          <a:pPr lvl="0" algn="l" defTabSz="755650">
            <a:lnSpc>
              <a:spcPct val="90000"/>
            </a:lnSpc>
            <a:spcBef>
              <a:spcPct val="0"/>
            </a:spcBef>
            <a:spcAft>
              <a:spcPct val="35000"/>
            </a:spcAft>
          </a:pPr>
          <a:endParaRPr lang="en-GB" sz="1700" kern="1200" dirty="0" smtClean="0"/>
        </a:p>
      </dsp:txBody>
      <dsp:txXfrm>
        <a:off x="1623873" y="3468837"/>
        <a:ext cx="1245503" cy="1083442"/>
      </dsp:txXfrm>
    </dsp:sp>
    <dsp:sp modelId="{2018C27B-F2D4-475C-95EF-FFB46A74B87E}">
      <dsp:nvSpPr>
        <dsp:cNvPr id="0" name=""/>
        <dsp:cNvSpPr/>
      </dsp:nvSpPr>
      <dsp:spPr>
        <a:xfrm>
          <a:off x="2723704" y="2326215"/>
          <a:ext cx="291345" cy="29134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28D57-6A07-4C0F-99AF-C129E8EB0E69}">
      <dsp:nvSpPr>
        <dsp:cNvPr id="0" name=""/>
        <dsp:cNvSpPr/>
      </dsp:nvSpPr>
      <dsp:spPr>
        <a:xfrm>
          <a:off x="2862922" y="2471888"/>
          <a:ext cx="1529566" cy="208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78" tIns="0" rIns="0" bIns="0" numCol="1" spcCol="1270" anchor="t" anchorCtr="0">
          <a:noAutofit/>
        </a:bodyPr>
        <a:lstStyle/>
        <a:p>
          <a:pPr lvl="0" algn="l" defTabSz="755650">
            <a:lnSpc>
              <a:spcPct val="90000"/>
            </a:lnSpc>
            <a:spcBef>
              <a:spcPct val="0"/>
            </a:spcBef>
            <a:spcAft>
              <a:spcPct val="35000"/>
            </a:spcAft>
          </a:pPr>
          <a:r>
            <a:rPr lang="en-GB" sz="1700" kern="1200" dirty="0" smtClean="0">
              <a:sym typeface="Wingdings" pitchFamily="2" charset="2"/>
            </a:rPr>
            <a:t>Validate and </a:t>
          </a:r>
          <a:r>
            <a:rPr lang="en-GB" sz="1700" kern="1200" dirty="0" err="1" smtClean="0">
              <a:sym typeface="Wingdings" pitchFamily="2" charset="2"/>
            </a:rPr>
            <a:t>Analyze</a:t>
          </a:r>
          <a:r>
            <a:rPr lang="en-GB" sz="1700" kern="1200" dirty="0" smtClean="0">
              <a:sym typeface="Wingdings" pitchFamily="2" charset="2"/>
            </a:rPr>
            <a:t> data</a:t>
          </a:r>
          <a:endParaRPr lang="en-US" sz="1700" kern="1200" dirty="0"/>
        </a:p>
        <a:p>
          <a:pPr marL="171450" lvl="1" indent="-171450" algn="l" defTabSz="755650">
            <a:lnSpc>
              <a:spcPct val="90000"/>
            </a:lnSpc>
            <a:spcBef>
              <a:spcPct val="0"/>
            </a:spcBef>
            <a:spcAft>
              <a:spcPct val="15000"/>
            </a:spcAft>
            <a:buChar char="••"/>
          </a:pPr>
          <a:r>
            <a:rPr lang="en-US" sz="1700" kern="1200" dirty="0" smtClean="0"/>
            <a:t>On-site validation</a:t>
          </a:r>
          <a:endParaRPr lang="en-US" sz="1700" kern="1200" dirty="0"/>
        </a:p>
        <a:p>
          <a:pPr marL="171450" lvl="1" indent="-171450" algn="l" defTabSz="755650">
            <a:lnSpc>
              <a:spcPct val="90000"/>
            </a:lnSpc>
            <a:spcBef>
              <a:spcPct val="0"/>
            </a:spcBef>
            <a:spcAft>
              <a:spcPct val="15000"/>
            </a:spcAft>
            <a:buChar char="••"/>
          </a:pPr>
          <a:r>
            <a:rPr lang="en-GB" sz="1700" kern="1200" dirty="0" smtClean="0">
              <a:sym typeface="Wingdings" pitchFamily="2" charset="2"/>
            </a:rPr>
            <a:t>Site-specific and National analysis</a:t>
          </a:r>
          <a:endParaRPr lang="en-US" sz="1700" kern="1200" dirty="0"/>
        </a:p>
      </dsp:txBody>
      <dsp:txXfrm>
        <a:off x="2862922" y="2471888"/>
        <a:ext cx="1529566" cy="2080391"/>
      </dsp:txXfrm>
    </dsp:sp>
    <dsp:sp modelId="{66DBB756-A573-43FB-8205-BBF8C3E734B5}">
      <dsp:nvSpPr>
        <dsp:cNvPr id="0" name=""/>
        <dsp:cNvSpPr/>
      </dsp:nvSpPr>
      <dsp:spPr>
        <a:xfrm>
          <a:off x="4235061" y="1545954"/>
          <a:ext cx="386033" cy="3860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1CE0FD-29C6-4A70-972F-A1D641A974CE}">
      <dsp:nvSpPr>
        <dsp:cNvPr id="0" name=""/>
        <dsp:cNvSpPr/>
      </dsp:nvSpPr>
      <dsp:spPr>
        <a:xfrm>
          <a:off x="4428077" y="1738970"/>
          <a:ext cx="1529566" cy="2813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551" tIns="0" rIns="0" bIns="0" numCol="1" spcCol="1270" anchor="t" anchorCtr="0">
          <a:noAutofit/>
        </a:bodyPr>
        <a:lstStyle/>
        <a:p>
          <a:pPr lvl="0" algn="l" defTabSz="755650">
            <a:lnSpc>
              <a:spcPct val="90000"/>
            </a:lnSpc>
            <a:spcBef>
              <a:spcPct val="0"/>
            </a:spcBef>
            <a:spcAft>
              <a:spcPct val="35000"/>
            </a:spcAft>
          </a:pPr>
          <a:r>
            <a:rPr lang="en-GB" sz="1700" kern="1200" dirty="0" smtClean="0">
              <a:sym typeface="Wingdings" pitchFamily="2" charset="2"/>
            </a:rPr>
            <a:t>Pinpoint actions</a:t>
          </a:r>
          <a:endParaRPr lang="en-US" sz="1700" kern="1200" dirty="0"/>
        </a:p>
        <a:p>
          <a:pPr marL="171450" lvl="1" indent="-171450" algn="l" defTabSz="755650">
            <a:lnSpc>
              <a:spcPct val="90000"/>
            </a:lnSpc>
            <a:spcBef>
              <a:spcPct val="0"/>
            </a:spcBef>
            <a:spcAft>
              <a:spcPct val="15000"/>
            </a:spcAft>
            <a:buChar char="••"/>
          </a:pPr>
          <a:r>
            <a:rPr lang="en-GB" sz="1700" kern="1200" dirty="0" smtClean="0">
              <a:sym typeface="Wingdings" pitchFamily="2" charset="2"/>
            </a:rPr>
            <a:t>Site-specific</a:t>
          </a:r>
          <a:endParaRPr lang="en-US" sz="1700" kern="1200" dirty="0"/>
        </a:p>
        <a:p>
          <a:pPr marL="171450" lvl="1" indent="-171450" algn="l" defTabSz="755650">
            <a:lnSpc>
              <a:spcPct val="90000"/>
            </a:lnSpc>
            <a:spcBef>
              <a:spcPct val="0"/>
            </a:spcBef>
            <a:spcAft>
              <a:spcPct val="15000"/>
            </a:spcAft>
            <a:buChar char="••"/>
          </a:pPr>
          <a:r>
            <a:rPr lang="en-GB" sz="1700" kern="1200" smtClean="0">
              <a:sym typeface="Wingdings" pitchFamily="2" charset="2"/>
            </a:rPr>
            <a:t>National</a:t>
          </a:r>
          <a:endParaRPr lang="en-US" sz="1700" kern="1200"/>
        </a:p>
      </dsp:txBody>
      <dsp:txXfrm>
        <a:off x="4428077" y="1738970"/>
        <a:ext cx="1529566" cy="2813309"/>
      </dsp:txXfrm>
    </dsp:sp>
    <dsp:sp modelId="{77744389-BD72-41A3-A31C-804D8DCB8226}">
      <dsp:nvSpPr>
        <dsp:cNvPr id="0" name=""/>
        <dsp:cNvSpPr/>
      </dsp:nvSpPr>
      <dsp:spPr>
        <a:xfrm>
          <a:off x="5881165" y="1029725"/>
          <a:ext cx="517139" cy="51713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8E442-EB63-4F52-A73D-2EFA70DE5173}">
      <dsp:nvSpPr>
        <dsp:cNvPr id="0" name=""/>
        <dsp:cNvSpPr/>
      </dsp:nvSpPr>
      <dsp:spPr>
        <a:xfrm>
          <a:off x="6139735" y="1288295"/>
          <a:ext cx="1529566" cy="326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021" tIns="0" rIns="0" bIns="0" numCol="1" spcCol="1270" anchor="t" anchorCtr="0">
          <a:noAutofit/>
        </a:bodyPr>
        <a:lstStyle/>
        <a:p>
          <a:pPr lvl="0" algn="l" defTabSz="755650">
            <a:lnSpc>
              <a:spcPct val="90000"/>
            </a:lnSpc>
            <a:spcBef>
              <a:spcPct val="0"/>
            </a:spcBef>
            <a:spcAft>
              <a:spcPct val="35000"/>
            </a:spcAft>
          </a:pPr>
          <a:r>
            <a:rPr lang="en-GB" sz="1700" kern="1200" smtClean="0">
              <a:sym typeface="Wingdings" pitchFamily="2" charset="2"/>
            </a:rPr>
            <a:t>Reduce HIVDR, optimize care</a:t>
          </a:r>
          <a:endParaRPr lang="en-US" sz="1700" kern="1200"/>
        </a:p>
      </dsp:txBody>
      <dsp:txXfrm>
        <a:off x="6139735" y="1288295"/>
        <a:ext cx="1529566" cy="326398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05475" name="Rectangle 3"/>
          <p:cNvSpPr>
            <a:spLocks noGrp="1" noChangeArrowheads="1"/>
          </p:cNvSpPr>
          <p:nvPr>
            <p:ph type="dt" sz="quarter" idx="1"/>
          </p:nvPr>
        </p:nvSpPr>
        <p:spPr bwMode="auto">
          <a:xfrm>
            <a:off x="3773488" y="0"/>
            <a:ext cx="2887662"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105476" name="Rectangle 4"/>
          <p:cNvSpPr>
            <a:spLocks noGrp="1" noChangeArrowheads="1"/>
          </p:cNvSpPr>
          <p:nvPr>
            <p:ph type="ftr" sz="quarter" idx="2"/>
          </p:nvPr>
        </p:nvSpPr>
        <p:spPr bwMode="auto">
          <a:xfrm>
            <a:off x="0" y="9339263"/>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05477" name="Rectangle 5"/>
          <p:cNvSpPr>
            <a:spLocks noGrp="1" noChangeArrowheads="1"/>
          </p:cNvSpPr>
          <p:nvPr>
            <p:ph type="sldNum" sz="quarter" idx="3"/>
          </p:nvPr>
        </p:nvSpPr>
        <p:spPr bwMode="auto">
          <a:xfrm>
            <a:off x="3773488" y="9339263"/>
            <a:ext cx="2887662"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6A46068E-2E12-4945-A497-16F6AC9A02C3}" type="slidenum">
              <a:rPr lang="en-US"/>
              <a:pPr>
                <a:defRPr/>
              </a:pPr>
              <a:t>‹#›</a:t>
            </a:fld>
            <a:endParaRPr lang="en-US"/>
          </a:p>
        </p:txBody>
      </p:sp>
    </p:spTree>
    <p:extLst>
      <p:ext uri="{BB962C8B-B14F-4D97-AF65-F5344CB8AC3E}">
        <p14:creationId xmlns:p14="http://schemas.microsoft.com/office/powerpoint/2010/main" val="665453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773488" y="0"/>
            <a:ext cx="2887662"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66750" y="4670425"/>
            <a:ext cx="5329238" cy="442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339263"/>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773488" y="9339263"/>
            <a:ext cx="2887662"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C1017639-7657-4455-93B3-D8CBCDC5DBCF}" type="slidenum">
              <a:rPr lang="en-US"/>
              <a:pPr>
                <a:defRPr/>
              </a:pPr>
              <a:t>‹#›</a:t>
            </a:fld>
            <a:endParaRPr lang="en-US"/>
          </a:p>
        </p:txBody>
      </p:sp>
    </p:spTree>
    <p:extLst>
      <p:ext uri="{BB962C8B-B14F-4D97-AF65-F5344CB8AC3E}">
        <p14:creationId xmlns:p14="http://schemas.microsoft.com/office/powerpoint/2010/main" val="935288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000AE62-5470-483A-BCD3-86CD8105A406}" type="slidenum">
              <a:rPr lang="en-US" smtClean="0"/>
              <a:pPr eaLnBrk="1" hangingPunct="1"/>
              <a:t>1</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D71207E-09AB-43F3-B9D7-E5EECF4E53AC}" type="slidenum">
              <a:rPr lang="en-US" smtClean="0"/>
              <a:pPr eaLnBrk="1" hangingPunct="1"/>
              <a:t>16</a:t>
            </a:fld>
            <a:endParaRPr lang="en-US" smtClean="0"/>
          </a:p>
        </p:txBody>
      </p:sp>
      <p:sp>
        <p:nvSpPr>
          <p:cNvPr id="51203" name="Rectangle 2"/>
          <p:cNvSpPr>
            <a:spLocks noGrp="1" noRot="1" noChangeAspect="1" noChangeArrowheads="1" noTextEdit="1"/>
          </p:cNvSpPr>
          <p:nvPr>
            <p:ph type="sldImg"/>
          </p:nvPr>
        </p:nvSpPr>
        <p:spPr>
          <a:xfrm>
            <a:off x="873125" y="738188"/>
            <a:ext cx="4916488" cy="3687762"/>
          </a:xfrm>
          <a:ln/>
        </p:spPr>
      </p:sp>
      <p:sp>
        <p:nvSpPr>
          <p:cNvPr id="51204" name="Rectangle 3"/>
          <p:cNvSpPr>
            <a:spLocks noGrp="1" noChangeArrowheads="1"/>
          </p:cNvSpPr>
          <p:nvPr>
            <p:ph type="body" idx="1"/>
          </p:nvPr>
        </p:nvSpPr>
        <p:spPr>
          <a:xfrm>
            <a:off x="887413" y="4670425"/>
            <a:ext cx="4887912"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CADE0C-4B30-4591-89FF-968536E4881C}" type="slidenum">
              <a:rPr lang="en-US" smtClean="0"/>
              <a:pPr eaLnBrk="1" hangingPunct="1"/>
              <a:t>18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Victor talked to 12 pharmacists.</a:t>
            </a:r>
          </a:p>
          <a:p>
            <a:r>
              <a:rPr lang="en-US" smtClean="0"/>
              <a:t>Most prevalent is to top up pills based on what they have in hand. Then they give 2 days extra when they set the next pickup date.</a:t>
            </a:r>
          </a:p>
          <a:p>
            <a:r>
              <a:rPr lang="en-US" smtClean="0"/>
              <a:t>Some facilities, there is pill accumulation, they will give you full bottle no matter how many (swakop/Gobabis).</a:t>
            </a:r>
          </a:p>
          <a:p>
            <a:r>
              <a:rPr lang="en-US" smtClean="0"/>
              <a:t>Oshakati is 3 days.</a:t>
            </a:r>
          </a:p>
          <a:p>
            <a:r>
              <a:rPr lang="en-US" smtClean="0"/>
              <a:t>Victor is compiling the list for all the facilities.</a:t>
            </a:r>
          </a:p>
          <a:p>
            <a:r>
              <a:rPr lang="en-US" smtClean="0"/>
              <a:t>The query will have actual days late from expected pickup date. So we can set the number for each site.</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AE852C-D754-4B5B-B855-B3AB9D5D8ED2}" type="slidenum">
              <a:rPr lang="en-US" smtClean="0"/>
              <a:pPr eaLnBrk="1" hangingPunct="1"/>
              <a:t>19</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Age at start of ART, 14 child, 15 and above is adult</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A4B84D-91A5-4CD3-8332-EC6AAF9FDCFB}" type="slidenum">
              <a:rPr lang="en-US" smtClean="0"/>
              <a:pPr eaLnBrk="1" hangingPunct="1"/>
              <a:t>22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Char char="•"/>
            </a:pPr>
            <a:r>
              <a:rPr lang="en-GB" sz="1100" smtClean="0"/>
              <a:t>EWIs are the WHO-recommended set of indicators to monitor HIVDR prevention and form the foundation of the WHO HIVDR prevention strategy. The purpose of the HIVDR EWI monitoring system is to assess the extent to which ART programmes are functioning to optimize prevention of HIVDR. WHO recommends that the national HIVDR WG use EWIs to monitor the functioning of ART sites for factors potentially associated with HIVDR prevention and emergence. Laboratory assessments are not needed to predict the emergence of preventable resistance where inappropriate prescribing practices, treatment interruptions and ARV supply shortages are occurring at unacceptable levels.</a:t>
            </a:r>
          </a:p>
          <a:p>
            <a:pPr eaLnBrk="1" hangingPunct="1">
              <a:lnSpc>
                <a:spcPct val="90000"/>
              </a:lnSpc>
              <a:buFontTx/>
              <a:buChar char="•"/>
            </a:pPr>
            <a:r>
              <a:rPr lang="en-GB" sz="1100" smtClean="0"/>
              <a:t>To collect EWIs, clinical information and drug supply information from the existing records of all ART sites (or a large number of representative sites) are collected and reviewed. WHO recommends that countries monitor EWIs from information which is readily available from data currently recorded routinely at sites. It is not necessary for countries to monitor all EWIs; and they should not be reported if the appropriate data are not available. </a:t>
            </a:r>
          </a:p>
          <a:p>
            <a:pPr eaLnBrk="1" hangingPunct="1">
              <a:lnSpc>
                <a:spcPct val="90000"/>
              </a:lnSpc>
              <a:buFontTx/>
              <a:buChar char="•"/>
            </a:pPr>
            <a:r>
              <a:rPr lang="en-GB" sz="1100" smtClean="0"/>
              <a:t>EWIs form the evidence-base from which other elements of the WHO strategy and prevention activities may be assessed. EWIs are ART site factors that may be associated with preventable emergence of HIVDR, and can be acted on at the ART site or programme level. Results can inform national decision-making on ART programme planning and other HIVDR prevention measures. </a:t>
            </a:r>
          </a:p>
          <a:p>
            <a:pPr eaLnBrk="1" hangingPunct="1">
              <a:lnSpc>
                <a:spcPct val="90000"/>
              </a:lnSpc>
              <a:buFontTx/>
              <a:buChar char="•"/>
            </a:pPr>
            <a:r>
              <a:rPr lang="en-GB" sz="1100" smtClean="0"/>
              <a:t>EWIs should be used as a basis for action, with targets recommended for each indicator. Achieving the best possible performance as measured by these indicators will help to prevent or minimize HIVDR. Sites that do not meet one or more EWI targets may require increased resources, staff training, or additional review to clarify the kind of support needed. If an EWI target is not met at many sites, the HIVDR WG should assess whether action is required at the national level.</a:t>
            </a:r>
            <a:endParaRPr lang="en-US" sz="1100" smtClean="0"/>
          </a:p>
          <a:p>
            <a:pPr>
              <a:lnSpc>
                <a:spcPct val="90000"/>
              </a:lnSpc>
            </a:pPr>
            <a:endParaRPr lang="en-US" sz="1100"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2B472B-C336-4B72-B350-8C808C97B5F2}" type="slidenum">
              <a:rPr lang="en-US" smtClean="0"/>
              <a:pPr eaLnBrk="1" hangingPunct="1"/>
              <a:t>25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887413" y="4670425"/>
            <a:ext cx="4887912"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2B0D6F-72A5-431C-B65B-5605B38CCA13}" type="slidenum">
              <a:rPr lang="en-US" smtClean="0"/>
              <a:pPr eaLnBrk="1" hangingPunct="1"/>
              <a:t>27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887413" y="4670425"/>
            <a:ext cx="4887912"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6EDFBE-B9F1-4202-894F-D2C7DDE36015}" type="slidenum">
              <a:rPr lang="en-US" smtClean="0"/>
              <a:pPr eaLnBrk="1" hangingPunct="1"/>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r-H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74697F-E9A7-43ED-9168-4B7F81D13988}" type="slidenum">
              <a:rPr lang="en-US" smtClean="0"/>
              <a:pPr eaLnBrk="1" hangingPunct="1"/>
              <a:t>3</a:t>
            </a:fld>
            <a:endParaRPr lang="en-US" smtClean="0"/>
          </a:p>
        </p:txBody>
      </p:sp>
      <p:sp>
        <p:nvSpPr>
          <p:cNvPr id="44035" name="Rectangle 2"/>
          <p:cNvSpPr>
            <a:spLocks noGrp="1" noRot="1" noChangeAspect="1" noChangeArrowheads="1" noTextEdit="1"/>
          </p:cNvSpPr>
          <p:nvPr>
            <p:ph type="sldImg"/>
          </p:nvPr>
        </p:nvSpPr>
        <p:spPr>
          <a:xfrm>
            <a:off x="873125" y="738188"/>
            <a:ext cx="4916488" cy="3687762"/>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773488" y="9339263"/>
            <a:ext cx="2887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12" tIns="47607" rIns="95212" bIns="47607"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C67A59BC-EF1F-4A57-BBC7-993D70BC4D08}" type="slidenum">
              <a:rPr lang="en-US" sz="1300"/>
              <a:pPr algn="r" eaLnBrk="1" hangingPunct="1"/>
              <a:t>6</a:t>
            </a:fld>
            <a:endParaRPr lang="en-US"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43B9AF-F523-4781-ABF5-CAFADB677E90}" type="slidenum">
              <a:rPr lang="en-US" smtClean="0"/>
              <a:pPr eaLnBrk="1" hangingPunct="1"/>
              <a:t>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7BBF3C-FB08-4B89-8278-49397748CC35}" type="slidenum">
              <a:rPr lang="en-US" smtClean="0"/>
              <a:pPr eaLnBrk="1" hangingPunct="1"/>
              <a:t>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3E3672-491C-49AC-9A4C-A096BCA8B1B2}" type="slidenum">
              <a:rPr lang="en-US" smtClean="0"/>
              <a:pPr eaLnBrk="1" hangingPunct="1"/>
              <a:t>11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1F55E8-FBF9-4DD2-AEB7-094989017553}" type="slidenum">
              <a:rPr lang="en-US" smtClean="0"/>
              <a:pPr eaLnBrk="1" hangingPunct="1"/>
              <a:t>12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90E891-AEAA-4F50-AC19-77E8B56A4543}" type="slidenum">
              <a:rPr lang="en-US" smtClean="0"/>
              <a:pPr eaLnBrk="1" hangingPunct="1"/>
              <a:t>13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6"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lum bright="6000"/>
          </a:blip>
          <a:srcRect/>
          <a:stretch>
            <a:fillRect/>
          </a:stretch>
        </p:blipFill>
        <p:spPr bwMode="auto">
          <a:xfrm>
            <a:off x="2843809" y="548680"/>
            <a:ext cx="3456383" cy="3212057"/>
          </a:xfrm>
          <a:prstGeom prst="rect">
            <a:avLst/>
          </a:prstGeom>
          <a:noFill/>
          <a:ln w="9525">
            <a:noFill/>
            <a:miter lim="800000"/>
            <a:headEnd/>
            <a:tailEnd/>
          </a:ln>
        </p:spPr>
      </p:pic>
      <p:sp>
        <p:nvSpPr>
          <p:cNvPr id="8" name="Title 7"/>
          <p:cNvSpPr>
            <a:spLocks noGrp="1"/>
          </p:cNvSpPr>
          <p:nvPr>
            <p:ph type="ctrTitle"/>
          </p:nvPr>
        </p:nvSpPr>
        <p:spPr>
          <a:xfrm>
            <a:off x="1252019" y="3429000"/>
            <a:ext cx="7025208" cy="1342973"/>
          </a:xfrm>
        </p:spPr>
        <p:txBody>
          <a:bodyPr/>
          <a:lstStyle>
            <a:lvl1pPr algn="r">
              <a:defRPr sz="3200">
                <a:solidFill>
                  <a:schemeClr val="accent1"/>
                </a:solidFill>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Slide Number Placeholder 22"/>
          <p:cNvSpPr>
            <a:spLocks noGrp="1"/>
          </p:cNvSpPr>
          <p:nvPr>
            <p:ph type="sldNum" sz="quarter" idx="10"/>
          </p:nvPr>
        </p:nvSpPr>
        <p:spPr/>
        <p:txBody>
          <a:bodyPr/>
          <a:lstStyle>
            <a:lvl1pPr algn="l" eaLnBrk="1" latinLnBrk="0" hangingPunct="1">
              <a:defRPr kumimoji="0" sz="1400">
                <a:solidFill>
                  <a:schemeClr val="accent5">
                    <a:lumMod val="75000"/>
                  </a:schemeClr>
                </a:solidFill>
              </a:defRPr>
            </a:lvl1pPr>
          </a:lstStyle>
          <a:p>
            <a:pPr>
              <a:defRPr/>
            </a:pPr>
            <a:fld id="{867CB040-6D94-4094-8111-F8B040D401BC}" type="slidenum">
              <a:rPr lang="en-US"/>
              <a:pPr>
                <a:defRPr/>
              </a:pPr>
              <a:t>‹#›</a:t>
            </a:fld>
            <a:endParaRPr lang="en-US" sz="1600"/>
          </a:p>
        </p:txBody>
      </p:sp>
      <p:sp>
        <p:nvSpPr>
          <p:cNvPr id="10" name="Footer Placeholder 2"/>
          <p:cNvSpPr>
            <a:spLocks noGrp="1"/>
          </p:cNvSpPr>
          <p:nvPr>
            <p:ph type="ftr" sz="quarter" idx="11"/>
          </p:nvPr>
        </p:nvSpPr>
        <p:spPr/>
        <p:txBody>
          <a:bodyPr/>
          <a:lstStyle>
            <a:lvl1pPr algn="l" eaLnBrk="1" latinLnBrk="0" hangingPunct="1">
              <a:defRPr kumimoji="0" sz="1400">
                <a:solidFill>
                  <a:schemeClr val="accent1"/>
                </a:solidFill>
              </a:defRPr>
            </a:lvl1pPr>
          </a:lstStyle>
          <a:p>
            <a:pPr>
              <a:defRPr/>
            </a:pPr>
            <a:r>
              <a:rPr lang="en-US"/>
              <a:t>l   </a:t>
            </a:r>
            <a:r>
              <a:rPr lang="en-US" b="0">
                <a:solidFill>
                  <a:schemeClr val="accent5">
                    <a:lumMod val="75000"/>
                  </a:schemeClr>
                </a:solidFill>
              </a:rPr>
              <a:t>World Health Organization</a:t>
            </a:r>
          </a:p>
        </p:txBody>
      </p:sp>
    </p:spTree>
    <p:extLst>
      <p:ext uri="{BB962C8B-B14F-4D97-AF65-F5344CB8AC3E}">
        <p14:creationId xmlns:p14="http://schemas.microsoft.com/office/powerpoint/2010/main" val="136124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6" name="Slide Number Placeholder 5"/>
          <p:cNvSpPr>
            <a:spLocks noGrp="1"/>
          </p:cNvSpPr>
          <p:nvPr>
            <p:ph type="sldNum" sz="quarter" idx="12"/>
          </p:nvPr>
        </p:nvSpPr>
        <p:spPr/>
        <p:txBody>
          <a:bodyPr/>
          <a:lstStyle>
            <a:lvl1pPr>
              <a:defRPr/>
            </a:lvl1pPr>
          </a:lstStyle>
          <a:p>
            <a:pPr>
              <a:defRPr/>
            </a:pPr>
            <a:fld id="{CEF438DF-D32C-4619-A533-CEDF41B4D0A8}" type="slidenum">
              <a:rPr lang="en-US"/>
              <a:pPr>
                <a:defRPr/>
              </a:pPr>
              <a:t>‹#›</a:t>
            </a:fld>
            <a:endParaRPr lang="en-US"/>
          </a:p>
        </p:txBody>
      </p:sp>
    </p:spTree>
    <p:extLst>
      <p:ext uri="{BB962C8B-B14F-4D97-AF65-F5344CB8AC3E}">
        <p14:creationId xmlns:p14="http://schemas.microsoft.com/office/powerpoint/2010/main" val="23439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8" name="Footer Placeholder 4"/>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9" name="Slide Number Placeholder 5"/>
          <p:cNvSpPr>
            <a:spLocks noGrp="1"/>
          </p:cNvSpPr>
          <p:nvPr>
            <p:ph type="sldNum" sz="quarter" idx="12"/>
          </p:nvPr>
        </p:nvSpPr>
        <p:spPr/>
        <p:txBody>
          <a:bodyPr/>
          <a:lstStyle>
            <a:lvl1pPr>
              <a:defRPr/>
            </a:lvl1pPr>
          </a:lstStyle>
          <a:p>
            <a:pPr>
              <a:defRPr/>
            </a:pPr>
            <a:fld id="{00409D8C-F5B4-422A-9698-CAAFEDEC6ED8}" type="slidenum">
              <a:rPr lang="en-US"/>
              <a:pPr>
                <a:defRPr/>
              </a:pPr>
              <a:t>‹#›</a:t>
            </a:fld>
            <a:endParaRPr lang="en-US"/>
          </a:p>
        </p:txBody>
      </p:sp>
    </p:spTree>
    <p:extLst>
      <p:ext uri="{BB962C8B-B14F-4D97-AF65-F5344CB8AC3E}">
        <p14:creationId xmlns:p14="http://schemas.microsoft.com/office/powerpoint/2010/main" val="206292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5" name="Straight Connector 4"/>
          <p:cNvSpPr>
            <a:spLocks noChangeShapeType="1"/>
          </p:cNvSpPr>
          <p:nvPr userDrawn="1"/>
        </p:nvSpPr>
        <p:spPr bwMode="auto">
          <a:xfrm flipV="1">
            <a:off x="600075" y="955675"/>
            <a:ext cx="8532813" cy="2540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latin typeface="Arial" charset="0"/>
              <a:cs typeface="Arial" charset="0"/>
            </a:endParaRPr>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130175"/>
            <a:ext cx="8229600" cy="881063"/>
          </a:xfrm>
        </p:spPr>
        <p:txBody>
          <a:bodyPr/>
          <a:lstStyle/>
          <a:p>
            <a:r>
              <a:rPr lang="en-US" dirty="0" smtClean="0"/>
              <a:t>Click to edit Master title style</a:t>
            </a:r>
            <a:endParaRPr lang="en-US" dirty="0"/>
          </a:p>
        </p:txBody>
      </p:sp>
      <p:sp>
        <p:nvSpPr>
          <p:cNvPr id="6" name="Slide Number Placeholder 22"/>
          <p:cNvSpPr>
            <a:spLocks noGrp="1"/>
          </p:cNvSpPr>
          <p:nvPr>
            <p:ph type="sldNum" sz="quarter" idx="10"/>
          </p:nvPr>
        </p:nvSpPr>
        <p:spPr/>
        <p:txBody>
          <a:bodyPr/>
          <a:lstStyle>
            <a:lvl1pPr algn="l" eaLnBrk="1" latinLnBrk="0" hangingPunct="1">
              <a:defRPr kumimoji="0" sz="1400">
                <a:solidFill>
                  <a:schemeClr val="accent5">
                    <a:lumMod val="75000"/>
                  </a:schemeClr>
                </a:solidFill>
              </a:defRPr>
            </a:lvl1pPr>
          </a:lstStyle>
          <a:p>
            <a:pPr>
              <a:defRPr/>
            </a:pPr>
            <a:fld id="{B1626A02-5460-48F9-823C-A509BE8B15E8}" type="slidenum">
              <a:rPr lang="en-US"/>
              <a:pPr>
                <a:defRPr/>
              </a:pPr>
              <a:t>‹#›</a:t>
            </a:fld>
            <a:endParaRPr lang="en-US" sz="1600"/>
          </a:p>
        </p:txBody>
      </p:sp>
      <p:sp>
        <p:nvSpPr>
          <p:cNvPr id="7" name="Footer Placeholder 2"/>
          <p:cNvSpPr>
            <a:spLocks noGrp="1"/>
          </p:cNvSpPr>
          <p:nvPr>
            <p:ph type="ftr" sz="quarter" idx="11"/>
          </p:nvPr>
        </p:nvSpPr>
        <p:spPr>
          <a:xfrm>
            <a:off x="1042988" y="6356350"/>
            <a:ext cx="6192837" cy="365125"/>
          </a:xfrm>
        </p:spPr>
        <p:txBody>
          <a:bodyPr/>
          <a:lstStyle>
            <a:lvl1pPr algn="l" eaLnBrk="1" latinLnBrk="0" hangingPunct="1">
              <a:defRPr kumimoji="0" sz="1400">
                <a:solidFill>
                  <a:schemeClr val="accent1"/>
                </a:solidFill>
              </a:defRPr>
            </a:lvl1pPr>
          </a:lstStyle>
          <a:p>
            <a:pPr>
              <a:defRPr/>
            </a:pPr>
            <a:r>
              <a:rPr lang="en-US"/>
              <a:t>l   </a:t>
            </a:r>
            <a:r>
              <a:rPr lang="en-US" b="0">
                <a:solidFill>
                  <a:schemeClr val="accent5">
                    <a:lumMod val="75000"/>
                  </a:schemeClr>
                </a:solidFill>
              </a:rPr>
              <a:t>World Health Organization</a:t>
            </a:r>
          </a:p>
        </p:txBody>
      </p:sp>
    </p:spTree>
    <p:extLst>
      <p:ext uri="{BB962C8B-B14F-4D97-AF65-F5344CB8AC3E}">
        <p14:creationId xmlns:p14="http://schemas.microsoft.com/office/powerpoint/2010/main" val="15501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6"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Slide Number Placeholder 22"/>
          <p:cNvSpPr>
            <a:spLocks noGrp="1"/>
          </p:cNvSpPr>
          <p:nvPr>
            <p:ph type="sldNum" sz="quarter" idx="10"/>
          </p:nvPr>
        </p:nvSpPr>
        <p:spPr/>
        <p:txBody>
          <a:bodyPr/>
          <a:lstStyle>
            <a:lvl1pPr algn="l" eaLnBrk="1" latinLnBrk="0" hangingPunct="1">
              <a:defRPr kumimoji="0" sz="1400">
                <a:solidFill>
                  <a:schemeClr val="accent5">
                    <a:lumMod val="75000"/>
                  </a:schemeClr>
                </a:solidFill>
              </a:defRPr>
            </a:lvl1pPr>
          </a:lstStyle>
          <a:p>
            <a:pPr>
              <a:defRPr/>
            </a:pPr>
            <a:fld id="{914F5293-9909-42C3-8FAB-D6863FD53E6F}" type="slidenum">
              <a:rPr lang="en-US"/>
              <a:pPr>
                <a:defRPr/>
              </a:pPr>
              <a:t>‹#›</a:t>
            </a:fld>
            <a:endParaRPr lang="en-US" sz="1600"/>
          </a:p>
        </p:txBody>
      </p:sp>
      <p:sp>
        <p:nvSpPr>
          <p:cNvPr id="8" name="Footer Placeholder 2"/>
          <p:cNvSpPr>
            <a:spLocks noGrp="1"/>
          </p:cNvSpPr>
          <p:nvPr>
            <p:ph type="ftr" sz="quarter" idx="11"/>
          </p:nvPr>
        </p:nvSpPr>
        <p:spPr>
          <a:xfrm>
            <a:off x="1042988" y="6356350"/>
            <a:ext cx="6192837" cy="365125"/>
          </a:xfrm>
        </p:spPr>
        <p:txBody>
          <a:bodyPr/>
          <a:lstStyle>
            <a:lvl1pPr algn="l" eaLnBrk="1" latinLnBrk="0" hangingPunct="1">
              <a:defRPr kumimoji="0" sz="1400">
                <a:solidFill>
                  <a:schemeClr val="accent1"/>
                </a:solidFill>
              </a:defRPr>
            </a:lvl1pPr>
          </a:lstStyle>
          <a:p>
            <a:pPr>
              <a:defRPr/>
            </a:pPr>
            <a:r>
              <a:rPr lang="en-US"/>
              <a:t>l   </a:t>
            </a:r>
            <a:r>
              <a:rPr lang="en-US" b="0">
                <a:solidFill>
                  <a:schemeClr val="accent5">
                    <a:lumMod val="75000"/>
                  </a:schemeClr>
                </a:solidFill>
              </a:rPr>
              <a:t>World Health Organization</a:t>
            </a:r>
          </a:p>
        </p:txBody>
      </p:sp>
    </p:spTree>
    <p:extLst>
      <p:ext uri="{BB962C8B-B14F-4D97-AF65-F5344CB8AC3E}">
        <p14:creationId xmlns:p14="http://schemas.microsoft.com/office/powerpoint/2010/main" val="383000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6" name="Straight Connector 5"/>
          <p:cNvSpPr>
            <a:spLocks noChangeShapeType="1"/>
          </p:cNvSpPr>
          <p:nvPr userDrawn="1"/>
        </p:nvSpPr>
        <p:spPr bwMode="auto">
          <a:xfrm flipV="1">
            <a:off x="600075" y="955675"/>
            <a:ext cx="8532813" cy="2540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latin typeface="Arial" charset="0"/>
              <a:cs typeface="Arial" charset="0"/>
            </a:endParaRPr>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1"/>
          <p:cNvSpPr>
            <a:spLocks noGrp="1"/>
          </p:cNvSpPr>
          <p:nvPr>
            <p:ph type="title"/>
          </p:nvPr>
        </p:nvSpPr>
        <p:spPr>
          <a:xfrm>
            <a:off x="457200" y="130175"/>
            <a:ext cx="8229600" cy="881063"/>
          </a:xfrm>
        </p:spPr>
        <p:txBody>
          <a:bodyPr/>
          <a:lstStyle/>
          <a:p>
            <a:r>
              <a:rPr lang="en-US" dirty="0" smtClean="0"/>
              <a:t>Click to edit Master title style</a:t>
            </a:r>
            <a:endParaRPr lang="en-US" dirty="0"/>
          </a:p>
        </p:txBody>
      </p:sp>
      <p:sp>
        <p:nvSpPr>
          <p:cNvPr id="7" name="Slide Number Placeholder 22"/>
          <p:cNvSpPr>
            <a:spLocks noGrp="1"/>
          </p:cNvSpPr>
          <p:nvPr>
            <p:ph type="sldNum" sz="quarter" idx="10"/>
          </p:nvPr>
        </p:nvSpPr>
        <p:spPr/>
        <p:txBody>
          <a:bodyPr/>
          <a:lstStyle>
            <a:lvl1pPr algn="l" eaLnBrk="1" latinLnBrk="0" hangingPunct="1">
              <a:defRPr kumimoji="0" sz="1400">
                <a:solidFill>
                  <a:schemeClr val="accent5">
                    <a:lumMod val="75000"/>
                  </a:schemeClr>
                </a:solidFill>
              </a:defRPr>
            </a:lvl1pPr>
          </a:lstStyle>
          <a:p>
            <a:pPr>
              <a:defRPr/>
            </a:pPr>
            <a:fld id="{9E719B46-69D4-414F-9F34-B4B6A1C3B713}" type="slidenum">
              <a:rPr lang="en-US"/>
              <a:pPr>
                <a:defRPr/>
              </a:pPr>
              <a:t>‹#›</a:t>
            </a:fld>
            <a:endParaRPr lang="en-US" sz="1600"/>
          </a:p>
        </p:txBody>
      </p:sp>
      <p:sp>
        <p:nvSpPr>
          <p:cNvPr id="8" name="Footer Placeholder 2"/>
          <p:cNvSpPr>
            <a:spLocks noGrp="1"/>
          </p:cNvSpPr>
          <p:nvPr>
            <p:ph type="ftr" sz="quarter" idx="11"/>
          </p:nvPr>
        </p:nvSpPr>
        <p:spPr/>
        <p:txBody>
          <a:bodyPr/>
          <a:lstStyle>
            <a:lvl1pPr algn="l" eaLnBrk="1" latinLnBrk="0" hangingPunct="1">
              <a:defRPr kumimoji="0" sz="1400">
                <a:solidFill>
                  <a:schemeClr val="accent1"/>
                </a:solidFill>
              </a:defRPr>
            </a:lvl1pPr>
          </a:lstStyle>
          <a:p>
            <a:pPr>
              <a:defRPr/>
            </a:pPr>
            <a:r>
              <a:rPr lang="en-US"/>
              <a:t>l   </a:t>
            </a:r>
            <a:r>
              <a:rPr lang="en-US" b="0">
                <a:solidFill>
                  <a:schemeClr val="accent5">
                    <a:lumMod val="75000"/>
                  </a:schemeClr>
                </a:solidFill>
              </a:rPr>
              <a:t>World Health Organization</a:t>
            </a:r>
          </a:p>
        </p:txBody>
      </p:sp>
    </p:spTree>
    <p:extLst>
      <p:ext uri="{BB962C8B-B14F-4D97-AF65-F5344CB8AC3E}">
        <p14:creationId xmlns:p14="http://schemas.microsoft.com/office/powerpoint/2010/main" val="203707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9" name="Footer Placeholder 7"/>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10" name="Slide Number Placeholder 8"/>
          <p:cNvSpPr>
            <a:spLocks noGrp="1"/>
          </p:cNvSpPr>
          <p:nvPr>
            <p:ph type="sldNum" sz="quarter" idx="12"/>
          </p:nvPr>
        </p:nvSpPr>
        <p:spPr/>
        <p:txBody>
          <a:bodyPr/>
          <a:lstStyle>
            <a:lvl1pPr>
              <a:defRPr/>
            </a:lvl1pPr>
          </a:lstStyle>
          <a:p>
            <a:pPr>
              <a:defRPr/>
            </a:pPr>
            <a:fld id="{87470379-6B50-46CA-B6E7-DAE5D07D9509}" type="slidenum">
              <a:rPr lang="en-US"/>
              <a:pPr>
                <a:defRPr/>
              </a:pPr>
              <a:t>‹#›</a:t>
            </a:fld>
            <a:endParaRPr lang="en-US"/>
          </a:p>
        </p:txBody>
      </p:sp>
    </p:spTree>
    <p:extLst>
      <p:ext uri="{BB962C8B-B14F-4D97-AF65-F5344CB8AC3E}">
        <p14:creationId xmlns:p14="http://schemas.microsoft.com/office/powerpoint/2010/main" val="175104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4"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5" name="Straight Connector 4"/>
          <p:cNvSpPr>
            <a:spLocks noChangeShapeType="1"/>
          </p:cNvSpPr>
          <p:nvPr userDrawn="1"/>
        </p:nvSpPr>
        <p:spPr bwMode="auto">
          <a:xfrm flipV="1">
            <a:off x="552450" y="955675"/>
            <a:ext cx="8593138" cy="2540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latin typeface="Arial" charset="0"/>
              <a:cs typeface="Arial" charset="0"/>
            </a:endParaRPr>
          </a:p>
        </p:txBody>
      </p:sp>
      <p:sp>
        <p:nvSpPr>
          <p:cNvPr id="9" name="Title 1"/>
          <p:cNvSpPr>
            <a:spLocks noGrp="1"/>
          </p:cNvSpPr>
          <p:nvPr>
            <p:ph type="title"/>
          </p:nvPr>
        </p:nvSpPr>
        <p:spPr>
          <a:xfrm>
            <a:off x="457200" y="130175"/>
            <a:ext cx="8229600" cy="881063"/>
          </a:xfrm>
        </p:spPr>
        <p:txBody>
          <a:bodyPr/>
          <a:lstStyle/>
          <a:p>
            <a:r>
              <a:rPr lang="en-US" dirty="0" smtClean="0"/>
              <a:t>Click to edit Master title style</a:t>
            </a:r>
            <a:endParaRPr lang="en-US" dirty="0"/>
          </a:p>
        </p:txBody>
      </p:sp>
      <p:sp>
        <p:nvSpPr>
          <p:cNvPr id="6" name="Date Placeholder 2"/>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7" name="Footer Placeholder 3"/>
          <p:cNvSpPr>
            <a:spLocks noGrp="1"/>
          </p:cNvSpPr>
          <p:nvPr>
            <p:ph type="ftr" sz="quarter" idx="11"/>
          </p:nvPr>
        </p:nvSpPr>
        <p:spPr/>
        <p:txBody>
          <a:bodyPr/>
          <a:lstStyle>
            <a:lvl1pPr>
              <a:defRPr b="0">
                <a:solidFill>
                  <a:schemeClr val="accent5">
                    <a:lumMod val="75000"/>
                  </a:schemeClr>
                </a:solidFill>
              </a:defRPr>
            </a:lvl1pPr>
          </a:lstStyle>
          <a:p>
            <a:pPr>
              <a:defRPr/>
            </a:pPr>
            <a:r>
              <a:rPr lang="en-US"/>
              <a:t>l   World Health Organization</a:t>
            </a:r>
          </a:p>
        </p:txBody>
      </p:sp>
      <p:sp>
        <p:nvSpPr>
          <p:cNvPr id="8" name="Slide Number Placeholder 4"/>
          <p:cNvSpPr>
            <a:spLocks noGrp="1"/>
          </p:cNvSpPr>
          <p:nvPr>
            <p:ph type="sldNum" sz="quarter" idx="12"/>
          </p:nvPr>
        </p:nvSpPr>
        <p:spPr/>
        <p:txBody>
          <a:bodyPr/>
          <a:lstStyle>
            <a:lvl1pPr>
              <a:defRPr/>
            </a:lvl1pPr>
          </a:lstStyle>
          <a:p>
            <a:pPr>
              <a:defRPr/>
            </a:pPr>
            <a:fld id="{E2D621B4-C8C5-4B96-9A43-BFC6A0DF4702}" type="slidenum">
              <a:rPr lang="en-US"/>
              <a:pPr>
                <a:defRPr/>
              </a:pPr>
              <a:t>‹#›</a:t>
            </a:fld>
            <a:endParaRPr lang="en-US"/>
          </a:p>
        </p:txBody>
      </p:sp>
    </p:spTree>
    <p:extLst>
      <p:ext uri="{BB962C8B-B14F-4D97-AF65-F5344CB8AC3E}">
        <p14:creationId xmlns:p14="http://schemas.microsoft.com/office/powerpoint/2010/main" val="265803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6"/>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4" name="Picture 5" descr="WHO_P285 without words light blue bkd"/>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8028384" y="6088953"/>
            <a:ext cx="670438" cy="623046"/>
          </a:xfrm>
          <a:prstGeom prst="rect">
            <a:avLst/>
          </a:prstGeom>
          <a:noFill/>
          <a:ln w="9525">
            <a:noFill/>
            <a:miter lim="800000"/>
            <a:headEnd/>
            <a:tailEnd/>
          </a:ln>
        </p:spPr>
      </p:pic>
      <p:sp>
        <p:nvSpPr>
          <p:cNvPr id="5" name="Date Placeholder 1"/>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6" name="Footer Placeholder 2"/>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7" name="Slide Number Placeholder 3"/>
          <p:cNvSpPr>
            <a:spLocks noGrp="1"/>
          </p:cNvSpPr>
          <p:nvPr>
            <p:ph type="sldNum" sz="quarter" idx="12"/>
          </p:nvPr>
        </p:nvSpPr>
        <p:spPr/>
        <p:txBody>
          <a:bodyPr/>
          <a:lstStyle>
            <a:lvl1pPr>
              <a:defRPr/>
            </a:lvl1pPr>
          </a:lstStyle>
          <a:p>
            <a:pPr>
              <a:defRPr/>
            </a:pPr>
            <a:fld id="{B6487FDB-EF4D-440F-BA6B-30B3B1500C1F}" type="slidenum">
              <a:rPr lang="en-US"/>
              <a:pPr>
                <a:defRPr/>
              </a:pPr>
              <a:t>‹#›</a:t>
            </a:fld>
            <a:endParaRPr lang="en-US"/>
          </a:p>
        </p:txBody>
      </p:sp>
    </p:spTree>
    <p:extLst>
      <p:ext uri="{BB962C8B-B14F-4D97-AF65-F5344CB8AC3E}">
        <p14:creationId xmlns:p14="http://schemas.microsoft.com/office/powerpoint/2010/main" val="162127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6"/>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6" name="Straight Connector 7"/>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9" name="Footer Placeholder 5"/>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10" name="Slide Number Placeholder 6"/>
          <p:cNvSpPr>
            <a:spLocks noGrp="1"/>
          </p:cNvSpPr>
          <p:nvPr>
            <p:ph type="sldNum" sz="quarter" idx="12"/>
          </p:nvPr>
        </p:nvSpPr>
        <p:spPr/>
        <p:txBody>
          <a:bodyPr/>
          <a:lstStyle>
            <a:lvl1pPr>
              <a:defRPr/>
            </a:lvl1pPr>
          </a:lstStyle>
          <a:p>
            <a:pPr>
              <a:defRPr/>
            </a:pPr>
            <a:fld id="{6D42C3B0-5E52-40D6-A704-EB15EF3FB341}" type="slidenum">
              <a:rPr lang="en-US"/>
              <a:pPr>
                <a:defRPr/>
              </a:pPr>
              <a:t>‹#›</a:t>
            </a:fld>
            <a:endParaRPr lang="en-US"/>
          </a:p>
        </p:txBody>
      </p:sp>
    </p:spTree>
    <p:extLst>
      <p:ext uri="{BB962C8B-B14F-4D97-AF65-F5344CB8AC3E}">
        <p14:creationId xmlns:p14="http://schemas.microsoft.com/office/powerpoint/2010/main" val="6215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6"/>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ZA"/>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a:defRPr>
                <a:latin typeface="Arial" charset="0"/>
                <a:cs typeface="Arial" charset="0"/>
              </a:defRPr>
            </a:lvl1pPr>
          </a:lstStyle>
          <a:p>
            <a:pPr>
              <a:defRPr/>
            </a:pPr>
            <a:endParaRPr lang="en-US"/>
          </a:p>
        </p:txBody>
      </p:sp>
      <p:sp>
        <p:nvSpPr>
          <p:cNvPr id="9" name="Footer Placeholder 5"/>
          <p:cNvSpPr>
            <a:spLocks noGrp="1"/>
          </p:cNvSpPr>
          <p:nvPr>
            <p:ph type="ftr" sz="quarter" idx="11"/>
          </p:nvPr>
        </p:nvSpPr>
        <p:spPr/>
        <p:txBody>
          <a:bodyPr/>
          <a:lstStyle>
            <a:lvl1pPr>
              <a:defRPr b="0">
                <a:solidFill>
                  <a:schemeClr val="tx2"/>
                </a:solidFill>
              </a:defRPr>
            </a:lvl1pPr>
          </a:lstStyle>
          <a:p>
            <a:pPr>
              <a:defRPr/>
            </a:pPr>
            <a:r>
              <a:rPr lang="en-US"/>
              <a:t>l   World Health Organization</a:t>
            </a:r>
          </a:p>
        </p:txBody>
      </p:sp>
      <p:sp>
        <p:nvSpPr>
          <p:cNvPr id="10" name="Slide Number Placeholder 6"/>
          <p:cNvSpPr>
            <a:spLocks noGrp="1"/>
          </p:cNvSpPr>
          <p:nvPr>
            <p:ph type="sldNum" sz="quarter" idx="12"/>
          </p:nvPr>
        </p:nvSpPr>
        <p:spPr/>
        <p:txBody>
          <a:bodyPr/>
          <a:lstStyle>
            <a:lvl1pPr>
              <a:defRPr/>
            </a:lvl1pPr>
          </a:lstStyle>
          <a:p>
            <a:pPr>
              <a:defRPr/>
            </a:pPr>
            <a:fld id="{A72DE23F-2B66-493E-8BEF-80EF6FE73DBA}" type="slidenum">
              <a:rPr lang="en-US"/>
              <a:pPr>
                <a:defRPr/>
              </a:pPr>
              <a:t>‹#›</a:t>
            </a:fld>
            <a:endParaRPr lang="en-US"/>
          </a:p>
        </p:txBody>
      </p:sp>
    </p:spTree>
    <p:extLst>
      <p:ext uri="{BB962C8B-B14F-4D97-AF65-F5344CB8AC3E}">
        <p14:creationId xmlns:p14="http://schemas.microsoft.com/office/powerpoint/2010/main" val="201757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3017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accent5">
                    <a:lumMod val="75000"/>
                  </a:schemeClr>
                </a:solidFill>
                <a:latin typeface="Arial" charset="0"/>
                <a:cs typeface="Arial" charset="0"/>
              </a:defRPr>
            </a:lvl1pPr>
          </a:lstStyle>
          <a:p>
            <a:pPr>
              <a:defRPr/>
            </a:pPr>
            <a:fld id="{FDCE6DC2-2301-4ACE-A157-964B49EA277C}" type="slidenum">
              <a:rPr lang="en-US"/>
              <a:pPr>
                <a:defRPr/>
              </a:pPr>
              <a:t>‹#›</a:t>
            </a:fld>
            <a:endParaRPr lang="en-US" sz="160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1331913" y="6356350"/>
            <a:ext cx="6192837" cy="365125"/>
          </a:xfrm>
          <a:prstGeom prst="rect">
            <a:avLst/>
          </a:prstGeom>
        </p:spPr>
        <p:txBody>
          <a:bodyPr vert="horz"/>
          <a:lstStyle>
            <a:lvl1pPr algn="l" eaLnBrk="1" latinLnBrk="0" hangingPunct="1">
              <a:defRPr kumimoji="0" sz="1400" b="1">
                <a:solidFill>
                  <a:schemeClr val="accent1"/>
                </a:solidFill>
                <a:latin typeface="Arial" charset="0"/>
                <a:cs typeface="Arial" charset="0"/>
              </a:defRPr>
            </a:lvl1pPr>
          </a:lstStyle>
          <a:p>
            <a:pPr>
              <a:defRPr/>
            </a:pPr>
            <a:r>
              <a:rPr lang="en-US"/>
              <a:t>l   </a:t>
            </a:r>
            <a:r>
              <a:rPr lang="en-US">
                <a:solidFill>
                  <a:schemeClr val="accent5">
                    <a:lumMod val="75000"/>
                  </a:schemeClr>
                </a:solidFill>
              </a:rPr>
              <a:t>World Health Organization</a:t>
            </a:r>
          </a:p>
        </p:txBody>
      </p:sp>
    </p:spTree>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hdr="0" dt="0"/>
  <p:txStyles>
    <p:titleStyle>
      <a:lvl1pPr algn="l" rtl="0" eaLnBrk="0" fontAlgn="base" hangingPunct="0">
        <a:spcBef>
          <a:spcPct val="0"/>
        </a:spcBef>
        <a:spcAft>
          <a:spcPct val="0"/>
        </a:spcAft>
        <a:defRPr sz="3200" kern="1200">
          <a:solidFill>
            <a:srgbClr val="42557F"/>
          </a:solidFill>
          <a:latin typeface="+mj-lt"/>
          <a:ea typeface="+mj-ea"/>
          <a:cs typeface="+mj-cs"/>
        </a:defRPr>
      </a:lvl1pPr>
      <a:lvl2pPr algn="l" rtl="0" eaLnBrk="0" fontAlgn="base" hangingPunct="0">
        <a:spcBef>
          <a:spcPct val="0"/>
        </a:spcBef>
        <a:spcAft>
          <a:spcPct val="0"/>
        </a:spcAft>
        <a:defRPr sz="3200">
          <a:solidFill>
            <a:srgbClr val="42557F"/>
          </a:solidFill>
          <a:latin typeface="Calibri" pitchFamily="34" charset="0"/>
        </a:defRPr>
      </a:lvl2pPr>
      <a:lvl3pPr algn="l" rtl="0" eaLnBrk="0" fontAlgn="base" hangingPunct="0">
        <a:spcBef>
          <a:spcPct val="0"/>
        </a:spcBef>
        <a:spcAft>
          <a:spcPct val="0"/>
        </a:spcAft>
        <a:defRPr sz="3200">
          <a:solidFill>
            <a:srgbClr val="42557F"/>
          </a:solidFill>
          <a:latin typeface="Calibri" pitchFamily="34" charset="0"/>
        </a:defRPr>
      </a:lvl3pPr>
      <a:lvl4pPr algn="l" rtl="0" eaLnBrk="0" fontAlgn="base" hangingPunct="0">
        <a:spcBef>
          <a:spcPct val="0"/>
        </a:spcBef>
        <a:spcAft>
          <a:spcPct val="0"/>
        </a:spcAft>
        <a:defRPr sz="3200">
          <a:solidFill>
            <a:srgbClr val="42557F"/>
          </a:solidFill>
          <a:latin typeface="Calibri" pitchFamily="34" charset="0"/>
        </a:defRPr>
      </a:lvl4pPr>
      <a:lvl5pPr algn="l" rtl="0" eaLnBrk="0" fontAlgn="base" hangingPunct="0">
        <a:spcBef>
          <a:spcPct val="0"/>
        </a:spcBef>
        <a:spcAft>
          <a:spcPct val="0"/>
        </a:spcAft>
        <a:defRPr sz="3200">
          <a:solidFill>
            <a:srgbClr val="42557F"/>
          </a:solidFill>
          <a:latin typeface="Calibri" pitchFamily="34" charset="0"/>
        </a:defRPr>
      </a:lvl5pPr>
      <a:lvl6pPr marL="457200" algn="l" rtl="0" fontAlgn="base">
        <a:spcBef>
          <a:spcPct val="0"/>
        </a:spcBef>
        <a:spcAft>
          <a:spcPct val="0"/>
        </a:spcAft>
        <a:defRPr sz="3200">
          <a:solidFill>
            <a:srgbClr val="42557F"/>
          </a:solidFill>
          <a:latin typeface="Calibri" pitchFamily="34" charset="0"/>
        </a:defRPr>
      </a:lvl6pPr>
      <a:lvl7pPr marL="914400" algn="l" rtl="0" fontAlgn="base">
        <a:spcBef>
          <a:spcPct val="0"/>
        </a:spcBef>
        <a:spcAft>
          <a:spcPct val="0"/>
        </a:spcAft>
        <a:defRPr sz="3200">
          <a:solidFill>
            <a:srgbClr val="42557F"/>
          </a:solidFill>
          <a:latin typeface="Calibri" pitchFamily="34" charset="0"/>
        </a:defRPr>
      </a:lvl7pPr>
      <a:lvl8pPr marL="1371600" algn="l" rtl="0" fontAlgn="base">
        <a:spcBef>
          <a:spcPct val="0"/>
        </a:spcBef>
        <a:spcAft>
          <a:spcPct val="0"/>
        </a:spcAft>
        <a:defRPr sz="3200">
          <a:solidFill>
            <a:srgbClr val="42557F"/>
          </a:solidFill>
          <a:latin typeface="Calibri" pitchFamily="34" charset="0"/>
        </a:defRPr>
      </a:lvl8pPr>
      <a:lvl9pPr marL="1828800" algn="l" rtl="0" fontAlgn="base">
        <a:spcBef>
          <a:spcPct val="0"/>
        </a:spcBef>
        <a:spcAft>
          <a:spcPct val="0"/>
        </a:spcAft>
        <a:defRPr sz="3200">
          <a:solidFill>
            <a:srgbClr val="42557F"/>
          </a:solidFill>
          <a:latin typeface="Calibri" pitchFamily="34"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rgbClr val="42557F"/>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rgbClr val="42557F"/>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rgbClr val="42557F"/>
          </a:solidFill>
          <a:latin typeface="+mn-lt"/>
          <a:ea typeface="+mn-ea"/>
          <a:cs typeface="+mn-cs"/>
        </a:defRPr>
      </a:lvl3pPr>
      <a:lvl4pPr marL="1096963" indent="-228600" algn="l" rtl="0" eaLnBrk="0" fontAlgn="base" hangingPunct="0">
        <a:spcBef>
          <a:spcPts val="400"/>
        </a:spcBef>
        <a:spcAft>
          <a:spcPct val="0"/>
        </a:spcAft>
        <a:buClr>
          <a:srgbClr val="658FBC"/>
        </a:buClr>
        <a:buSzPct val="70000"/>
        <a:buFont typeface="Wingdings" pitchFamily="2" charset="2"/>
        <a:buChar char=""/>
        <a:defRPr kern="1200">
          <a:solidFill>
            <a:srgbClr val="42557F"/>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rgbClr val="42557F"/>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539552" y="3573463"/>
            <a:ext cx="7848872" cy="1519237"/>
          </a:xfrm>
        </p:spPr>
        <p:txBody>
          <a:bodyPr anchor="ctr"/>
          <a:lstStyle/>
          <a:p>
            <a:pPr algn="ctr"/>
            <a:r>
              <a:rPr lang="en-US" dirty="0" smtClean="0"/>
              <a:t>HIV Drug Resistance Early Warning </a:t>
            </a:r>
            <a:r>
              <a:rPr lang="en-US" dirty="0" smtClean="0"/>
              <a:t>Indicators</a:t>
            </a:r>
            <a:endParaRPr lang="en-US" dirty="0" smtClean="0"/>
          </a:p>
        </p:txBody>
      </p:sp>
      <p:sp>
        <p:nvSpPr>
          <p:cNvPr id="2051" name="Rectangle 3"/>
          <p:cNvSpPr>
            <a:spLocks noGrp="1" noChangeArrowheads="1"/>
          </p:cNvSpPr>
          <p:nvPr>
            <p:ph type="subTitle" idx="1"/>
          </p:nvPr>
        </p:nvSpPr>
        <p:spPr/>
        <p:txBody>
          <a:bodyPr>
            <a:normAutofit fontScale="85000" lnSpcReduction="20000"/>
          </a:bodyPr>
          <a:lstStyle/>
          <a:p>
            <a:pPr eaLnBrk="1" fontAlgn="auto" hangingPunct="1">
              <a:spcAft>
                <a:spcPts val="0"/>
              </a:spcAft>
              <a:defRPr/>
            </a:pPr>
            <a:r>
              <a:rPr lang="en-US" smtClean="0"/>
              <a:t>World Health Organization</a:t>
            </a:r>
            <a:br>
              <a:rPr lang="en-US" smtClean="0"/>
            </a:br>
            <a:r>
              <a:rPr lang="en-US" smtClean="0"/>
              <a:t>HIV Drug Resistance Prevention and Assessment Strategy</a:t>
            </a:r>
          </a:p>
        </p:txBody>
      </p:sp>
      <p:sp>
        <p:nvSpPr>
          <p:cNvPr id="6" name="Slide Number Placeholder 5"/>
          <p:cNvSpPr>
            <a:spLocks noGrp="1"/>
          </p:cNvSpPr>
          <p:nvPr>
            <p:ph type="sldNum" sz="quarter" idx="10"/>
          </p:nvPr>
        </p:nvSpPr>
        <p:spPr>
          <a:xfrm>
            <a:off x="1216025" y="6354763"/>
            <a:ext cx="1219200" cy="366712"/>
          </a:xfrm>
        </p:spPr>
        <p:txBody>
          <a:bodyPr/>
          <a:lstStyle/>
          <a:p>
            <a:pPr>
              <a:defRPr/>
            </a:pPr>
            <a:fld id="{9E746F55-74FD-4F55-950E-0B435DF0E6CB}"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1"/>
          <p:cNvSpPr>
            <a:spLocks noGrp="1"/>
          </p:cNvSpPr>
          <p:nvPr>
            <p:ph sz="quarter" idx="1"/>
          </p:nvPr>
        </p:nvSpPr>
        <p:spPr>
          <a:xfrm>
            <a:off x="457200" y="1219200"/>
            <a:ext cx="8229600" cy="4937125"/>
          </a:xfrm>
        </p:spPr>
        <p:txBody>
          <a:bodyPr/>
          <a:lstStyle/>
          <a:p>
            <a:r>
              <a:rPr lang="en-GB" smtClean="0"/>
              <a:t>Denominator excludes transfers out</a:t>
            </a:r>
            <a:endParaRPr lang="en-US" smtClean="0"/>
          </a:p>
          <a:p>
            <a:endParaRPr lang="en-GB" smtClean="0"/>
          </a:p>
          <a:p>
            <a:r>
              <a:rPr lang="en-GB" smtClean="0"/>
              <a:t>Now </a:t>
            </a:r>
            <a:r>
              <a:rPr lang="en-GB" u="sng" smtClean="0"/>
              <a:t>includes</a:t>
            </a:r>
            <a:r>
              <a:rPr lang="en-GB" smtClean="0"/>
              <a:t> children;  no suggested separate paediatric EWI </a:t>
            </a:r>
            <a:endParaRPr lang="en-US" smtClean="0"/>
          </a:p>
          <a:p>
            <a:endParaRPr lang="en-GB" smtClean="0"/>
          </a:p>
          <a:p>
            <a:r>
              <a:rPr lang="en-GB" smtClean="0"/>
              <a:t>Sampling strategy – Census of all patients at site (consistent with UNGASS / PEPFAR)</a:t>
            </a:r>
            <a:endParaRPr lang="en-US" smtClean="0"/>
          </a:p>
        </p:txBody>
      </p:sp>
      <p:sp>
        <p:nvSpPr>
          <p:cNvPr id="22531" name="Title 2"/>
          <p:cNvSpPr>
            <a:spLocks noGrp="1"/>
          </p:cNvSpPr>
          <p:nvPr>
            <p:ph type="title"/>
          </p:nvPr>
        </p:nvSpPr>
        <p:spPr/>
        <p:txBody>
          <a:bodyPr/>
          <a:lstStyle/>
          <a:p>
            <a:r>
              <a:rPr lang="en-US" smtClean="0"/>
              <a:t>Retention in care (Cont.)</a:t>
            </a:r>
          </a:p>
        </p:txBody>
      </p:sp>
      <p:sp>
        <p:nvSpPr>
          <p:cNvPr id="4" name="Slide Number Placeholder 3"/>
          <p:cNvSpPr>
            <a:spLocks noGrp="1"/>
          </p:cNvSpPr>
          <p:nvPr>
            <p:ph type="sldNum" sz="quarter" idx="10"/>
          </p:nvPr>
        </p:nvSpPr>
        <p:spPr/>
        <p:txBody>
          <a:bodyPr/>
          <a:lstStyle/>
          <a:p>
            <a:pPr>
              <a:defRPr/>
            </a:pPr>
            <a:fld id="{745EA052-B9F8-4C4A-A023-212A8DA2BBA3}" type="slidenum">
              <a:rPr lang="en-US" smtClean="0"/>
              <a:pPr>
                <a:defRPr/>
              </a:pPr>
              <a:t>10</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sz="quarter" idx="1"/>
          </p:nvPr>
        </p:nvSpPr>
        <p:spPr>
          <a:xfrm>
            <a:off x="457200" y="1219200"/>
            <a:ext cx="8229600" cy="4937125"/>
          </a:xfrm>
        </p:spPr>
        <p:txBody>
          <a:bodyPr/>
          <a:lstStyle/>
          <a:p>
            <a:pPr eaLnBrk="1" hangingPunct="1"/>
            <a:r>
              <a:rPr lang="en-US" smtClean="0"/>
              <a:t>Definition: </a:t>
            </a:r>
            <a:r>
              <a:rPr lang="en-GB" smtClean="0"/>
              <a:t>Percentage of months in a designated year in which there were no ARV drug stock-outs</a:t>
            </a:r>
            <a:endParaRPr lang="en-US" smtClean="0"/>
          </a:p>
        </p:txBody>
      </p:sp>
      <p:sp>
        <p:nvSpPr>
          <p:cNvPr id="15" name="Slide Number Placeholder 14"/>
          <p:cNvSpPr>
            <a:spLocks noGrp="1"/>
          </p:cNvSpPr>
          <p:nvPr>
            <p:ph type="sldNum" sz="quarter" idx="10"/>
          </p:nvPr>
        </p:nvSpPr>
        <p:spPr/>
        <p:txBody>
          <a:bodyPr/>
          <a:lstStyle/>
          <a:p>
            <a:pPr>
              <a:defRPr/>
            </a:pPr>
            <a:fld id="{084F149C-853C-4906-9533-BCA55EB0C6AB}" type="slidenum">
              <a:rPr lang="en-US" smtClean="0"/>
              <a:pPr>
                <a:defRPr/>
              </a:pPr>
              <a:t>11</a:t>
            </a:fld>
            <a:endParaRPr lang="en-US"/>
          </a:p>
        </p:txBody>
      </p:sp>
      <p:sp>
        <p:nvSpPr>
          <p:cNvPr id="23556"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3557" name="Rectangle 2"/>
          <p:cNvSpPr>
            <a:spLocks noGrp="1" noChangeArrowheads="1"/>
          </p:cNvSpPr>
          <p:nvPr>
            <p:ph type="title"/>
          </p:nvPr>
        </p:nvSpPr>
        <p:spPr>
          <a:xfrm>
            <a:off x="457200" y="130175"/>
            <a:ext cx="8686800" cy="881063"/>
          </a:xfrm>
        </p:spPr>
        <p:txBody>
          <a:bodyPr/>
          <a:lstStyle/>
          <a:p>
            <a:pPr eaLnBrk="1" hangingPunct="1"/>
            <a:r>
              <a:rPr lang="en-GB" smtClean="0"/>
              <a:t>REVISED EWI </a:t>
            </a:r>
            <a:r>
              <a:rPr lang="en-US" smtClean="0"/>
              <a:t>3:  Pharmacy stock-outs</a:t>
            </a:r>
          </a:p>
        </p:txBody>
      </p:sp>
      <p:grpSp>
        <p:nvGrpSpPr>
          <p:cNvPr id="23558" name="Group 12"/>
          <p:cNvGrpSpPr>
            <a:grpSpLocks/>
          </p:cNvGrpSpPr>
          <p:nvPr/>
        </p:nvGrpSpPr>
        <p:grpSpPr bwMode="auto">
          <a:xfrm>
            <a:off x="6300788" y="4941888"/>
            <a:ext cx="2190750" cy="1147762"/>
            <a:chOff x="6501360" y="4653136"/>
            <a:chExt cx="2191625" cy="1148281"/>
          </a:xfrm>
        </p:grpSpPr>
        <p:grpSp>
          <p:nvGrpSpPr>
            <p:cNvPr id="23563" name="Group 10"/>
            <p:cNvGrpSpPr>
              <a:grpSpLocks/>
            </p:cNvGrpSpPr>
            <p:nvPr/>
          </p:nvGrpSpPr>
          <p:grpSpPr bwMode="auto">
            <a:xfrm>
              <a:off x="6876256" y="4653136"/>
              <a:ext cx="1816729" cy="1148281"/>
              <a:chOff x="6876256" y="4653136"/>
              <a:chExt cx="1816729" cy="1148281"/>
            </a:xfrm>
          </p:grpSpPr>
          <p:pic>
            <p:nvPicPr>
              <p:cNvPr id="2051" name="Picture 3" descr="C:\Users\Cathy Tencza\AppData\Local\Microsoft\Windows\Temporary Internet Files\Content.IE5\4F97FAC1\MC900331013[1].wmf"/>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6876256" y="4653136"/>
                <a:ext cx="1816729" cy="1148281"/>
              </a:xfrm>
              <a:prstGeom prst="rect">
                <a:avLst/>
              </a:prstGeom>
              <a:noFill/>
            </p:spPr>
          </p:pic>
          <p:sp>
            <p:nvSpPr>
              <p:cNvPr id="10" name="Rectangle 9"/>
              <p:cNvSpPr/>
              <p:nvPr/>
            </p:nvSpPr>
            <p:spPr>
              <a:xfrm>
                <a:off x="7595584" y="4985073"/>
                <a:ext cx="1081520" cy="460583"/>
              </a:xfrm>
              <a:prstGeom prst="rect">
                <a:avLst/>
              </a:prstGeom>
            </p:spPr>
            <p:txBody>
              <a:bodyPr>
                <a:spAutoFit/>
              </a:bodyPr>
              <a:lstStyle/>
              <a:p>
                <a:pPr algn="ctr">
                  <a:defRPr/>
                </a:pPr>
                <a:r>
                  <a:rPr lang="en-US" sz="2400" b="1" dirty="0">
                    <a:solidFill>
                      <a:schemeClr val="accent4">
                        <a:lumMod val="50000"/>
                      </a:schemeClr>
                    </a:solidFill>
                    <a:latin typeface="Arial" pitchFamily="34" charset="0"/>
                    <a:cs typeface="Arial" pitchFamily="34" charset="0"/>
                  </a:rPr>
                  <a:t>100%</a:t>
                </a:r>
              </a:p>
            </p:txBody>
          </p:sp>
        </p:grpSp>
        <p:sp>
          <p:nvSpPr>
            <p:cNvPr id="12" name="Rectangle 11"/>
            <p:cNvSpPr/>
            <p:nvPr/>
          </p:nvSpPr>
          <p:spPr>
            <a:xfrm>
              <a:off x="6501360" y="4985073"/>
              <a:ext cx="1151397" cy="522524"/>
            </a:xfrm>
            <a:prstGeom prst="rect">
              <a:avLst/>
            </a:prstGeom>
          </p:spPr>
          <p:txBody>
            <a:bodyPr>
              <a:spAutoFit/>
            </a:bodyPr>
            <a:lstStyle/>
            <a:p>
              <a:pPr algn="r">
                <a:defRPr/>
              </a:pPr>
              <a:r>
                <a:rPr lang="en-US" sz="1400">
                  <a:solidFill>
                    <a:schemeClr val="accent4">
                      <a:lumMod val="50000"/>
                    </a:schemeClr>
                  </a:solidFill>
                  <a:latin typeface="Arial" pitchFamily="34" charset="0"/>
                  <a:cs typeface="Arial" pitchFamily="34" charset="0"/>
                </a:rPr>
                <a:t>Suggested target</a:t>
              </a:r>
            </a:p>
          </p:txBody>
        </p:sp>
      </p:grpSp>
      <p:sp>
        <p:nvSpPr>
          <p:cNvPr id="14" name="Rectangle 13"/>
          <p:cNvSpPr/>
          <p:nvPr/>
        </p:nvSpPr>
        <p:spPr>
          <a:xfrm>
            <a:off x="769938" y="2997200"/>
            <a:ext cx="5357812" cy="2276475"/>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marL="0" lvl="2" algn="ctr">
              <a:defRPr/>
            </a:pPr>
            <a:r>
              <a:rPr lang="en-US" dirty="0"/>
              <a:t>CALCULATION</a:t>
            </a:r>
          </a:p>
          <a:p>
            <a:pPr marL="0" lvl="1">
              <a:defRPr/>
            </a:pPr>
            <a:r>
              <a:rPr lang="en-GB" dirty="0"/>
              <a:t>Number of months in the designated year in which there were no </a:t>
            </a:r>
            <a:r>
              <a:rPr lang="en-GB" i="1" dirty="0"/>
              <a:t>stock-out </a:t>
            </a:r>
            <a:r>
              <a:rPr lang="en-GB" dirty="0"/>
              <a:t>days of any ARV drug routinely used at the site.</a:t>
            </a:r>
          </a:p>
          <a:p>
            <a:pPr marL="0" lvl="1">
              <a:defRPr/>
            </a:pPr>
            <a:endParaRPr lang="en-US" dirty="0"/>
          </a:p>
          <a:p>
            <a:pPr marL="0" lvl="1">
              <a:defRPr/>
            </a:pPr>
            <a:r>
              <a:rPr lang="en-US" dirty="0"/>
              <a:t>12 months</a:t>
            </a:r>
          </a:p>
          <a:p>
            <a:pPr marL="0" lvl="1">
              <a:defRPr/>
            </a:pPr>
            <a:r>
              <a:rPr lang="en-US" dirty="0"/>
              <a:t> </a:t>
            </a:r>
          </a:p>
        </p:txBody>
      </p:sp>
      <p:cxnSp>
        <p:nvCxnSpPr>
          <p:cNvPr id="16" name="Straight Connector 15"/>
          <p:cNvCxnSpPr/>
          <p:nvPr/>
        </p:nvCxnSpPr>
        <p:spPr>
          <a:xfrm>
            <a:off x="769938" y="4365625"/>
            <a:ext cx="5097462"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8" name="Picture 2" descr="C:\Users\Cathy Tencza\AppData\Local\Microsoft\Windows\Temporary Internet Files\Content.IE5\O5EKY85U\MC900389278[1].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6372200" y="2509081"/>
            <a:ext cx="738788" cy="875322"/>
          </a:xfrm>
          <a:prstGeom prst="rect">
            <a:avLst/>
          </a:prstGeom>
          <a:noFill/>
        </p:spPr>
      </p:pic>
      <p:sp>
        <p:nvSpPr>
          <p:cNvPr id="19" name="Rectangle 18"/>
          <p:cNvSpPr/>
          <p:nvPr/>
        </p:nvSpPr>
        <p:spPr>
          <a:xfrm>
            <a:off x="7038975" y="2478088"/>
            <a:ext cx="2105025" cy="2032000"/>
          </a:xfrm>
          <a:prstGeom prst="rect">
            <a:avLst/>
          </a:prstGeom>
        </p:spPr>
        <p:txBody>
          <a:bodyPr>
            <a:spAutoFit/>
          </a:bodyPr>
          <a:lstStyle/>
          <a:p>
            <a:pPr>
              <a:defRPr/>
            </a:pPr>
            <a:r>
              <a:rPr lang="en-US" i="1" dirty="0">
                <a:solidFill>
                  <a:schemeClr val="accent3"/>
                </a:solidFill>
                <a:latin typeface="+mn-lt"/>
                <a:cs typeface="Arial" pitchFamily="34" charset="0"/>
              </a:rPr>
              <a:t>Data must be abstracted at the level at which the patient interacts with the system (e.g., the dispensary)</a:t>
            </a:r>
            <a:endParaRPr lang="en-GB" i="1" dirty="0">
              <a:solidFill>
                <a:schemeClr val="accent3"/>
              </a:solidFill>
              <a:latin typeface="+mn-lt"/>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quarter" idx="1"/>
          </p:nvPr>
        </p:nvSpPr>
        <p:spPr>
          <a:xfrm>
            <a:off x="457200" y="1219200"/>
            <a:ext cx="8229600" cy="4937125"/>
          </a:xfrm>
        </p:spPr>
        <p:txBody>
          <a:bodyPr/>
          <a:lstStyle/>
          <a:p>
            <a:pPr eaLnBrk="1" hangingPunct="1"/>
            <a:r>
              <a:rPr lang="en-US" smtClean="0"/>
              <a:t>Definition: </a:t>
            </a:r>
            <a:r>
              <a:rPr lang="en-GB" smtClean="0"/>
              <a:t>Percentage of patients prescribed or picking up mono or dual ARV therapy (Cross sectional and after any period of time on ART)</a:t>
            </a:r>
            <a:endParaRPr lang="en-US" smtClean="0"/>
          </a:p>
          <a:p>
            <a:pPr eaLnBrk="1" hangingPunct="1"/>
            <a:endParaRPr lang="en-US" smtClean="0"/>
          </a:p>
        </p:txBody>
      </p:sp>
      <p:sp>
        <p:nvSpPr>
          <p:cNvPr id="15" name="Slide Number Placeholder 14"/>
          <p:cNvSpPr>
            <a:spLocks noGrp="1"/>
          </p:cNvSpPr>
          <p:nvPr>
            <p:ph type="sldNum" sz="quarter" idx="10"/>
          </p:nvPr>
        </p:nvSpPr>
        <p:spPr/>
        <p:txBody>
          <a:bodyPr/>
          <a:lstStyle/>
          <a:p>
            <a:pPr>
              <a:defRPr/>
            </a:pPr>
            <a:fld id="{EAAF1117-3C09-4C76-8984-60446B28727A}" type="slidenum">
              <a:rPr lang="en-US" smtClean="0"/>
              <a:pPr>
                <a:defRPr/>
              </a:pPr>
              <a:t>12</a:t>
            </a:fld>
            <a:endParaRPr lang="en-US"/>
          </a:p>
        </p:txBody>
      </p:sp>
      <p:sp>
        <p:nvSpPr>
          <p:cNvPr id="24580"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4581" name="Rectangle 2"/>
          <p:cNvSpPr>
            <a:spLocks noGrp="1" noChangeArrowheads="1"/>
          </p:cNvSpPr>
          <p:nvPr>
            <p:ph type="title"/>
          </p:nvPr>
        </p:nvSpPr>
        <p:spPr>
          <a:xfrm>
            <a:off x="457200" y="130175"/>
            <a:ext cx="8686800" cy="881063"/>
          </a:xfrm>
        </p:spPr>
        <p:txBody>
          <a:bodyPr/>
          <a:lstStyle/>
          <a:p>
            <a:pPr eaLnBrk="1" hangingPunct="1"/>
            <a:r>
              <a:rPr lang="en-GB" smtClean="0"/>
              <a:t>REVISED EWI 4: </a:t>
            </a:r>
            <a:r>
              <a:rPr lang="en-US" smtClean="0"/>
              <a:t>Dispensing practices</a:t>
            </a:r>
          </a:p>
        </p:txBody>
      </p:sp>
      <p:grpSp>
        <p:nvGrpSpPr>
          <p:cNvPr id="24582" name="Group 12"/>
          <p:cNvGrpSpPr>
            <a:grpSpLocks/>
          </p:cNvGrpSpPr>
          <p:nvPr/>
        </p:nvGrpSpPr>
        <p:grpSpPr bwMode="auto">
          <a:xfrm>
            <a:off x="6300788" y="5018088"/>
            <a:ext cx="2190750" cy="1147762"/>
            <a:chOff x="6501360" y="4653136"/>
            <a:chExt cx="2191625" cy="1148281"/>
          </a:xfrm>
        </p:grpSpPr>
        <p:grpSp>
          <p:nvGrpSpPr>
            <p:cNvPr id="24588" name="Group 10"/>
            <p:cNvGrpSpPr>
              <a:grpSpLocks/>
            </p:cNvGrpSpPr>
            <p:nvPr/>
          </p:nvGrpSpPr>
          <p:grpSpPr bwMode="auto">
            <a:xfrm>
              <a:off x="6876256" y="4653136"/>
              <a:ext cx="1816729" cy="1148281"/>
              <a:chOff x="6876256" y="4653136"/>
              <a:chExt cx="1816729" cy="1148281"/>
            </a:xfrm>
          </p:grpSpPr>
          <p:pic>
            <p:nvPicPr>
              <p:cNvPr id="2051" name="Picture 3" descr="C:\Users\Cathy Tencza\AppData\Local\Microsoft\Windows\Temporary Internet Files\Content.IE5\4F97FAC1\MC900331013[1].wmf"/>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6876256" y="4653136"/>
                <a:ext cx="1816729" cy="1148281"/>
              </a:xfrm>
              <a:prstGeom prst="rect">
                <a:avLst/>
              </a:prstGeom>
              <a:noFill/>
            </p:spPr>
          </p:pic>
          <p:sp>
            <p:nvSpPr>
              <p:cNvPr id="10" name="Rectangle 9"/>
              <p:cNvSpPr/>
              <p:nvPr/>
            </p:nvSpPr>
            <p:spPr>
              <a:xfrm>
                <a:off x="7595584" y="4985073"/>
                <a:ext cx="1081520" cy="460583"/>
              </a:xfrm>
              <a:prstGeom prst="rect">
                <a:avLst/>
              </a:prstGeom>
            </p:spPr>
            <p:txBody>
              <a:bodyPr>
                <a:spAutoFit/>
              </a:bodyPr>
              <a:lstStyle/>
              <a:p>
                <a:pPr algn="ctr">
                  <a:defRPr/>
                </a:pPr>
                <a:endParaRPr lang="en-US" sz="2400" b="1" dirty="0">
                  <a:solidFill>
                    <a:schemeClr val="accent4">
                      <a:lumMod val="50000"/>
                    </a:schemeClr>
                  </a:solidFill>
                  <a:latin typeface="Arial" pitchFamily="34" charset="0"/>
                  <a:cs typeface="Arial" pitchFamily="34" charset="0"/>
                </a:endParaRPr>
              </a:p>
            </p:txBody>
          </p:sp>
        </p:grpSp>
        <p:sp>
          <p:nvSpPr>
            <p:cNvPr id="12" name="Rectangle 11"/>
            <p:cNvSpPr/>
            <p:nvPr/>
          </p:nvSpPr>
          <p:spPr>
            <a:xfrm>
              <a:off x="6501360" y="4985073"/>
              <a:ext cx="1151397" cy="522524"/>
            </a:xfrm>
            <a:prstGeom prst="rect">
              <a:avLst/>
            </a:prstGeom>
          </p:spPr>
          <p:txBody>
            <a:bodyPr>
              <a:spAutoFit/>
            </a:bodyPr>
            <a:lstStyle/>
            <a:p>
              <a:pPr algn="r">
                <a:defRPr/>
              </a:pPr>
              <a:r>
                <a:rPr lang="en-US" sz="1400">
                  <a:solidFill>
                    <a:schemeClr val="accent4">
                      <a:lumMod val="50000"/>
                    </a:schemeClr>
                  </a:solidFill>
                  <a:latin typeface="Arial" pitchFamily="34" charset="0"/>
                  <a:cs typeface="Arial" pitchFamily="34" charset="0"/>
                </a:rPr>
                <a:t>Suggested target</a:t>
              </a:r>
            </a:p>
          </p:txBody>
        </p:sp>
      </p:grpSp>
      <p:sp>
        <p:nvSpPr>
          <p:cNvPr id="14" name="Rectangle 13"/>
          <p:cNvSpPr/>
          <p:nvPr/>
        </p:nvSpPr>
        <p:spPr>
          <a:xfrm>
            <a:off x="617538" y="2538413"/>
            <a:ext cx="5357812" cy="2735262"/>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marL="0" lvl="2" algn="ctr">
              <a:defRPr/>
            </a:pPr>
            <a:r>
              <a:rPr lang="en-US" dirty="0"/>
              <a:t>CALCULATION</a:t>
            </a:r>
          </a:p>
          <a:p>
            <a:pPr marL="0" lvl="1">
              <a:defRPr/>
            </a:pPr>
            <a:r>
              <a:rPr lang="en-GB" dirty="0"/>
              <a:t>Number of patients who are prescribed, or who initially pick up from the pharmacy, a regimen consisting of one or two ARVs</a:t>
            </a:r>
          </a:p>
          <a:p>
            <a:pPr marL="0" lvl="1">
              <a:defRPr/>
            </a:pPr>
            <a:endParaRPr lang="en-US" dirty="0"/>
          </a:p>
          <a:p>
            <a:pPr marL="0" lvl="1">
              <a:defRPr/>
            </a:pPr>
            <a:r>
              <a:rPr lang="en-GB" dirty="0"/>
              <a:t>Number of patients </a:t>
            </a:r>
            <a:r>
              <a:rPr lang="en-GB" i="1" dirty="0"/>
              <a:t>prescribed or picking up ART </a:t>
            </a:r>
            <a:r>
              <a:rPr lang="en-GB" dirty="0"/>
              <a:t>on or after the designated </a:t>
            </a:r>
            <a:r>
              <a:rPr lang="en-GB" i="1" dirty="0"/>
              <a:t>EWI sample start date</a:t>
            </a:r>
            <a:r>
              <a:rPr lang="en-GB" dirty="0"/>
              <a:t>. </a:t>
            </a:r>
            <a:endParaRPr lang="en-US" dirty="0"/>
          </a:p>
        </p:txBody>
      </p:sp>
      <p:cxnSp>
        <p:nvCxnSpPr>
          <p:cNvPr id="16" name="Straight Connector 15"/>
          <p:cNvCxnSpPr/>
          <p:nvPr/>
        </p:nvCxnSpPr>
        <p:spPr>
          <a:xfrm>
            <a:off x="747713" y="4221163"/>
            <a:ext cx="5097462"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8" name="Picture 2" descr="C:\Users\Cathy Tencza\AppData\Local\Microsoft\Windows\Temporary Internet Files\Content.IE5\O5EKY85U\MC900389278[1].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6372200" y="2509081"/>
            <a:ext cx="738788" cy="875322"/>
          </a:xfrm>
          <a:prstGeom prst="rect">
            <a:avLst/>
          </a:prstGeom>
          <a:noFill/>
        </p:spPr>
      </p:pic>
      <p:sp>
        <p:nvSpPr>
          <p:cNvPr id="24586" name="Rectangle 18"/>
          <p:cNvSpPr>
            <a:spLocks noChangeArrowheads="1"/>
          </p:cNvSpPr>
          <p:nvPr/>
        </p:nvSpPr>
        <p:spPr bwMode="auto">
          <a:xfrm>
            <a:off x="7038975" y="2478088"/>
            <a:ext cx="21050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Sampling strategy – calculate minimum sample size based on 2010 WHO HIVDR EWI guidance</a:t>
            </a:r>
            <a:endParaRPr lang="en-US"/>
          </a:p>
          <a:p>
            <a:endParaRPr lang="en-US"/>
          </a:p>
        </p:txBody>
      </p:sp>
      <p:sp>
        <p:nvSpPr>
          <p:cNvPr id="24587" name="Rectangle 1"/>
          <p:cNvSpPr>
            <a:spLocks noChangeArrowheads="1"/>
          </p:cNvSpPr>
          <p:nvPr/>
        </p:nvSpPr>
        <p:spPr bwMode="auto">
          <a:xfrm>
            <a:off x="7675563" y="5407025"/>
            <a:ext cx="519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t>0%</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
          </p:nvPr>
        </p:nvSpPr>
        <p:spPr>
          <a:xfrm>
            <a:off x="457200" y="1219200"/>
            <a:ext cx="8229600" cy="4937125"/>
          </a:xfrm>
        </p:spPr>
        <p:txBody>
          <a:bodyPr/>
          <a:lstStyle/>
          <a:p>
            <a:r>
              <a:rPr lang="en-US" smtClean="0"/>
              <a:t>Definition: </a:t>
            </a:r>
            <a:r>
              <a:rPr lang="en-GB" smtClean="0"/>
              <a:t>Percentage of patients receiving ART at the site after the first 12 months of ART whose viral load is &lt;1000 copies/ml</a:t>
            </a:r>
            <a:endParaRPr lang="en-US" smtClean="0"/>
          </a:p>
        </p:txBody>
      </p:sp>
      <p:sp>
        <p:nvSpPr>
          <p:cNvPr id="15" name="Slide Number Placeholder 14"/>
          <p:cNvSpPr>
            <a:spLocks noGrp="1"/>
          </p:cNvSpPr>
          <p:nvPr>
            <p:ph type="sldNum" sz="quarter" idx="10"/>
          </p:nvPr>
        </p:nvSpPr>
        <p:spPr/>
        <p:txBody>
          <a:bodyPr/>
          <a:lstStyle/>
          <a:p>
            <a:pPr>
              <a:defRPr/>
            </a:pPr>
            <a:fld id="{96226A04-8338-4FAF-9A6B-8F0FE7D9D412}" type="slidenum">
              <a:rPr lang="en-US" smtClean="0"/>
              <a:pPr>
                <a:defRPr/>
              </a:pPr>
              <a:t>13</a:t>
            </a:fld>
            <a:endParaRPr lang="en-US"/>
          </a:p>
        </p:txBody>
      </p:sp>
      <p:sp>
        <p:nvSpPr>
          <p:cNvPr id="25604"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5605" name="Rectangle 2"/>
          <p:cNvSpPr>
            <a:spLocks noGrp="1" noChangeArrowheads="1"/>
          </p:cNvSpPr>
          <p:nvPr>
            <p:ph type="title"/>
          </p:nvPr>
        </p:nvSpPr>
        <p:spPr/>
        <p:txBody>
          <a:bodyPr/>
          <a:lstStyle/>
          <a:p>
            <a:pPr eaLnBrk="1" hangingPunct="1"/>
            <a:r>
              <a:rPr lang="en-US" smtClean="0"/>
              <a:t>REVISED EWI 5:  Virological Suppression</a:t>
            </a:r>
          </a:p>
        </p:txBody>
      </p:sp>
      <p:grpSp>
        <p:nvGrpSpPr>
          <p:cNvPr id="25606" name="Group 12"/>
          <p:cNvGrpSpPr>
            <a:grpSpLocks/>
          </p:cNvGrpSpPr>
          <p:nvPr/>
        </p:nvGrpSpPr>
        <p:grpSpPr bwMode="auto">
          <a:xfrm>
            <a:off x="2725738" y="5667375"/>
            <a:ext cx="2370137" cy="1147763"/>
            <a:chOff x="5925660" y="4785379"/>
            <a:chExt cx="2371170" cy="1148281"/>
          </a:xfrm>
        </p:grpSpPr>
        <p:pic>
          <p:nvPicPr>
            <p:cNvPr id="2051" name="Picture 3" descr="C:\Users\Cathy Tencza\AppData\Local\Microsoft\Windows\Temporary Internet Files\Content.IE5\4F97FAC1\MC900331013[1].wmf"/>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6480101" y="4785379"/>
              <a:ext cx="1816729" cy="1148281"/>
            </a:xfrm>
            <a:prstGeom prst="rect">
              <a:avLst/>
            </a:prstGeom>
            <a:noFill/>
          </p:spPr>
        </p:pic>
        <p:sp>
          <p:nvSpPr>
            <p:cNvPr id="12" name="Rectangle 11"/>
            <p:cNvSpPr/>
            <p:nvPr/>
          </p:nvSpPr>
          <p:spPr>
            <a:xfrm>
              <a:off x="5925660" y="5071258"/>
              <a:ext cx="1151439" cy="522524"/>
            </a:xfrm>
            <a:prstGeom prst="rect">
              <a:avLst/>
            </a:prstGeom>
          </p:spPr>
          <p:txBody>
            <a:bodyPr>
              <a:spAutoFit/>
            </a:bodyPr>
            <a:lstStyle/>
            <a:p>
              <a:pPr algn="r">
                <a:defRPr/>
              </a:pPr>
              <a:r>
                <a:rPr lang="en-US" sz="1400" dirty="0">
                  <a:solidFill>
                    <a:schemeClr val="accent4">
                      <a:lumMod val="50000"/>
                    </a:schemeClr>
                  </a:solidFill>
                  <a:latin typeface="Arial" pitchFamily="34" charset="0"/>
                  <a:cs typeface="Arial" pitchFamily="34" charset="0"/>
                </a:rPr>
                <a:t>Suggested target</a:t>
              </a:r>
            </a:p>
          </p:txBody>
        </p:sp>
      </p:grpSp>
      <p:sp>
        <p:nvSpPr>
          <p:cNvPr id="14" name="Rectangle 13"/>
          <p:cNvSpPr/>
          <p:nvPr/>
        </p:nvSpPr>
        <p:spPr>
          <a:xfrm>
            <a:off x="622300" y="2563813"/>
            <a:ext cx="5357813" cy="295275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marL="0" lvl="2" algn="ctr">
              <a:defRPr/>
            </a:pPr>
            <a:r>
              <a:rPr lang="en-US" dirty="0"/>
              <a:t>CALCULATION</a:t>
            </a:r>
          </a:p>
          <a:p>
            <a:pPr marL="0" lvl="2">
              <a:defRPr/>
            </a:pPr>
            <a:r>
              <a:rPr lang="en-GB" dirty="0"/>
              <a:t>Number of patients receiving ART at the site after the first 12 months of ART whose viral load is &lt;1000 copies/ml</a:t>
            </a:r>
          </a:p>
          <a:p>
            <a:pPr marL="0" lvl="2">
              <a:defRPr/>
            </a:pPr>
            <a:endParaRPr lang="en-US" dirty="0"/>
          </a:p>
          <a:p>
            <a:pPr marL="0" lvl="2">
              <a:defRPr/>
            </a:pPr>
            <a:r>
              <a:rPr lang="en-GB" dirty="0"/>
              <a:t>Number of patients at the site who by national policy should have had a viral load performed 12 months after ART initiation</a:t>
            </a:r>
            <a:endParaRPr lang="en-US" dirty="0"/>
          </a:p>
        </p:txBody>
      </p:sp>
      <p:cxnSp>
        <p:nvCxnSpPr>
          <p:cNvPr id="16" name="Straight Connector 15"/>
          <p:cNvCxnSpPr/>
          <p:nvPr/>
        </p:nvCxnSpPr>
        <p:spPr>
          <a:xfrm>
            <a:off x="752475" y="4149725"/>
            <a:ext cx="5097463"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2" descr="C:\Users\Cathy Tencza\AppData\Local\Microsoft\Windows\Temporary Internet Files\Content.IE5\O5EKY85U\MC900389278[1].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6228184" y="2636912"/>
            <a:ext cx="738788" cy="875322"/>
          </a:xfrm>
          <a:prstGeom prst="rect">
            <a:avLst/>
          </a:prstGeom>
          <a:noFill/>
        </p:spPr>
      </p:pic>
      <p:sp>
        <p:nvSpPr>
          <p:cNvPr id="25610" name="Rectangle 17"/>
          <p:cNvSpPr>
            <a:spLocks noChangeArrowheads="1"/>
          </p:cNvSpPr>
          <p:nvPr/>
        </p:nvSpPr>
        <p:spPr bwMode="auto">
          <a:xfrm>
            <a:off x="7021513" y="2565400"/>
            <a:ext cx="22129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Intended only for countries performing routine viral load testing</a:t>
            </a:r>
          </a:p>
          <a:p>
            <a:r>
              <a:rPr lang="en-GB"/>
              <a:t>Sample size is census </a:t>
            </a:r>
            <a:endParaRPr lang="en-US"/>
          </a:p>
          <a:p>
            <a:endParaRPr lang="en-US"/>
          </a:p>
        </p:txBody>
      </p:sp>
      <p:sp>
        <p:nvSpPr>
          <p:cNvPr id="25611" name="Rectangle 1"/>
          <p:cNvSpPr>
            <a:spLocks noChangeArrowheads="1"/>
          </p:cNvSpPr>
          <p:nvPr/>
        </p:nvSpPr>
        <p:spPr bwMode="auto">
          <a:xfrm>
            <a:off x="5165725" y="56149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u="sng"/>
              <a:t>Adult and paediatric &gt; 2 yrs</a:t>
            </a:r>
            <a:endParaRPr lang="en-US"/>
          </a:p>
          <a:p>
            <a:r>
              <a:rPr lang="en-GB"/>
              <a:t>Green ≥ 85%</a:t>
            </a:r>
            <a:endParaRPr lang="en-US"/>
          </a:p>
          <a:p>
            <a:r>
              <a:rPr lang="en-GB"/>
              <a:t>Amber 70 – 85%</a:t>
            </a:r>
          </a:p>
          <a:p>
            <a:r>
              <a:rPr lang="en-GB"/>
              <a:t>Red &lt; 70%</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smtClean="0"/>
              <a:t>Example of EWI target scorecard</a:t>
            </a:r>
          </a:p>
        </p:txBody>
      </p:sp>
      <p:sp>
        <p:nvSpPr>
          <p:cNvPr id="4" name="Slide Number Placeholder 3"/>
          <p:cNvSpPr>
            <a:spLocks noGrp="1"/>
          </p:cNvSpPr>
          <p:nvPr>
            <p:ph type="sldNum" sz="quarter" idx="10"/>
          </p:nvPr>
        </p:nvSpPr>
        <p:spPr/>
        <p:txBody>
          <a:bodyPr/>
          <a:lstStyle/>
          <a:p>
            <a:pPr>
              <a:defRPr/>
            </a:pPr>
            <a:fld id="{6442D25A-6CDB-4EF2-A50F-C85C7ED6A32B}" type="slidenum">
              <a:rPr lang="en-US" smtClean="0"/>
              <a:pPr>
                <a:defRPr/>
              </a:pPr>
              <a:t>14</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l="24660" t="22910" r="25000" b="10001"/>
          <a:stretch>
            <a:fillRect/>
          </a:stretch>
        </p:blipFill>
        <p:spPr bwMode="auto">
          <a:xfrm>
            <a:off x="1116013" y="1125538"/>
            <a:ext cx="61372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229600" cy="4937125"/>
          </a:xfrm>
        </p:spPr>
        <p:txBody>
          <a:bodyPr/>
          <a:lstStyle/>
          <a:p>
            <a:pPr marL="514350" indent="-514350" eaLnBrk="1" hangingPunct="1">
              <a:buSzPct val="100000"/>
              <a:buFont typeface="+mj-lt"/>
              <a:buAutoNum type="arabicPeriod"/>
              <a:defRPr/>
            </a:pPr>
            <a:r>
              <a:rPr lang="en-GB" sz="2400" dirty="0">
                <a:solidFill>
                  <a:schemeClr val="accent5">
                    <a:lumMod val="50000"/>
                  </a:schemeClr>
                </a:solidFill>
              </a:rPr>
              <a:t>On-time </a:t>
            </a:r>
            <a:r>
              <a:rPr lang="en-GB" sz="2400" dirty="0" smtClean="0">
                <a:solidFill>
                  <a:schemeClr val="accent5">
                    <a:lumMod val="50000"/>
                  </a:schemeClr>
                </a:solidFill>
              </a:rPr>
              <a:t>pill pick-up</a:t>
            </a:r>
            <a:endParaRPr lang="en-GB" sz="2400" dirty="0">
              <a:solidFill>
                <a:schemeClr val="accent5">
                  <a:lumMod val="50000"/>
                </a:schemeClr>
              </a:solidFill>
            </a:endParaRPr>
          </a:p>
          <a:p>
            <a:pPr marL="514350" indent="-514350" eaLnBrk="1" hangingPunct="1">
              <a:buSzPct val="100000"/>
              <a:buFont typeface="+mj-lt"/>
              <a:buAutoNum type="arabicPeriod"/>
              <a:defRPr/>
            </a:pPr>
            <a:endParaRPr lang="en-GB" sz="2400" dirty="0">
              <a:solidFill>
                <a:schemeClr val="accent5">
                  <a:lumMod val="50000"/>
                </a:schemeClr>
              </a:solidFill>
            </a:endParaRPr>
          </a:p>
          <a:p>
            <a:pPr marL="514350" indent="-514350" eaLnBrk="1" hangingPunct="1">
              <a:buSzPct val="100000"/>
              <a:buFont typeface="+mj-lt"/>
              <a:buAutoNum type="arabicPeriod"/>
              <a:defRPr/>
            </a:pPr>
            <a:r>
              <a:rPr lang="en-US" sz="2400" dirty="0"/>
              <a:t>Retention in care</a:t>
            </a:r>
          </a:p>
          <a:p>
            <a:pPr marL="0" indent="0" eaLnBrk="1" hangingPunct="1">
              <a:buSzPct val="100000"/>
              <a:buFont typeface="Wingdings 3" pitchFamily="18" charset="2"/>
              <a:buNone/>
              <a:defRPr/>
            </a:pPr>
            <a:endParaRPr lang="en-US" sz="2400" dirty="0"/>
          </a:p>
          <a:p>
            <a:pPr marL="514350" indent="-514350" eaLnBrk="1" hangingPunct="1">
              <a:buSzPct val="100000"/>
              <a:buFont typeface="+mj-lt"/>
              <a:buAutoNum type="arabicPeriod" startAt="4"/>
              <a:defRPr/>
            </a:pPr>
            <a:r>
              <a:rPr lang="en-US" sz="2400" dirty="0"/>
              <a:t>Dispensing practices</a:t>
            </a:r>
          </a:p>
          <a:p>
            <a:pPr marL="514350" indent="-514350" eaLnBrk="1" hangingPunct="1">
              <a:buSzPct val="100000"/>
              <a:buFont typeface="+mj-lt"/>
              <a:buAutoNum type="arabicPeriod" startAt="4"/>
              <a:defRPr/>
            </a:pPr>
            <a:endParaRPr lang="en-US" sz="2400" dirty="0"/>
          </a:p>
          <a:p>
            <a:pPr marL="514350" indent="-514350" eaLnBrk="1" hangingPunct="1">
              <a:buSzPct val="100000"/>
              <a:buFont typeface="+mj-lt"/>
              <a:buAutoNum type="arabicPeriod" startAt="4"/>
              <a:defRPr/>
            </a:pPr>
            <a:r>
              <a:rPr lang="en-US" sz="2400" dirty="0" err="1">
                <a:solidFill>
                  <a:schemeClr val="accent1"/>
                </a:solidFill>
              </a:rPr>
              <a:t>Virological</a:t>
            </a:r>
            <a:r>
              <a:rPr lang="en-US" sz="2400" dirty="0">
                <a:solidFill>
                  <a:schemeClr val="accent1"/>
                </a:solidFill>
              </a:rPr>
              <a:t> </a:t>
            </a:r>
            <a:r>
              <a:rPr lang="en-US" sz="2400" dirty="0" smtClean="0">
                <a:solidFill>
                  <a:schemeClr val="accent1"/>
                </a:solidFill>
              </a:rPr>
              <a:t>suppression at 6 months</a:t>
            </a:r>
            <a:endParaRPr lang="en-US" sz="2400" dirty="0">
              <a:solidFill>
                <a:schemeClr val="accent1"/>
              </a:solidFill>
            </a:endParaRPr>
          </a:p>
          <a:p>
            <a:pPr>
              <a:defRPr/>
            </a:pPr>
            <a:endParaRPr lang="en-US" dirty="0"/>
          </a:p>
        </p:txBody>
      </p:sp>
      <p:sp>
        <p:nvSpPr>
          <p:cNvPr id="27651" name="Title 2"/>
          <p:cNvSpPr>
            <a:spLocks noGrp="1"/>
          </p:cNvSpPr>
          <p:nvPr>
            <p:ph type="title"/>
          </p:nvPr>
        </p:nvSpPr>
        <p:spPr/>
        <p:txBody>
          <a:bodyPr/>
          <a:lstStyle/>
          <a:p>
            <a:r>
              <a:rPr lang="en-US" smtClean="0"/>
              <a:t>Namibia Chosen EWIs for 2012</a:t>
            </a:r>
          </a:p>
        </p:txBody>
      </p:sp>
      <p:sp>
        <p:nvSpPr>
          <p:cNvPr id="4" name="Slide Number Placeholder 3"/>
          <p:cNvSpPr>
            <a:spLocks noGrp="1"/>
          </p:cNvSpPr>
          <p:nvPr>
            <p:ph type="sldNum" sz="quarter" idx="10"/>
          </p:nvPr>
        </p:nvSpPr>
        <p:spPr/>
        <p:txBody>
          <a:bodyPr/>
          <a:lstStyle/>
          <a:p>
            <a:pPr>
              <a:defRPr/>
            </a:pPr>
            <a:fld id="{4CCF3B80-640E-4ACB-85C4-0E3F5EE47562}" type="slidenum">
              <a:rPr lang="en-US" smtClean="0"/>
              <a:pPr>
                <a:defRPr/>
              </a:pPr>
              <a:t>15</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sz="quarter" idx="1"/>
          </p:nvPr>
        </p:nvSpPr>
        <p:spPr>
          <a:xfrm>
            <a:off x="457200" y="1219200"/>
            <a:ext cx="8229600" cy="4937125"/>
          </a:xfrm>
        </p:spPr>
        <p:txBody>
          <a:bodyPr/>
          <a:lstStyle/>
          <a:p>
            <a:pPr eaLnBrk="1" hangingPunct="1"/>
            <a:endParaRPr lang="en-GB" i="1" smtClean="0"/>
          </a:p>
          <a:p>
            <a:pPr eaLnBrk="1" hangingPunct="1"/>
            <a:endParaRPr lang="en-GB" i="1" smtClean="0"/>
          </a:p>
        </p:txBody>
      </p:sp>
      <p:sp>
        <p:nvSpPr>
          <p:cNvPr id="5" name="Slide Number Placeholder 4"/>
          <p:cNvSpPr>
            <a:spLocks noGrp="1"/>
          </p:cNvSpPr>
          <p:nvPr>
            <p:ph type="sldNum" sz="quarter" idx="10"/>
          </p:nvPr>
        </p:nvSpPr>
        <p:spPr/>
        <p:txBody>
          <a:bodyPr/>
          <a:lstStyle/>
          <a:p>
            <a:pPr>
              <a:defRPr/>
            </a:pPr>
            <a:fld id="{2A646345-92F9-413B-990A-81AA406AD7F5}" type="slidenum">
              <a:rPr lang="en-US" smtClean="0"/>
              <a:pPr>
                <a:defRPr/>
              </a:pPr>
              <a:t>16</a:t>
            </a:fld>
            <a:endParaRPr lang="en-US" dirty="0"/>
          </a:p>
        </p:txBody>
      </p:sp>
      <p:sp>
        <p:nvSpPr>
          <p:cNvPr id="28676" name="Rectangle 2"/>
          <p:cNvSpPr>
            <a:spLocks noGrp="1" noChangeArrowheads="1"/>
          </p:cNvSpPr>
          <p:nvPr>
            <p:ph type="title"/>
          </p:nvPr>
        </p:nvSpPr>
        <p:spPr/>
        <p:txBody>
          <a:bodyPr/>
          <a:lstStyle/>
          <a:p>
            <a:pPr eaLnBrk="1" hangingPunct="1"/>
            <a:r>
              <a:rPr lang="en-GB" smtClean="0"/>
              <a:t>Namibia EWI monitoring </a:t>
            </a:r>
            <a:r>
              <a:rPr lang="en-GB" b="1" smtClean="0">
                <a:solidFill>
                  <a:srgbClr val="FCA304"/>
                </a:solidFill>
              </a:rPr>
              <a:t>Process</a:t>
            </a:r>
          </a:p>
        </p:txBody>
      </p:sp>
      <p:sp>
        <p:nvSpPr>
          <p:cNvPr id="28677" name="Text Box 4"/>
          <p:cNvSpPr txBox="1">
            <a:spLocks noChangeArrowheads="1"/>
          </p:cNvSpPr>
          <p:nvPr/>
        </p:nvSpPr>
        <p:spPr bwMode="auto">
          <a:xfrm>
            <a:off x="609600" y="6400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sz="2400">
              <a:solidFill>
                <a:srgbClr val="CC0000"/>
              </a:solidFill>
              <a:latin typeface="Arial Narrow" pitchFamily="34" charset="0"/>
            </a:endParaRPr>
          </a:p>
        </p:txBody>
      </p:sp>
      <p:graphicFrame>
        <p:nvGraphicFramePr>
          <p:cNvPr id="6" name="Diagram 5"/>
          <p:cNvGraphicFramePr/>
          <p:nvPr/>
        </p:nvGraphicFramePr>
        <p:xfrm>
          <a:off x="-36512" y="1324992"/>
          <a:ext cx="8928992"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Users\Cathy Tencza\AppData\Local\Microsoft\Windows\Temporary Internet Files\Content.IE5\O5EKY85U\MC900389278[1].wmf"/>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509346" y="5016467"/>
            <a:ext cx="738788" cy="875322"/>
          </a:xfrm>
          <a:prstGeom prst="rect">
            <a:avLst/>
          </a:prstGeom>
          <a:noFill/>
        </p:spPr>
      </p:pic>
      <p:sp>
        <p:nvSpPr>
          <p:cNvPr id="8" name="Rectangle 7"/>
          <p:cNvSpPr/>
          <p:nvPr/>
        </p:nvSpPr>
        <p:spPr>
          <a:xfrm>
            <a:off x="5143500" y="4968875"/>
            <a:ext cx="4013200" cy="922338"/>
          </a:xfrm>
          <a:prstGeom prst="rect">
            <a:avLst/>
          </a:prstGeom>
        </p:spPr>
        <p:txBody>
          <a:bodyPr>
            <a:spAutoFit/>
          </a:bodyPr>
          <a:lstStyle/>
          <a:p>
            <a:pPr>
              <a:defRPr/>
            </a:pPr>
            <a:r>
              <a:rPr lang="en-GB" i="1" dirty="0">
                <a:solidFill>
                  <a:schemeClr val="accent3"/>
                </a:solidFill>
                <a:latin typeface="+mn-lt"/>
                <a:cs typeface="Arial" pitchFamily="34" charset="0"/>
              </a:rPr>
              <a:t>Genotyping surveys are of limited use without ART programme information on which to base public health action</a:t>
            </a:r>
          </a:p>
        </p:txBody>
      </p:sp>
      <p:sp>
        <p:nvSpPr>
          <p:cNvPr id="9" name="Footer Placeholder 8"/>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3"/>
          <p:cNvSpPr>
            <a:spLocks noGrp="1" noChangeArrowheads="1"/>
          </p:cNvSpPr>
          <p:nvPr>
            <p:ph sz="quarter" idx="1"/>
          </p:nvPr>
        </p:nvSpPr>
        <p:spPr>
          <a:xfrm>
            <a:off x="457200" y="1219200"/>
            <a:ext cx="8229600" cy="4937125"/>
          </a:xfrm>
        </p:spPr>
        <p:txBody>
          <a:bodyPr/>
          <a:lstStyle/>
          <a:p>
            <a:pPr eaLnBrk="1" hangingPunct="1"/>
            <a:endParaRPr lang="en-US" smtClean="0"/>
          </a:p>
          <a:p>
            <a:pPr eaLnBrk="1" hangingPunct="1"/>
            <a:endParaRPr lang="en-US" smtClean="0"/>
          </a:p>
          <a:p>
            <a:pPr eaLnBrk="1" hangingPunct="1"/>
            <a:r>
              <a:rPr lang="en-US" smtClean="0"/>
              <a:t>Include consecutive patients who received care at the clinic on or after that date.</a:t>
            </a:r>
          </a:p>
          <a:p>
            <a:pPr eaLnBrk="1" hangingPunct="1"/>
            <a:endParaRPr lang="en-US" smtClean="0"/>
          </a:p>
          <a:p>
            <a:pPr eaLnBrk="1" hangingPunct="1"/>
            <a:r>
              <a:rPr lang="en-GB" smtClean="0"/>
              <a:t>Abstract data from consecutive patients until full sample size is attained.</a:t>
            </a:r>
          </a:p>
          <a:p>
            <a:pPr eaLnBrk="1" hangingPunct="1"/>
            <a:endParaRPr lang="en-GB" smtClean="0"/>
          </a:p>
          <a:p>
            <a:pPr eaLnBrk="1" hangingPunct="1"/>
            <a:r>
              <a:rPr lang="en-GB" smtClean="0"/>
              <a:t>Sample start date is selected by country and applied to all sites.</a:t>
            </a:r>
          </a:p>
        </p:txBody>
      </p:sp>
      <p:sp>
        <p:nvSpPr>
          <p:cNvPr id="5" name="Slide Number Placeholder 4"/>
          <p:cNvSpPr>
            <a:spLocks noGrp="1"/>
          </p:cNvSpPr>
          <p:nvPr>
            <p:ph type="sldNum" sz="quarter" idx="10"/>
          </p:nvPr>
        </p:nvSpPr>
        <p:spPr/>
        <p:txBody>
          <a:bodyPr/>
          <a:lstStyle/>
          <a:p>
            <a:pPr>
              <a:defRPr/>
            </a:pPr>
            <a:fld id="{69FFDBFA-740A-4050-B89A-D5354207C2C9}" type="slidenum">
              <a:rPr lang="en-US" smtClean="0"/>
              <a:pPr>
                <a:defRPr/>
              </a:pPr>
              <a:t>17</a:t>
            </a:fld>
            <a:endParaRPr lang="en-US"/>
          </a:p>
        </p:txBody>
      </p:sp>
      <p:sp>
        <p:nvSpPr>
          <p:cNvPr id="2970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9701" name="Rectangle 2"/>
          <p:cNvSpPr>
            <a:spLocks noGrp="1" noChangeArrowheads="1"/>
          </p:cNvSpPr>
          <p:nvPr>
            <p:ph type="title"/>
          </p:nvPr>
        </p:nvSpPr>
        <p:spPr/>
        <p:txBody>
          <a:bodyPr/>
          <a:lstStyle/>
          <a:p>
            <a:pPr eaLnBrk="1" hangingPunct="1"/>
            <a:r>
              <a:rPr lang="en-GB" smtClean="0"/>
              <a:t>Operational Concepts: EWI Sample Start Date</a:t>
            </a:r>
            <a:endParaRPr lang="en-US" smtClean="0"/>
          </a:p>
        </p:txBody>
      </p:sp>
      <p:sp>
        <p:nvSpPr>
          <p:cNvPr id="15" name="Rounded Rectangle 14"/>
          <p:cNvSpPr/>
          <p:nvPr/>
        </p:nvSpPr>
        <p:spPr>
          <a:xfrm>
            <a:off x="1619672" y="1268760"/>
            <a:ext cx="6336704" cy="792088"/>
          </a:xfrm>
          <a:prstGeom prst="roundRect">
            <a:avLst/>
          </a:prstGeom>
          <a:solidFill>
            <a:schemeClr val="accent4">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accent2">
                    <a:lumMod val="50000"/>
                  </a:schemeClr>
                </a:solidFill>
              </a:rPr>
              <a:t>EWI sample start date: Date designated as the start of patient sampling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l   World Health Organization</a:t>
            </a:r>
            <a:endParaRPr lang="en-US"/>
          </a:p>
        </p:txBody>
      </p:sp>
      <p:sp>
        <p:nvSpPr>
          <p:cNvPr id="4" name="Slide Number Placeholder 3"/>
          <p:cNvSpPr>
            <a:spLocks noGrp="1"/>
          </p:cNvSpPr>
          <p:nvPr>
            <p:ph type="sldNum" sz="quarter" idx="12"/>
          </p:nvPr>
        </p:nvSpPr>
        <p:spPr/>
        <p:txBody>
          <a:bodyPr/>
          <a:lstStyle/>
          <a:p>
            <a:pPr>
              <a:defRPr/>
            </a:pPr>
            <a:fld id="{666654F3-C91F-4655-9AF1-98F09252194B}" type="slidenum">
              <a:rPr lang="en-US" smtClean="0"/>
              <a:pPr>
                <a:defRPr/>
              </a:pPr>
              <a:t>18</a:t>
            </a:fld>
            <a:endParaRPr lang="en-US"/>
          </a:p>
        </p:txBody>
      </p:sp>
      <p:sp>
        <p:nvSpPr>
          <p:cNvPr id="30724" name="Rectangle 2"/>
          <p:cNvSpPr>
            <a:spLocks noGrp="1" noChangeArrowheads="1"/>
          </p:cNvSpPr>
          <p:nvPr>
            <p:ph type="title"/>
          </p:nvPr>
        </p:nvSpPr>
        <p:spPr>
          <a:xfrm>
            <a:off x="457200" y="130175"/>
            <a:ext cx="8686800" cy="881063"/>
          </a:xfrm>
        </p:spPr>
        <p:txBody>
          <a:bodyPr/>
          <a:lstStyle/>
          <a:p>
            <a:pPr eaLnBrk="1" hangingPunct="1"/>
            <a:r>
              <a:rPr lang="en-US" sz="3000" smtClean="0"/>
              <a:t>Minimum Sample Size for EWI 1, 4, and 5</a:t>
            </a:r>
          </a:p>
        </p:txBody>
      </p:sp>
      <p:graphicFrame>
        <p:nvGraphicFramePr>
          <p:cNvPr id="538627" name="Group 3"/>
          <p:cNvGraphicFramePr>
            <a:graphicFrameLocks noGrp="1"/>
          </p:cNvGraphicFramePr>
          <p:nvPr>
            <p:ph type="tbl" idx="4294967295"/>
          </p:nvPr>
        </p:nvGraphicFramePr>
        <p:xfrm>
          <a:off x="611188" y="1412875"/>
          <a:ext cx="7920037" cy="4572003"/>
        </p:xfrm>
        <a:graphic>
          <a:graphicData uri="http://schemas.openxmlformats.org/drawingml/2006/table">
            <a:tbl>
              <a:tblPr>
                <a:tableStyleId>{C4B1156A-380E-4F78-BDF5-A606A8083BF9}</a:tableStyleId>
              </a:tblPr>
              <a:tblGrid>
                <a:gridCol w="4464496"/>
                <a:gridCol w="3455541"/>
              </a:tblGrid>
              <a:tr h="749796">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dirty="0" smtClean="0">
                          <a:ln>
                            <a:noFill/>
                          </a:ln>
                          <a:effectLst/>
                        </a:rPr>
                        <a:t>Eligible Patients (either “initiating ART” cohort OR “on ART” cohort)</a:t>
                      </a:r>
                      <a:endParaRPr kumimoji="0" lang="en-US" sz="2400" b="0" i="0" u="none" strike="noStrike" cap="none" normalizeH="0" baseline="0" dirty="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Number to be sampled</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5395">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1-75</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All</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3808">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76-110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75</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5395">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dirty="0" smtClean="0">
                          <a:ln>
                            <a:noFill/>
                          </a:ln>
                          <a:effectLst/>
                        </a:rPr>
                        <a:t>111-199</a:t>
                      </a:r>
                      <a:endParaRPr kumimoji="0" lang="en-US" sz="2400" b="0" i="0" u="none" strike="noStrike" cap="none" normalizeH="0" baseline="0" dirty="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100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3808">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200-250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110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5395">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251-299</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120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3808">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300-350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130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5395">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351-400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135</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3808">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401-450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140</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r>
              <a:tr h="425395">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smtClean="0">
                          <a:ln>
                            <a:noFill/>
                          </a:ln>
                          <a:effectLst/>
                        </a:rPr>
                        <a:t>(&gt;450 see Guidance document)</a:t>
                      </a:r>
                      <a:endParaRPr kumimoji="0" lang="en-US" sz="2400" b="0" i="0" u="none" strike="noStrike" cap="none" normalizeH="0" baseline="0" smtClean="0">
                        <a:ln>
                          <a:noFill/>
                        </a:ln>
                        <a:solidFill>
                          <a:srgbClr val="003366"/>
                        </a:solidFill>
                        <a:effectLst/>
                        <a:latin typeface="Arial Narrow" pitchFamily="34" charset="0"/>
                        <a:cs typeface="Arial" pitchFamily="34" charset="0"/>
                      </a:endParaRPr>
                    </a:p>
                  </a:txBody>
                  <a:tcPr marT="45714" marB="45714" horzOverflow="overflow"/>
                </a:tc>
                <a:tc>
                  <a:txBody>
                    <a:bodyPr/>
                    <a:lstStyle/>
                    <a:p>
                      <a:pPr marL="0" marR="0" lvl="0" indent="0" algn="ctr" defTabSz="914400" rtl="0" eaLnBrk="1" fontAlgn="base" latinLnBrk="0" hangingPunct="1">
                        <a:lnSpc>
                          <a:spcPct val="90000"/>
                        </a:lnSpc>
                        <a:spcBef>
                          <a:spcPct val="0"/>
                        </a:spcBef>
                        <a:spcAft>
                          <a:spcPct val="10000"/>
                        </a:spcAft>
                        <a:buClr>
                          <a:srgbClr val="FF6600"/>
                        </a:buClr>
                        <a:buSzPct val="80000"/>
                        <a:buFont typeface="Wingdings" pitchFamily="2" charset="2"/>
                        <a:buNone/>
                        <a:tabLst/>
                      </a:pPr>
                      <a:r>
                        <a:rPr kumimoji="0" lang="en-US" sz="2400" u="none" strike="noStrike" cap="none" normalizeH="0" baseline="0" dirty="0" smtClean="0">
                          <a:ln>
                            <a:noFill/>
                          </a:ln>
                          <a:effectLst/>
                        </a:rPr>
                        <a:t>…</a:t>
                      </a:r>
                      <a:endParaRPr kumimoji="0" lang="en-US" sz="2400" b="0" i="0" u="none" strike="noStrike" cap="none" normalizeH="0" baseline="0" dirty="0" smtClean="0">
                        <a:ln>
                          <a:noFill/>
                        </a:ln>
                        <a:solidFill>
                          <a:srgbClr val="003366"/>
                        </a:solidFill>
                        <a:effectLst/>
                        <a:latin typeface="Arial Narrow" pitchFamily="34" charset="0"/>
                        <a:cs typeface="Arial" pitchFamily="34" charset="0"/>
                      </a:endParaRPr>
                    </a:p>
                  </a:txBody>
                  <a:tcPr marT="45714" marB="45714"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Content Placeholder 4"/>
          <p:cNvSpPr>
            <a:spLocks noGrp="1"/>
          </p:cNvSpPr>
          <p:nvPr>
            <p:ph sz="quarter" idx="1"/>
          </p:nvPr>
        </p:nvSpPr>
        <p:spPr>
          <a:xfrm>
            <a:off x="457200" y="1219200"/>
            <a:ext cx="8229600" cy="4937125"/>
          </a:xfrm>
        </p:spPr>
        <p:txBody>
          <a:bodyPr/>
          <a:lstStyle/>
          <a:p>
            <a:r>
              <a:rPr lang="en-US" smtClean="0"/>
              <a:t>EDT Query: </a:t>
            </a:r>
          </a:p>
          <a:p>
            <a:pPr lvl="1"/>
            <a:r>
              <a:rPr lang="en-US" b="1" smtClean="0"/>
              <a:t>Denominator: </a:t>
            </a:r>
            <a:r>
              <a:rPr lang="en-US" smtClean="0"/>
              <a:t>Consecutive patients with baseline ART pick-up from survey start date </a:t>
            </a:r>
            <a:r>
              <a:rPr lang="en-US" smtClean="0">
                <a:solidFill>
                  <a:schemeClr val="accent1"/>
                </a:solidFill>
              </a:rPr>
              <a:t>(1 January, 2012) </a:t>
            </a:r>
          </a:p>
          <a:p>
            <a:pPr lvl="1"/>
            <a:r>
              <a:rPr lang="en-US" b="1" smtClean="0"/>
              <a:t>Exclusions: </a:t>
            </a:r>
            <a:r>
              <a:rPr lang="en-US" smtClean="0"/>
              <a:t>Patients who are “in-transit”, PEP, PMTCT</a:t>
            </a:r>
          </a:p>
          <a:p>
            <a:pPr lvl="1"/>
            <a:r>
              <a:rPr lang="en-US" b="1" smtClean="0"/>
              <a:t>Definition of “late”: </a:t>
            </a:r>
            <a:r>
              <a:rPr lang="en-US" smtClean="0"/>
              <a:t>Patients who are &gt;4d late from expected pill pick-up date or if patient has NO pick-up after the baseline pick-up</a:t>
            </a:r>
          </a:p>
          <a:p>
            <a:pPr lvl="1"/>
            <a:r>
              <a:rPr lang="en-US" b="1" smtClean="0"/>
              <a:t>Censor: </a:t>
            </a:r>
            <a:r>
              <a:rPr lang="en-US" smtClean="0"/>
              <a:t>If date of transfer out, death, or stop is on or before 4</a:t>
            </a:r>
            <a:r>
              <a:rPr lang="en-US" baseline="30000" smtClean="0"/>
              <a:t>th</a:t>
            </a:r>
            <a:r>
              <a:rPr lang="en-US" smtClean="0"/>
              <a:t> day late from expected pick-up date</a:t>
            </a:r>
          </a:p>
          <a:p>
            <a:pPr lvl="1"/>
            <a:r>
              <a:rPr lang="en-US" b="1" smtClean="0"/>
              <a:t>Sample size: </a:t>
            </a:r>
            <a:r>
              <a:rPr lang="en-US" smtClean="0"/>
              <a:t>Based on numbers of patients “active” on ART at time of survey start date (1 January, 2012)</a:t>
            </a:r>
          </a:p>
          <a:p>
            <a:pPr lvl="2"/>
            <a:r>
              <a:rPr lang="en-US" smtClean="0"/>
              <a:t>Should query ~20% more than minimal sample due to censoring</a:t>
            </a:r>
          </a:p>
          <a:p>
            <a:endParaRPr lang="en-US" smtClean="0"/>
          </a:p>
        </p:txBody>
      </p:sp>
      <p:sp>
        <p:nvSpPr>
          <p:cNvPr id="31747" name="Title 1"/>
          <p:cNvSpPr>
            <a:spLocks noGrp="1"/>
          </p:cNvSpPr>
          <p:nvPr>
            <p:ph type="title"/>
          </p:nvPr>
        </p:nvSpPr>
        <p:spPr/>
        <p:txBody>
          <a:bodyPr/>
          <a:lstStyle/>
          <a:p>
            <a:r>
              <a:rPr lang="en-US" smtClean="0"/>
              <a:t>Namibia 2012 EWI 1: On-time pill pick-up</a:t>
            </a:r>
          </a:p>
        </p:txBody>
      </p:sp>
      <p:sp>
        <p:nvSpPr>
          <p:cNvPr id="4" name="Slide Number Placeholder 3"/>
          <p:cNvSpPr>
            <a:spLocks noGrp="1"/>
          </p:cNvSpPr>
          <p:nvPr>
            <p:ph type="sldNum" sz="quarter" idx="10"/>
          </p:nvPr>
        </p:nvSpPr>
        <p:spPr/>
        <p:txBody>
          <a:bodyPr/>
          <a:lstStyle/>
          <a:p>
            <a:pPr>
              <a:defRPr/>
            </a:pPr>
            <a:fld id="{6786B48B-2C56-4726-837E-74F882E82D60}" type="slidenum">
              <a:rPr lang="en-US" smtClean="0"/>
              <a:pPr>
                <a:defRPr/>
              </a:pPr>
              <a:t>19</a:t>
            </a:fld>
            <a:endParaRPr lang="en-US"/>
          </a:p>
        </p:txBody>
      </p:sp>
      <p:sp>
        <p:nvSpPr>
          <p:cNvPr id="3174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395288" y="1125538"/>
            <a:ext cx="8229600" cy="4937125"/>
          </a:xfrm>
        </p:spPr>
        <p:txBody>
          <a:bodyPr/>
          <a:lstStyle/>
          <a:p>
            <a:pPr eaLnBrk="1" hangingPunct="1"/>
            <a:r>
              <a:rPr lang="en-GB" smtClean="0"/>
              <a:t>HIV drug resistance (HIVDR) Early warning indicators (EWIs) are a key component of the </a:t>
            </a:r>
            <a:r>
              <a:rPr lang="en-US" smtClean="0"/>
              <a:t>WHO public health strategy to minimize HIVDR in countries scaling up antiretroviral therapy (ART).</a:t>
            </a:r>
            <a:endParaRPr lang="en-GB" smtClean="0"/>
          </a:p>
          <a:p>
            <a:pPr eaLnBrk="1" hangingPunct="1"/>
            <a:endParaRPr lang="en-GB" smtClean="0"/>
          </a:p>
          <a:p>
            <a:pPr eaLnBrk="1" hangingPunct="1"/>
            <a:r>
              <a:rPr lang="en-GB" smtClean="0"/>
              <a:t>EWIs are quality of care indicators which specifically assess factors at individual ART clinics associated with emergence of HIVDR. </a:t>
            </a:r>
          </a:p>
          <a:p>
            <a:pPr eaLnBrk="1" hangingPunct="1"/>
            <a:endParaRPr lang="en-GB" smtClean="0"/>
          </a:p>
          <a:p>
            <a:pPr eaLnBrk="1" hangingPunct="1"/>
            <a:r>
              <a:rPr lang="en-GB" smtClean="0"/>
              <a:t>Where widely implemented, EWIs provide the necessary programmatic context to interpret results of surveys of transmitted and acquired HIVDR. </a:t>
            </a:r>
          </a:p>
        </p:txBody>
      </p:sp>
      <p:sp>
        <p:nvSpPr>
          <p:cNvPr id="14339" name="Rectangle 2"/>
          <p:cNvSpPr>
            <a:spLocks noGrp="1" noChangeArrowheads="1"/>
          </p:cNvSpPr>
          <p:nvPr>
            <p:ph type="title"/>
          </p:nvPr>
        </p:nvSpPr>
        <p:spPr/>
        <p:txBody>
          <a:bodyPr/>
          <a:lstStyle/>
          <a:p>
            <a:pPr eaLnBrk="1" hangingPunct="1"/>
            <a:r>
              <a:rPr lang="en-US" smtClean="0"/>
              <a:t>Early Warning Indicators (EWIs)</a:t>
            </a:r>
          </a:p>
        </p:txBody>
      </p:sp>
      <p:sp>
        <p:nvSpPr>
          <p:cNvPr id="12" name="Slide Number Placeholder 11"/>
          <p:cNvSpPr>
            <a:spLocks noGrp="1"/>
          </p:cNvSpPr>
          <p:nvPr>
            <p:ph type="sldNum" sz="quarter" idx="10"/>
          </p:nvPr>
        </p:nvSpPr>
        <p:spPr/>
        <p:txBody>
          <a:bodyPr/>
          <a:lstStyle/>
          <a:p>
            <a:pPr>
              <a:defRPr/>
            </a:pPr>
            <a:fld id="{2C596DFF-8E88-4D18-A0A8-A42125D82022}" type="slidenum">
              <a:rPr lang="en-US" smtClean="0"/>
              <a:pPr>
                <a:defRPr/>
              </a:pPr>
              <a:t>2</a:t>
            </a:fld>
            <a:endParaRPr lang="en-US" sz="1600"/>
          </a:p>
        </p:txBody>
      </p:sp>
      <p:sp>
        <p:nvSpPr>
          <p:cNvPr id="13" name="Footer Placeholder 12"/>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sz="quarter" idx="1"/>
          </p:nvPr>
        </p:nvSpPr>
        <p:spPr>
          <a:xfrm>
            <a:off x="457200" y="1219200"/>
            <a:ext cx="8229600" cy="4937125"/>
          </a:xfrm>
        </p:spPr>
        <p:txBody>
          <a:bodyPr/>
          <a:lstStyle/>
          <a:p>
            <a:r>
              <a:rPr lang="en-US" sz="2800" smtClean="0"/>
              <a:t>EDT Query:</a:t>
            </a:r>
            <a:r>
              <a:rPr lang="en-US" sz="2800" i="1" smtClean="0"/>
              <a:t> (Same as EWI 1)</a:t>
            </a:r>
          </a:p>
          <a:p>
            <a:pPr lvl="1"/>
            <a:r>
              <a:rPr lang="en-US" b="1" smtClean="0"/>
              <a:t>Denominator: </a:t>
            </a:r>
            <a:r>
              <a:rPr lang="en-US" smtClean="0"/>
              <a:t>Consecutive patients with baseline ART pickup from survey start date </a:t>
            </a:r>
            <a:r>
              <a:rPr lang="en-US" smtClean="0">
                <a:solidFill>
                  <a:schemeClr val="accent1"/>
                </a:solidFill>
              </a:rPr>
              <a:t>(1 January, 2012) </a:t>
            </a:r>
          </a:p>
          <a:p>
            <a:pPr lvl="1"/>
            <a:r>
              <a:rPr lang="en-US" b="1" smtClean="0"/>
              <a:t>Exclusions: </a:t>
            </a:r>
            <a:r>
              <a:rPr lang="en-US" smtClean="0"/>
              <a:t>Patients who are “in-transit”, PEP, PMTCT</a:t>
            </a:r>
          </a:p>
          <a:p>
            <a:pPr lvl="1"/>
            <a:r>
              <a:rPr lang="en-US" b="1" smtClean="0"/>
              <a:t>Sample size: </a:t>
            </a:r>
            <a:r>
              <a:rPr lang="en-US" smtClean="0"/>
              <a:t>Based on numbers of patients “active” on ART at time of survey start date (1 January, 2012)</a:t>
            </a:r>
          </a:p>
          <a:p>
            <a:pPr lvl="1"/>
            <a:r>
              <a:rPr lang="en-US" b="1" smtClean="0"/>
              <a:t>Definition of Appropriate Regimen 1: </a:t>
            </a:r>
            <a:r>
              <a:rPr lang="en-US" smtClean="0"/>
              <a:t>Not mono- or dual-therapy</a:t>
            </a:r>
          </a:p>
          <a:p>
            <a:pPr lvl="1"/>
            <a:r>
              <a:rPr lang="en-US" b="1" smtClean="0"/>
              <a:t>Definition of Appropriate Regimen 2: </a:t>
            </a:r>
            <a:r>
              <a:rPr lang="en-US" smtClean="0"/>
              <a:t>According to accepted regimens in the Namibia National Guidelines 2010*</a:t>
            </a:r>
          </a:p>
          <a:p>
            <a:pPr lvl="1"/>
            <a:endParaRPr lang="en-US" smtClean="0"/>
          </a:p>
        </p:txBody>
      </p:sp>
      <p:sp>
        <p:nvSpPr>
          <p:cNvPr id="32771" name="Title 2"/>
          <p:cNvSpPr>
            <a:spLocks noGrp="1"/>
          </p:cNvSpPr>
          <p:nvPr>
            <p:ph type="title"/>
          </p:nvPr>
        </p:nvSpPr>
        <p:spPr/>
        <p:txBody>
          <a:bodyPr/>
          <a:lstStyle/>
          <a:p>
            <a:r>
              <a:rPr lang="en-US" smtClean="0"/>
              <a:t>Namibia 2012 EWI 4: Dispensing practices</a:t>
            </a:r>
          </a:p>
        </p:txBody>
      </p:sp>
      <p:sp>
        <p:nvSpPr>
          <p:cNvPr id="4" name="Slide Number Placeholder 3"/>
          <p:cNvSpPr>
            <a:spLocks noGrp="1"/>
          </p:cNvSpPr>
          <p:nvPr>
            <p:ph type="sldNum" sz="quarter" idx="10"/>
          </p:nvPr>
        </p:nvSpPr>
        <p:spPr/>
        <p:txBody>
          <a:bodyPr/>
          <a:lstStyle/>
          <a:p>
            <a:pPr>
              <a:defRPr/>
            </a:pPr>
            <a:fld id="{705A9BE2-BF31-438F-8FF1-DEB6A47F8158}" type="slidenum">
              <a:rPr lang="en-US" smtClean="0"/>
              <a:pPr>
                <a:defRPr/>
              </a:pPr>
              <a:t>20</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1"/>
          <p:cNvSpPr>
            <a:spLocks noGrp="1"/>
          </p:cNvSpPr>
          <p:nvPr>
            <p:ph sz="quarter" idx="1"/>
          </p:nvPr>
        </p:nvSpPr>
        <p:spPr>
          <a:xfrm>
            <a:off x="457200" y="1219200"/>
            <a:ext cx="4041775" cy="4937125"/>
          </a:xfrm>
        </p:spPr>
        <p:txBody>
          <a:bodyPr/>
          <a:lstStyle/>
          <a:p>
            <a:r>
              <a:rPr lang="en-US" smtClean="0"/>
              <a:t>TDF/3TC/NVP</a:t>
            </a:r>
          </a:p>
          <a:p>
            <a:r>
              <a:rPr lang="en-US" smtClean="0"/>
              <a:t>TDF/3TC/EFV</a:t>
            </a:r>
          </a:p>
          <a:p>
            <a:r>
              <a:rPr lang="en-US" smtClean="0"/>
              <a:t>AZT/3TC/NVP</a:t>
            </a:r>
          </a:p>
          <a:p>
            <a:r>
              <a:rPr lang="en-US" smtClean="0"/>
              <a:t>AZT/3TC/EFV</a:t>
            </a:r>
          </a:p>
          <a:p>
            <a:r>
              <a:rPr lang="en-US" smtClean="0"/>
              <a:t>D4T/3TC/NVP</a:t>
            </a:r>
          </a:p>
          <a:p>
            <a:r>
              <a:rPr lang="en-US" smtClean="0"/>
              <a:t>D4T/3TC/EFV</a:t>
            </a:r>
          </a:p>
          <a:p>
            <a:r>
              <a:rPr lang="en-US" smtClean="0"/>
              <a:t>AZT/TDF/3TC/LPV/r</a:t>
            </a:r>
          </a:p>
          <a:p>
            <a:r>
              <a:rPr lang="en-US" smtClean="0"/>
              <a:t>AZT/3TC/LPV/r</a:t>
            </a:r>
          </a:p>
          <a:p>
            <a:r>
              <a:rPr lang="en-US" smtClean="0"/>
              <a:t>TDF/3TC/LPV/r</a:t>
            </a:r>
          </a:p>
          <a:p>
            <a:r>
              <a:rPr lang="en-US" smtClean="0"/>
              <a:t>ABC/3TC/NVP</a:t>
            </a:r>
          </a:p>
          <a:p>
            <a:r>
              <a:rPr lang="en-US" smtClean="0"/>
              <a:t>ABC/3TC/EFV</a:t>
            </a:r>
          </a:p>
        </p:txBody>
      </p:sp>
      <p:sp>
        <p:nvSpPr>
          <p:cNvPr id="33795" name="Content Placeholder 1"/>
          <p:cNvSpPr>
            <a:spLocks noGrp="1"/>
          </p:cNvSpPr>
          <p:nvPr>
            <p:ph sz="quarter" idx="2"/>
          </p:nvPr>
        </p:nvSpPr>
        <p:spPr>
          <a:xfrm>
            <a:off x="4632325" y="1216025"/>
            <a:ext cx="4041775" cy="4937125"/>
          </a:xfrm>
        </p:spPr>
        <p:txBody>
          <a:bodyPr/>
          <a:lstStyle/>
          <a:p>
            <a:r>
              <a:rPr lang="en-US" smtClean="0"/>
              <a:t>ABC/3TC/LPV/r</a:t>
            </a:r>
          </a:p>
        </p:txBody>
      </p:sp>
      <p:sp>
        <p:nvSpPr>
          <p:cNvPr id="33796" name="Title 2"/>
          <p:cNvSpPr>
            <a:spLocks noGrp="1"/>
          </p:cNvSpPr>
          <p:nvPr>
            <p:ph type="title"/>
          </p:nvPr>
        </p:nvSpPr>
        <p:spPr/>
        <p:txBody>
          <a:bodyPr/>
          <a:lstStyle/>
          <a:p>
            <a:r>
              <a:rPr lang="en-US" smtClean="0"/>
              <a:t>Namibia appropriate regimens</a:t>
            </a:r>
          </a:p>
        </p:txBody>
      </p:sp>
      <p:sp>
        <p:nvSpPr>
          <p:cNvPr id="4" name="Slide Number Placeholder 3"/>
          <p:cNvSpPr>
            <a:spLocks noGrp="1"/>
          </p:cNvSpPr>
          <p:nvPr>
            <p:ph type="sldNum" sz="quarter" idx="10"/>
          </p:nvPr>
        </p:nvSpPr>
        <p:spPr/>
        <p:txBody>
          <a:bodyPr/>
          <a:lstStyle/>
          <a:p>
            <a:pPr>
              <a:defRPr/>
            </a:pPr>
            <a:fld id="{05B9FF5C-34B1-4B36-B1DC-0E949408AA4D}" type="slidenum">
              <a:rPr lang="en-US" smtClean="0"/>
              <a:pPr>
                <a:defRPr/>
              </a:pPr>
              <a:t>21</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1"/>
          <p:cNvSpPr>
            <a:spLocks noGrp="1"/>
          </p:cNvSpPr>
          <p:nvPr>
            <p:ph sz="quarter" idx="1"/>
          </p:nvPr>
        </p:nvSpPr>
        <p:spPr>
          <a:xfrm>
            <a:off x="395288" y="981075"/>
            <a:ext cx="8229600" cy="4937125"/>
          </a:xfrm>
        </p:spPr>
        <p:txBody>
          <a:bodyPr/>
          <a:lstStyle/>
          <a:p>
            <a:r>
              <a:rPr lang="en-US" sz="2800" smtClean="0"/>
              <a:t>EDT Query: </a:t>
            </a:r>
          </a:p>
          <a:p>
            <a:pPr lvl="1"/>
            <a:r>
              <a:rPr lang="en-US" b="1" smtClean="0"/>
              <a:t>Denominator: </a:t>
            </a:r>
            <a:r>
              <a:rPr lang="en-US" smtClean="0"/>
              <a:t>Consecutive ART starters from 1 January 2010 until 31 December, 2010 (“transfer in” included if started in this time)</a:t>
            </a:r>
          </a:p>
          <a:p>
            <a:pPr lvl="1"/>
            <a:r>
              <a:rPr lang="en-US" b="1" smtClean="0"/>
              <a:t>Exclusions: </a:t>
            </a:r>
            <a:r>
              <a:rPr lang="en-US" smtClean="0"/>
              <a:t>Patients who are “in-transit”, PEP, PMTCT, restarters</a:t>
            </a:r>
          </a:p>
          <a:p>
            <a:pPr lvl="1"/>
            <a:r>
              <a:rPr lang="en-US" b="1" smtClean="0"/>
              <a:t>Sample size: </a:t>
            </a:r>
            <a:r>
              <a:rPr lang="en-US" smtClean="0"/>
              <a:t>Census of 12 month starters</a:t>
            </a:r>
          </a:p>
          <a:p>
            <a:pPr lvl="1"/>
            <a:r>
              <a:rPr lang="en-US" b="1" smtClean="0"/>
              <a:t>Definition of “retained”: </a:t>
            </a:r>
            <a:r>
              <a:rPr lang="en-US" smtClean="0"/>
              <a:t>EDT status at 12 months of “active” or “lost”</a:t>
            </a:r>
          </a:p>
          <a:p>
            <a:pPr lvl="1"/>
            <a:r>
              <a:rPr lang="en-US" b="1" smtClean="0"/>
              <a:t>Definition of “not retained”: </a:t>
            </a:r>
            <a:r>
              <a:rPr lang="en-US" smtClean="0"/>
              <a:t>EDT status at 12 months of “LTFU”, “dead”, “stop”</a:t>
            </a:r>
          </a:p>
          <a:p>
            <a:pPr lvl="2"/>
            <a:r>
              <a:rPr lang="en-US" smtClean="0"/>
              <a:t>EDT definition of “LTFU”≥90 days after missed pick-up</a:t>
            </a:r>
          </a:p>
          <a:p>
            <a:pPr lvl="2"/>
            <a:r>
              <a:rPr lang="en-US" smtClean="0"/>
              <a:t>EDT definition of “Lost” ≥30 days after missed pick-up</a:t>
            </a:r>
          </a:p>
          <a:p>
            <a:pPr lvl="1"/>
            <a:r>
              <a:rPr lang="en-US" b="1" smtClean="0"/>
              <a:t>Censor: </a:t>
            </a:r>
            <a:r>
              <a:rPr lang="en-US" smtClean="0"/>
              <a:t>EDT status at 12 months of “transfer out”</a:t>
            </a:r>
          </a:p>
          <a:p>
            <a:pPr lvl="1"/>
            <a:endParaRPr lang="en-US" smtClean="0"/>
          </a:p>
        </p:txBody>
      </p:sp>
      <p:sp>
        <p:nvSpPr>
          <p:cNvPr id="34819" name="Title 2"/>
          <p:cNvSpPr>
            <a:spLocks noGrp="1"/>
          </p:cNvSpPr>
          <p:nvPr>
            <p:ph type="title"/>
          </p:nvPr>
        </p:nvSpPr>
        <p:spPr/>
        <p:txBody>
          <a:bodyPr/>
          <a:lstStyle/>
          <a:p>
            <a:r>
              <a:rPr lang="en-US" smtClean="0"/>
              <a:t>Namibia 2012 EWI 2: Retention in care</a:t>
            </a:r>
          </a:p>
        </p:txBody>
      </p:sp>
      <p:sp>
        <p:nvSpPr>
          <p:cNvPr id="4" name="Slide Number Placeholder 3"/>
          <p:cNvSpPr>
            <a:spLocks noGrp="1"/>
          </p:cNvSpPr>
          <p:nvPr>
            <p:ph type="sldNum" sz="quarter" idx="10"/>
          </p:nvPr>
        </p:nvSpPr>
        <p:spPr/>
        <p:txBody>
          <a:bodyPr/>
          <a:lstStyle/>
          <a:p>
            <a:pPr>
              <a:defRPr/>
            </a:pPr>
            <a:fld id="{0686A955-BA76-4C18-AABA-DA524F160261}" type="slidenum">
              <a:rPr lang="en-US" smtClean="0"/>
              <a:pPr>
                <a:defRPr/>
              </a:pPr>
              <a:t>22</a:t>
            </a:fld>
            <a:endParaRPr lang="en-US" sz="1600"/>
          </a:p>
        </p:txBody>
      </p:sp>
      <p:sp>
        <p:nvSpPr>
          <p:cNvPr id="5" name="Footer Placeholder 4"/>
          <p:cNvSpPr>
            <a:spLocks noGrp="1"/>
          </p:cNvSpPr>
          <p:nvPr>
            <p:ph type="ftr" sz="quarter" idx="11"/>
          </p:nvPr>
        </p:nvSpPr>
        <p:spPr/>
        <p:txBody>
          <a:bodyPr/>
          <a:lstStyle/>
          <a:p>
            <a:pPr>
              <a:defRPr/>
            </a:pPr>
            <a:r>
              <a:rPr lang="en-US" dirty="0" smtClean="0"/>
              <a:t>l   </a:t>
            </a:r>
            <a:r>
              <a:rPr lang="en-US" b="0" dirty="0" smtClean="0">
                <a:solidFill>
                  <a:schemeClr val="accent5">
                    <a:lumMod val="75000"/>
                  </a:schemeClr>
                </a:solidFill>
              </a:rPr>
              <a:t>World Health Organization</a:t>
            </a:r>
            <a:endParaRPr lang="en-US" b="0" dirty="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1"/>
          <p:cNvSpPr>
            <a:spLocks noGrp="1"/>
          </p:cNvSpPr>
          <p:nvPr>
            <p:ph sz="quarter" idx="1"/>
          </p:nvPr>
        </p:nvSpPr>
        <p:spPr>
          <a:xfrm>
            <a:off x="457200" y="1219200"/>
            <a:ext cx="8229600" cy="4937125"/>
          </a:xfrm>
        </p:spPr>
        <p:txBody>
          <a:bodyPr/>
          <a:lstStyle/>
          <a:p>
            <a:r>
              <a:rPr lang="en-US" sz="2800" smtClean="0"/>
              <a:t>ePMS query: </a:t>
            </a:r>
            <a:endParaRPr lang="en-US" sz="2800" i="1" smtClean="0"/>
          </a:p>
          <a:p>
            <a:pPr lvl="1"/>
            <a:r>
              <a:rPr lang="en-US" b="1" smtClean="0"/>
              <a:t>Denominator: </a:t>
            </a:r>
            <a:r>
              <a:rPr lang="en-US" smtClean="0"/>
              <a:t>Consecutive ART starters from </a:t>
            </a:r>
            <a:r>
              <a:rPr lang="en-US" smtClean="0">
                <a:solidFill>
                  <a:schemeClr val="accent1"/>
                </a:solidFill>
              </a:rPr>
              <a:t>1 January, 2010  until 31 December 2010 </a:t>
            </a:r>
            <a:r>
              <a:rPr lang="en-US" smtClean="0">
                <a:solidFill>
                  <a:srgbClr val="002060"/>
                </a:solidFill>
              </a:rPr>
              <a:t>and have 6-month VL available </a:t>
            </a:r>
          </a:p>
          <a:p>
            <a:pPr lvl="1"/>
            <a:r>
              <a:rPr lang="en-US" b="1" smtClean="0"/>
              <a:t>Sample size: </a:t>
            </a:r>
            <a:r>
              <a:rPr lang="en-US" smtClean="0"/>
              <a:t>Census of starters in 12 months (1 January 2010 until 31 December 2010) with 6-month VL available</a:t>
            </a:r>
          </a:p>
          <a:p>
            <a:pPr lvl="1"/>
            <a:r>
              <a:rPr lang="en-US" b="1" smtClean="0"/>
              <a:t>Definition of suppressed: </a:t>
            </a:r>
            <a:r>
              <a:rPr lang="en-US" smtClean="0"/>
              <a:t>VL &lt;1000 copies/mL</a:t>
            </a:r>
          </a:p>
          <a:p>
            <a:endParaRPr lang="en-US" smtClean="0"/>
          </a:p>
        </p:txBody>
      </p:sp>
      <p:sp>
        <p:nvSpPr>
          <p:cNvPr id="35843" name="Title 2"/>
          <p:cNvSpPr>
            <a:spLocks noGrp="1"/>
          </p:cNvSpPr>
          <p:nvPr>
            <p:ph type="title"/>
          </p:nvPr>
        </p:nvSpPr>
        <p:spPr>
          <a:xfrm>
            <a:off x="457200" y="130175"/>
            <a:ext cx="8578850" cy="881063"/>
          </a:xfrm>
        </p:spPr>
        <p:txBody>
          <a:bodyPr/>
          <a:lstStyle/>
          <a:p>
            <a:r>
              <a:rPr lang="en-US" smtClean="0"/>
              <a:t>Namibia 2012: Viral load suppression at 6 months</a:t>
            </a:r>
          </a:p>
        </p:txBody>
      </p:sp>
      <p:sp>
        <p:nvSpPr>
          <p:cNvPr id="4" name="Slide Number Placeholder 3"/>
          <p:cNvSpPr>
            <a:spLocks noGrp="1"/>
          </p:cNvSpPr>
          <p:nvPr>
            <p:ph type="sldNum" sz="quarter" idx="10"/>
          </p:nvPr>
        </p:nvSpPr>
        <p:spPr/>
        <p:txBody>
          <a:bodyPr/>
          <a:lstStyle/>
          <a:p>
            <a:pPr>
              <a:defRPr/>
            </a:pPr>
            <a:fld id="{E3448926-1C79-4072-9543-30AB9F212631}" type="slidenum">
              <a:rPr lang="en-US" smtClean="0"/>
              <a:pPr>
                <a:defRPr/>
              </a:pPr>
              <a:t>23</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sz="quarter" idx="1"/>
          </p:nvPr>
        </p:nvSpPr>
        <p:spPr>
          <a:xfrm>
            <a:off x="457200" y="1219200"/>
            <a:ext cx="5051425" cy="4937125"/>
          </a:xfrm>
        </p:spPr>
        <p:txBody>
          <a:bodyPr/>
          <a:lstStyle/>
          <a:p>
            <a:pPr eaLnBrk="1" hangingPunct="1"/>
            <a:r>
              <a:rPr lang="en-GB" sz="2400" smtClean="0"/>
              <a:t>EWIs are the WHO-recommended set of indicators to monitor HIVDR prevention</a:t>
            </a:r>
          </a:p>
          <a:p>
            <a:pPr eaLnBrk="1" hangingPunct="1"/>
            <a:endParaRPr lang="en-GB" sz="2400" smtClean="0"/>
          </a:p>
          <a:p>
            <a:pPr eaLnBrk="1" hangingPunct="1"/>
            <a:r>
              <a:rPr lang="en-US" sz="2400" smtClean="0"/>
              <a:t>EWIs are essential to WHO HIVDR Assessment and Prevention Strategy</a:t>
            </a:r>
          </a:p>
          <a:p>
            <a:pPr eaLnBrk="1" hangingPunct="1"/>
            <a:endParaRPr lang="en-US" sz="2400" smtClean="0"/>
          </a:p>
          <a:p>
            <a:pPr eaLnBrk="1" hangingPunct="1"/>
            <a:r>
              <a:rPr lang="en-US" sz="2400" smtClean="0"/>
              <a:t>They form the foundation for identifying needed programmatic changes</a:t>
            </a:r>
          </a:p>
        </p:txBody>
      </p:sp>
      <p:sp>
        <p:nvSpPr>
          <p:cNvPr id="3" name="Slide Number Placeholder 2"/>
          <p:cNvSpPr>
            <a:spLocks noGrp="1"/>
          </p:cNvSpPr>
          <p:nvPr>
            <p:ph type="sldNum" sz="quarter" idx="10"/>
          </p:nvPr>
        </p:nvSpPr>
        <p:spPr/>
        <p:txBody>
          <a:bodyPr/>
          <a:lstStyle/>
          <a:p>
            <a:pPr>
              <a:defRPr/>
            </a:pPr>
            <a:fld id="{27F4BDD5-692A-4A7E-9BBA-357466DE5E78}" type="slidenum">
              <a:rPr lang="en-US" smtClean="0"/>
              <a:pPr>
                <a:defRPr/>
              </a:pPr>
              <a:t>24</a:t>
            </a:fld>
            <a:endParaRPr lang="en-US" sz="1600"/>
          </a:p>
        </p:txBody>
      </p:sp>
      <p:sp>
        <p:nvSpPr>
          <p:cNvPr id="36868" name="Title 3"/>
          <p:cNvSpPr>
            <a:spLocks noGrp="1"/>
          </p:cNvSpPr>
          <p:nvPr>
            <p:ph type="title"/>
          </p:nvPr>
        </p:nvSpPr>
        <p:spPr/>
        <p:txBody>
          <a:bodyPr/>
          <a:lstStyle/>
          <a:p>
            <a:pPr eaLnBrk="1" hangingPunct="1"/>
            <a:r>
              <a:rPr lang="en-US" smtClean="0"/>
              <a:t>Summary: EWIs Form a Strong Foundation</a:t>
            </a:r>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pic>
        <p:nvPicPr>
          <p:cNvPr id="36870" name="Picture 5" descr="C:\Users\Catherine Tencza\AppData\Local\Microsoft\Windows\Temporary Internet Files\Content.IE5\QH329QUN\MP90004976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341438"/>
            <a:ext cx="309880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1219200"/>
            <a:ext cx="8229600" cy="4937125"/>
          </a:xfrm>
        </p:spPr>
        <p:txBody>
          <a:bodyPr/>
          <a:lstStyle/>
          <a:p>
            <a:pPr eaLnBrk="1" hangingPunct="1"/>
            <a:r>
              <a:rPr lang="en-GB" smtClean="0"/>
              <a:t>EWIs monitor the functioning of ART clinics for factors </a:t>
            </a:r>
            <a:r>
              <a:rPr lang="en-US" smtClean="0"/>
              <a:t>known to </a:t>
            </a:r>
            <a:r>
              <a:rPr lang="en-US" smtClean="0">
                <a:solidFill>
                  <a:srgbClr val="FF0000"/>
                </a:solidFill>
              </a:rPr>
              <a:t>create situations </a:t>
            </a:r>
            <a:r>
              <a:rPr lang="en-US" smtClean="0"/>
              <a:t>favorable to the development of HIVDR. </a:t>
            </a:r>
          </a:p>
          <a:p>
            <a:pPr eaLnBrk="1" hangingPunct="1"/>
            <a:endParaRPr lang="en-US" smtClean="0"/>
          </a:p>
          <a:p>
            <a:pPr eaLnBrk="1" hangingPunct="1"/>
            <a:r>
              <a:rPr lang="en-GB" smtClean="0"/>
              <a:t>EWIs form the evidence base from which other elements of the WHO strategy and prevention activities may be assessed.</a:t>
            </a:r>
          </a:p>
          <a:p>
            <a:pPr eaLnBrk="1" hangingPunct="1"/>
            <a:endParaRPr lang="en-GB" smtClean="0"/>
          </a:p>
          <a:p>
            <a:pPr eaLnBrk="1" hangingPunct="1"/>
            <a:r>
              <a:rPr lang="en-GB" smtClean="0"/>
              <a:t>EWIs are never punitive, but should be used as a basis for action, with targets recommended for each indicator (clinic-based).</a:t>
            </a:r>
          </a:p>
          <a:p>
            <a:pPr eaLnBrk="1" hangingPunct="1"/>
            <a:endParaRPr lang="en-GB" smtClean="0"/>
          </a:p>
          <a:p>
            <a:pPr eaLnBrk="1" hangingPunct="1"/>
            <a:endParaRPr lang="en-GB" smtClean="0"/>
          </a:p>
          <a:p>
            <a:pPr eaLnBrk="1" hangingPunct="1"/>
            <a:endParaRPr lang="en-US" smtClean="0"/>
          </a:p>
        </p:txBody>
      </p:sp>
      <p:sp>
        <p:nvSpPr>
          <p:cNvPr id="37891" name="Rectangle 2"/>
          <p:cNvSpPr>
            <a:spLocks noGrp="1" noChangeArrowheads="1"/>
          </p:cNvSpPr>
          <p:nvPr>
            <p:ph type="title"/>
          </p:nvPr>
        </p:nvSpPr>
        <p:spPr/>
        <p:txBody>
          <a:bodyPr/>
          <a:lstStyle/>
          <a:p>
            <a:pPr eaLnBrk="1" hangingPunct="1"/>
            <a:r>
              <a:rPr lang="en-US" smtClean="0"/>
              <a:t>Summary, 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57200" y="1219200"/>
            <a:ext cx="5627688" cy="4937125"/>
          </a:xfrm>
        </p:spPr>
        <p:txBody>
          <a:bodyPr/>
          <a:lstStyle/>
          <a:p>
            <a:pPr eaLnBrk="1" hangingPunct="1"/>
            <a:r>
              <a:rPr lang="en-GB" smtClean="0"/>
              <a:t>EWIs are abstracted from information which is readily available from data currently recorded routinely at clinics. </a:t>
            </a:r>
          </a:p>
          <a:p>
            <a:pPr eaLnBrk="1" hangingPunct="1"/>
            <a:r>
              <a:rPr lang="en-GB" smtClean="0"/>
              <a:t>It is not necessary for countries to monitor all EWIs; and they should not be reported if the appropriate data are not available.</a:t>
            </a:r>
          </a:p>
          <a:p>
            <a:pPr eaLnBrk="1" hangingPunct="1"/>
            <a:r>
              <a:rPr lang="en-GB" smtClean="0"/>
              <a:t>EWIs should be monitored at all ART clinics (or a large number of representative clinics)</a:t>
            </a:r>
          </a:p>
          <a:p>
            <a:pPr lvl="1" eaLnBrk="1" hangingPunct="1"/>
            <a:endParaRPr lang="en-GB" smtClean="0"/>
          </a:p>
          <a:p>
            <a:pPr lvl="1" eaLnBrk="1" hangingPunct="1"/>
            <a:endParaRPr lang="en-GB" smtClean="0"/>
          </a:p>
        </p:txBody>
      </p:sp>
      <p:sp>
        <p:nvSpPr>
          <p:cNvPr id="38915" name="Rectangle 5"/>
          <p:cNvSpPr>
            <a:spLocks noGrp="1" noChangeArrowheads="1"/>
          </p:cNvSpPr>
          <p:nvPr>
            <p:ph type="title"/>
          </p:nvPr>
        </p:nvSpPr>
        <p:spPr/>
        <p:txBody>
          <a:bodyPr/>
          <a:lstStyle/>
          <a:p>
            <a:pPr eaLnBrk="1" hangingPunct="1"/>
            <a:r>
              <a:rPr lang="en-US" smtClean="0"/>
              <a:t>Summary, continued</a:t>
            </a:r>
          </a:p>
        </p:txBody>
      </p:sp>
      <p:sp>
        <p:nvSpPr>
          <p:cNvPr id="38916" name="Text Box 3"/>
          <p:cNvSpPr txBox="1">
            <a:spLocks noChangeArrowheads="1"/>
          </p:cNvSpPr>
          <p:nvPr/>
        </p:nvSpPr>
        <p:spPr bwMode="auto">
          <a:xfrm>
            <a:off x="609600" y="6400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sz="2400">
              <a:solidFill>
                <a:srgbClr val="CC0000"/>
              </a:solidFill>
              <a:latin typeface="Arial Narrow" pitchFamily="34" charset="0"/>
            </a:endParaRPr>
          </a:p>
        </p:txBody>
      </p:sp>
      <p:pic>
        <p:nvPicPr>
          <p:cNvPr id="38917" name="Picture 7" descr="C:\Users\Catherine Tencza\AppData\Local\Microsoft\Windows\Temporary Internet Files\Content.IE5\QH329QUN\MP90032119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341438"/>
            <a:ext cx="26082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1219200"/>
            <a:ext cx="5051425" cy="4937125"/>
          </a:xfrm>
        </p:spPr>
        <p:txBody>
          <a:bodyPr/>
          <a:lstStyle/>
          <a:p>
            <a:pPr eaLnBrk="1" hangingPunct="1"/>
            <a:r>
              <a:rPr lang="en-US" smtClean="0"/>
              <a:t>WHO recommends minimum targets for each indicator; but countries may select more stringent targets</a:t>
            </a:r>
          </a:p>
          <a:p>
            <a:pPr eaLnBrk="1" hangingPunct="1"/>
            <a:r>
              <a:rPr lang="en-GB" smtClean="0"/>
              <a:t>The national HIVDR working group produces an annual summary of EWI information and plan for HIVDR prevention action</a:t>
            </a:r>
          </a:p>
          <a:p>
            <a:pPr eaLnBrk="1" hangingPunct="1"/>
            <a:r>
              <a:rPr lang="en-US" smtClean="0"/>
              <a:t>Quality assurance is important throughout process</a:t>
            </a:r>
          </a:p>
          <a:p>
            <a:pPr eaLnBrk="1" hangingPunct="1"/>
            <a:endParaRPr lang="en-GB" smtClean="0"/>
          </a:p>
        </p:txBody>
      </p:sp>
      <p:sp>
        <p:nvSpPr>
          <p:cNvPr id="39939" name="Rectangle 7"/>
          <p:cNvSpPr>
            <a:spLocks noGrp="1" noChangeArrowheads="1"/>
          </p:cNvSpPr>
          <p:nvPr>
            <p:ph type="title"/>
          </p:nvPr>
        </p:nvSpPr>
        <p:spPr/>
        <p:txBody>
          <a:bodyPr/>
          <a:lstStyle/>
          <a:p>
            <a:pPr eaLnBrk="1" hangingPunct="1"/>
            <a:r>
              <a:rPr lang="en-US" smtClean="0"/>
              <a:t>Summary, continued</a:t>
            </a:r>
          </a:p>
        </p:txBody>
      </p:sp>
      <p:sp>
        <p:nvSpPr>
          <p:cNvPr id="14340" name="Text Box 5"/>
          <p:cNvSpPr txBox="1">
            <a:spLocks noChangeArrowheads="1"/>
          </p:cNvSpPr>
          <p:nvPr/>
        </p:nvSpPr>
        <p:spPr bwMode="auto">
          <a:xfrm>
            <a:off x="5508104" y="3665636"/>
            <a:ext cx="3239766" cy="192360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marL="0" lvl="1">
              <a:lnSpc>
                <a:spcPct val="85000"/>
              </a:lnSpc>
              <a:buClr>
                <a:srgbClr val="FF6600"/>
              </a:buClr>
              <a:defRPr/>
            </a:pPr>
            <a:r>
              <a:rPr lang="en-GB" sz="2000" b="1">
                <a:solidFill>
                  <a:schemeClr val="accent2">
                    <a:lumMod val="20000"/>
                    <a:lumOff val="80000"/>
                  </a:schemeClr>
                </a:solidFill>
              </a:rPr>
              <a:t>Genotyping surveys</a:t>
            </a:r>
            <a:r>
              <a:rPr lang="en-GB" sz="2000">
                <a:solidFill>
                  <a:schemeClr val="bg1"/>
                </a:solidFill>
              </a:rPr>
              <a:t> indicating the emergence of resistance are of limited use without ART programme information on which to base public health action to limit resistance.</a:t>
            </a:r>
            <a:endParaRPr lang="en-US" sz="2000" b="1">
              <a:solidFill>
                <a:schemeClr val="bg1"/>
              </a:solidFill>
            </a:endParaRPr>
          </a:p>
        </p:txBody>
      </p:sp>
      <p:pic>
        <p:nvPicPr>
          <p:cNvPr id="39943" name="Picture 2" descr="C:\Users\Catherine Tencza\AppData\Local\Microsoft\Windows\Temporary Internet Files\Content.IE5\3SQ8CV7H\MP90017497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341438"/>
            <a:ext cx="315436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51E5E89-B739-4B84-932D-2A98E2E7EEE0}" type="slidenum">
              <a:rPr lang="en-US" smtClean="0"/>
              <a:pPr>
                <a:defRPr/>
              </a:pPr>
              <a:t>3</a:t>
            </a:fld>
            <a:endParaRPr lang="en-US" dirty="0"/>
          </a:p>
        </p:txBody>
      </p:sp>
      <p:sp>
        <p:nvSpPr>
          <p:cNvPr id="15363" name="Rectangle 2"/>
          <p:cNvSpPr>
            <a:spLocks noGrp="1" noChangeArrowheads="1"/>
          </p:cNvSpPr>
          <p:nvPr>
            <p:ph type="title"/>
          </p:nvPr>
        </p:nvSpPr>
        <p:spPr/>
        <p:txBody>
          <a:bodyPr/>
          <a:lstStyle/>
          <a:p>
            <a:pPr eaLnBrk="1" hangingPunct="1"/>
            <a:r>
              <a:rPr lang="en-US" sz="2800" smtClean="0"/>
              <a:t>Recommended Strategy for Each Country</a:t>
            </a:r>
          </a:p>
        </p:txBody>
      </p:sp>
      <p:grpSp>
        <p:nvGrpSpPr>
          <p:cNvPr id="2" name="Group 36"/>
          <p:cNvGrpSpPr>
            <a:grpSpLocks/>
          </p:cNvGrpSpPr>
          <p:nvPr/>
        </p:nvGrpSpPr>
        <p:grpSpPr bwMode="auto">
          <a:xfrm>
            <a:off x="1555750" y="1412875"/>
            <a:ext cx="2881313" cy="1376363"/>
            <a:chOff x="1556048" y="1412776"/>
            <a:chExt cx="2880320" cy="1376536"/>
          </a:xfrm>
        </p:grpSpPr>
        <p:sp>
          <p:nvSpPr>
            <p:cNvPr id="29" name="Rounded Rectangle 28"/>
            <p:cNvSpPr/>
            <p:nvPr/>
          </p:nvSpPr>
          <p:spPr>
            <a:xfrm>
              <a:off x="1556048" y="1412776"/>
              <a:ext cx="2727920" cy="1152128"/>
            </a:xfrm>
            <a:prstGeom prst="roundRect">
              <a:avLst>
                <a:gd name="adj" fmla="val 18519"/>
              </a:avLst>
            </a:prstGeom>
            <a:gradFill flip="none" rotWithShape="1">
              <a:gsLst>
                <a:gs pos="50000">
                  <a:schemeClr val="bg1"/>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chemeClr val="accent3"/>
                  </a:solidFill>
                </a:rPr>
                <a:t>Monitor HIVDR emergence in patients on ART</a:t>
              </a:r>
            </a:p>
          </p:txBody>
        </p:sp>
        <p:sp>
          <p:nvSpPr>
            <p:cNvPr id="30" name="Rounded Rectangle 29"/>
            <p:cNvSpPr/>
            <p:nvPr/>
          </p:nvSpPr>
          <p:spPr>
            <a:xfrm>
              <a:off x="1700461" y="2420966"/>
              <a:ext cx="2735907" cy="36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Surveys of Acquired HIVDR</a:t>
              </a:r>
            </a:p>
          </p:txBody>
        </p:sp>
      </p:grpSp>
      <p:grpSp>
        <p:nvGrpSpPr>
          <p:cNvPr id="3" name="Group 37"/>
          <p:cNvGrpSpPr>
            <a:grpSpLocks/>
          </p:cNvGrpSpPr>
          <p:nvPr/>
        </p:nvGrpSpPr>
        <p:grpSpPr bwMode="auto">
          <a:xfrm>
            <a:off x="4643438" y="1412875"/>
            <a:ext cx="3024187" cy="1376363"/>
            <a:chOff x="4644008" y="1412776"/>
            <a:chExt cx="3023864" cy="1376536"/>
          </a:xfrm>
        </p:grpSpPr>
        <p:sp>
          <p:nvSpPr>
            <p:cNvPr id="31" name="Rounded Rectangle 30"/>
            <p:cNvSpPr/>
            <p:nvPr/>
          </p:nvSpPr>
          <p:spPr>
            <a:xfrm>
              <a:off x="4644008" y="1412776"/>
              <a:ext cx="2727920" cy="1152128"/>
            </a:xfrm>
            <a:prstGeom prst="roundRect">
              <a:avLst>
                <a:gd name="adj" fmla="val 18519"/>
              </a:avLst>
            </a:prstGeom>
            <a:gradFill flip="none" rotWithShape="1">
              <a:gsLst>
                <a:gs pos="50000">
                  <a:schemeClr val="bg1"/>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B32C16"/>
                  </a:solidFill>
                  <a:cs typeface="Arial" charset="0"/>
                </a:rPr>
                <a:t>Assess HIVDR transmission in recently infected individuals</a:t>
              </a:r>
            </a:p>
          </p:txBody>
        </p:sp>
        <p:sp>
          <p:nvSpPr>
            <p:cNvPr id="32" name="Rounded Rectangle 31"/>
            <p:cNvSpPr/>
            <p:nvPr/>
          </p:nvSpPr>
          <p:spPr>
            <a:xfrm>
              <a:off x="4645595" y="2420966"/>
              <a:ext cx="3022277" cy="36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Surveys of Transmitted HIVDR</a:t>
              </a:r>
            </a:p>
          </p:txBody>
        </p:sp>
      </p:grpSp>
      <p:grpSp>
        <p:nvGrpSpPr>
          <p:cNvPr id="5" name="Group 38"/>
          <p:cNvGrpSpPr>
            <a:grpSpLocks/>
          </p:cNvGrpSpPr>
          <p:nvPr/>
        </p:nvGrpSpPr>
        <p:grpSpPr bwMode="auto">
          <a:xfrm>
            <a:off x="3132138" y="3149600"/>
            <a:ext cx="2879725" cy="1376363"/>
            <a:chOff x="3131840" y="3149352"/>
            <a:chExt cx="2880320" cy="1376536"/>
          </a:xfrm>
        </p:grpSpPr>
        <p:sp>
          <p:nvSpPr>
            <p:cNvPr id="33" name="Rounded Rectangle 32"/>
            <p:cNvSpPr/>
            <p:nvPr/>
          </p:nvSpPr>
          <p:spPr>
            <a:xfrm>
              <a:off x="3131840" y="3149352"/>
              <a:ext cx="2727920" cy="1152128"/>
            </a:xfrm>
            <a:prstGeom prst="roundRect">
              <a:avLst>
                <a:gd name="adj" fmla="val 18519"/>
              </a:avLst>
            </a:prstGeom>
            <a:gradFill flip="none" rotWithShape="1">
              <a:gsLst>
                <a:gs pos="50000">
                  <a:schemeClr val="bg1"/>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dirty="0">
                  <a:solidFill>
                    <a:schemeClr val="accent3"/>
                  </a:solidFill>
                </a:rPr>
                <a:t>Monitor programme factors associated with emergence of HIVDR</a:t>
              </a:r>
              <a:endParaRPr lang="en-US" dirty="0">
                <a:solidFill>
                  <a:schemeClr val="accent3"/>
                </a:solidFill>
              </a:endParaRPr>
            </a:p>
          </p:txBody>
        </p:sp>
        <p:sp>
          <p:nvSpPr>
            <p:cNvPr id="34" name="Rounded Rectangle 33"/>
            <p:cNvSpPr/>
            <p:nvPr/>
          </p:nvSpPr>
          <p:spPr>
            <a:xfrm>
              <a:off x="3276332" y="4157542"/>
              <a:ext cx="2735828" cy="36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Early Warning Indicators</a:t>
              </a:r>
            </a:p>
          </p:txBody>
        </p:sp>
      </p:grpSp>
      <p:grpSp>
        <p:nvGrpSpPr>
          <p:cNvPr id="6" name="Group 39"/>
          <p:cNvGrpSpPr>
            <a:grpSpLocks/>
          </p:cNvGrpSpPr>
          <p:nvPr/>
        </p:nvGrpSpPr>
        <p:grpSpPr bwMode="auto">
          <a:xfrm>
            <a:off x="3355975" y="2817813"/>
            <a:ext cx="2305050" cy="425450"/>
            <a:chOff x="3356248" y="2817888"/>
            <a:chExt cx="2304256" cy="426152"/>
          </a:xfrm>
        </p:grpSpPr>
        <p:cxnSp>
          <p:nvCxnSpPr>
            <p:cNvPr id="35" name="Straight Arrow Connector 34"/>
            <p:cNvCxnSpPr/>
            <p:nvPr/>
          </p:nvCxnSpPr>
          <p:spPr>
            <a:xfrm>
              <a:off x="3356248" y="2817888"/>
              <a:ext cx="711696" cy="426152"/>
            </a:xfrm>
            <a:prstGeom prst="straightConnector1">
              <a:avLst/>
            </a:prstGeom>
            <a:ln w="28575">
              <a:solidFill>
                <a:schemeClr val="accent1"/>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V="1">
              <a:off x="4932040" y="2817888"/>
              <a:ext cx="728464" cy="426144"/>
            </a:xfrm>
            <a:prstGeom prst="straightConnector1">
              <a:avLst/>
            </a:prstGeom>
            <a:ln w="28575">
              <a:solidFill>
                <a:schemeClr val="accent1"/>
              </a:solidFill>
              <a:headEnd type="arrow"/>
              <a:tailEnd type="arrow"/>
            </a:ln>
          </p:spPr>
          <p:style>
            <a:lnRef idx="3">
              <a:schemeClr val="accent2"/>
            </a:lnRef>
            <a:fillRef idx="0">
              <a:schemeClr val="accent2"/>
            </a:fillRef>
            <a:effectRef idx="2">
              <a:schemeClr val="accent2"/>
            </a:effectRef>
            <a:fontRef idx="minor">
              <a:schemeClr val="tx1"/>
            </a:fontRef>
          </p:style>
        </p:cxnSp>
      </p:grpSp>
      <p:grpSp>
        <p:nvGrpSpPr>
          <p:cNvPr id="7" name="Group 40"/>
          <p:cNvGrpSpPr>
            <a:grpSpLocks/>
          </p:cNvGrpSpPr>
          <p:nvPr/>
        </p:nvGrpSpPr>
        <p:grpSpPr bwMode="auto">
          <a:xfrm>
            <a:off x="1692275" y="4579938"/>
            <a:ext cx="5722938" cy="2017712"/>
            <a:chOff x="1691680" y="4580561"/>
            <a:chExt cx="5724128" cy="2016791"/>
          </a:xfrm>
        </p:grpSpPr>
        <p:sp>
          <p:nvSpPr>
            <p:cNvPr id="43" name="Rounded Rectangle 42"/>
            <p:cNvSpPr/>
            <p:nvPr/>
          </p:nvSpPr>
          <p:spPr>
            <a:xfrm>
              <a:off x="1691680" y="5301208"/>
              <a:ext cx="5724128" cy="12961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marL="0" lvl="1">
                <a:defRPr/>
              </a:pPr>
              <a:r>
                <a:rPr lang="en-US">
                  <a:solidFill>
                    <a:schemeClr val="bg1"/>
                  </a:solidFill>
                  <a:cs typeface="Arial" charset="0"/>
                </a:rPr>
                <a:t>Results lead to</a:t>
              </a:r>
              <a:r>
                <a:rPr lang="en-US" b="1" i="1">
                  <a:solidFill>
                    <a:schemeClr val="bg1"/>
                  </a:solidFill>
                  <a:cs typeface="Arial" charset="0"/>
                </a:rPr>
                <a:t> programmatic action</a:t>
              </a:r>
              <a:r>
                <a:rPr lang="en-US">
                  <a:solidFill>
                    <a:schemeClr val="bg1"/>
                  </a:solidFill>
                  <a:cs typeface="Arial" charset="0"/>
                </a:rPr>
                <a:t> to:</a:t>
              </a:r>
            </a:p>
            <a:p>
              <a:pPr marL="0" lvl="1">
                <a:buFont typeface="Arial" charset="0"/>
                <a:buChar char="•"/>
                <a:defRPr/>
              </a:pPr>
              <a:r>
                <a:rPr lang="en-US">
                  <a:solidFill>
                    <a:schemeClr val="bg1"/>
                  </a:solidFill>
                  <a:cs typeface="Arial" charset="0"/>
                </a:rPr>
                <a:t>Minimize emergence and transmission of HIVDR</a:t>
              </a:r>
            </a:p>
            <a:p>
              <a:pPr marL="0" lvl="1">
                <a:buFont typeface="Arial" charset="0"/>
                <a:buChar char="•"/>
                <a:defRPr/>
              </a:pPr>
              <a:r>
                <a:rPr lang="en-US">
                  <a:solidFill>
                    <a:schemeClr val="bg1"/>
                  </a:solidFill>
                  <a:cs typeface="Arial" charset="0"/>
                </a:rPr>
                <a:t>Optimize quality of patient care</a:t>
              </a:r>
            </a:p>
            <a:p>
              <a:pPr marL="0" lvl="1">
                <a:buFont typeface="Arial" charset="0"/>
                <a:buChar char="•"/>
                <a:defRPr/>
              </a:pPr>
              <a:r>
                <a:rPr lang="en-US">
                  <a:solidFill>
                    <a:schemeClr val="bg1"/>
                  </a:solidFill>
                  <a:cs typeface="Arial" charset="0"/>
                </a:rPr>
                <a:t>Maximize programmatic efficiency</a:t>
              </a:r>
            </a:p>
            <a:p>
              <a:pPr marL="0" lvl="1">
                <a:buFont typeface="Arial" charset="0"/>
                <a:buChar char="•"/>
                <a:defRPr/>
              </a:pPr>
              <a:r>
                <a:rPr lang="en-US">
                  <a:solidFill>
                    <a:schemeClr val="bg1"/>
                  </a:solidFill>
                  <a:cs typeface="Arial" charset="0"/>
                </a:rPr>
                <a:t>Select population-based ART regimens</a:t>
              </a:r>
            </a:p>
          </p:txBody>
        </p:sp>
        <p:sp>
          <p:nvSpPr>
            <p:cNvPr id="42" name="Striped Right Arrow 41"/>
            <p:cNvSpPr/>
            <p:nvPr/>
          </p:nvSpPr>
          <p:spPr>
            <a:xfrm rot="5400000">
              <a:off x="4172126" y="4043619"/>
              <a:ext cx="767999" cy="1841883"/>
            </a:xfrm>
            <a:prstGeom prst="stripedRightArrow">
              <a:avLst>
                <a:gd name="adj1" fmla="val 46896"/>
                <a:gd name="adj2" fmla="val 33450"/>
              </a:avLst>
            </a:prstGeom>
            <a:gradFill flip="none" rotWithShape="1">
              <a:gsLst>
                <a:gs pos="0">
                  <a:schemeClr val="accent5">
                    <a:tint val="45000"/>
                    <a:satMod val="200000"/>
                  </a:schemeClr>
                </a:gs>
                <a:gs pos="30000">
                  <a:schemeClr val="accent5">
                    <a:tint val="61000"/>
                    <a:satMod val="200000"/>
                  </a:schemeClr>
                </a:gs>
                <a:gs pos="45000">
                  <a:schemeClr val="accent5">
                    <a:tint val="66000"/>
                    <a:satMod val="200000"/>
                  </a:schemeClr>
                </a:gs>
                <a:gs pos="55000">
                  <a:schemeClr val="accent5">
                    <a:tint val="66000"/>
                    <a:satMod val="200000"/>
                  </a:schemeClr>
                </a:gs>
                <a:gs pos="73000">
                  <a:schemeClr val="accent5">
                    <a:tint val="61000"/>
                    <a:satMod val="200000"/>
                  </a:schemeClr>
                </a:gs>
                <a:gs pos="100000">
                  <a:schemeClr val="accent5">
                    <a:tint val="45000"/>
                    <a:satMod val="200000"/>
                  </a:schemeClr>
                </a:gs>
              </a:gsLst>
              <a:lin ang="10800000" scaled="1"/>
              <a:tileRect/>
            </a:grad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Content Placeholder 1"/>
          <p:cNvSpPr>
            <a:spLocks noGrp="1"/>
          </p:cNvSpPr>
          <p:nvPr>
            <p:ph sz="quarter" idx="1"/>
          </p:nvPr>
        </p:nvSpPr>
        <p:spPr>
          <a:xfrm>
            <a:off x="395288" y="1125538"/>
            <a:ext cx="8229600" cy="4937125"/>
          </a:xfrm>
        </p:spPr>
        <p:txBody>
          <a:bodyPr/>
          <a:lstStyle/>
          <a:p>
            <a:r>
              <a:rPr lang="en-GB" smtClean="0"/>
              <a:t>HIVDR EWIs/targets originally chosen in 2006 based on review of available medical literature and expert opinion. </a:t>
            </a:r>
          </a:p>
          <a:p>
            <a:r>
              <a:rPr lang="en-GB" smtClean="0"/>
              <a:t>August 2011: Advisory panel review meeting to consider revisions of existing EWIs and associated targets.</a:t>
            </a:r>
          </a:p>
          <a:p>
            <a:r>
              <a:rPr lang="en-GB" smtClean="0"/>
              <a:t>After critical review of available medical literature, recommendations developed to: </a:t>
            </a:r>
          </a:p>
          <a:p>
            <a:pPr lvl="1"/>
            <a:r>
              <a:rPr lang="en-GB" smtClean="0"/>
              <a:t>simplify EWI definitions</a:t>
            </a:r>
          </a:p>
          <a:p>
            <a:pPr lvl="1"/>
            <a:r>
              <a:rPr lang="en-GB" smtClean="0"/>
              <a:t>account for implementation challenges</a:t>
            </a:r>
          </a:p>
          <a:p>
            <a:pPr lvl="1"/>
            <a:r>
              <a:rPr lang="en-GB" smtClean="0"/>
              <a:t>harmonize with other routinely reported indicators </a:t>
            </a:r>
          </a:p>
          <a:p>
            <a:pPr lvl="1"/>
            <a:r>
              <a:rPr lang="en-GB" smtClean="0"/>
              <a:t>adjust EWI definitions and targets based on new evidence</a:t>
            </a:r>
            <a:endParaRPr lang="en-US" smtClean="0"/>
          </a:p>
        </p:txBody>
      </p:sp>
      <p:sp>
        <p:nvSpPr>
          <p:cNvPr id="16387" name="Title 2"/>
          <p:cNvSpPr>
            <a:spLocks noGrp="1"/>
          </p:cNvSpPr>
          <p:nvPr>
            <p:ph type="title"/>
          </p:nvPr>
        </p:nvSpPr>
        <p:spPr/>
        <p:txBody>
          <a:bodyPr/>
          <a:lstStyle/>
          <a:p>
            <a:r>
              <a:rPr lang="en-US" smtClean="0"/>
              <a:t>EWI Development</a:t>
            </a:r>
          </a:p>
        </p:txBody>
      </p:sp>
      <p:sp>
        <p:nvSpPr>
          <p:cNvPr id="4" name="Slide Number Placeholder 3"/>
          <p:cNvSpPr>
            <a:spLocks noGrp="1"/>
          </p:cNvSpPr>
          <p:nvPr>
            <p:ph type="sldNum" sz="quarter" idx="10"/>
          </p:nvPr>
        </p:nvSpPr>
        <p:spPr/>
        <p:txBody>
          <a:bodyPr/>
          <a:lstStyle/>
          <a:p>
            <a:pPr>
              <a:defRPr/>
            </a:pPr>
            <a:fld id="{0F25317D-953C-47DA-A6F0-68E9556DD34E}" type="slidenum">
              <a:rPr lang="en-US" smtClean="0"/>
              <a:pPr>
                <a:defRPr/>
              </a:pPr>
              <a:t>4</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1"/>
          <p:cNvSpPr>
            <a:spLocks noGrp="1"/>
          </p:cNvSpPr>
          <p:nvPr>
            <p:ph sz="quarter" idx="1"/>
          </p:nvPr>
        </p:nvSpPr>
        <p:spPr>
          <a:xfrm>
            <a:off x="457200" y="1219200"/>
            <a:ext cx="8229600" cy="4937125"/>
          </a:xfrm>
        </p:spPr>
        <p:txBody>
          <a:bodyPr/>
          <a:lstStyle/>
          <a:p>
            <a:r>
              <a:rPr lang="en-GB" smtClean="0"/>
              <a:t>Designed as package of 5 indicators</a:t>
            </a:r>
          </a:p>
          <a:p>
            <a:pPr lvl="1"/>
            <a:r>
              <a:rPr lang="en-GB" smtClean="0"/>
              <a:t>Viral load suppression at 12 months considered conditional </a:t>
            </a:r>
          </a:p>
          <a:p>
            <a:pPr lvl="1"/>
            <a:r>
              <a:rPr lang="en-GB" smtClean="0"/>
              <a:t>Retention harmonized with UNGASS/PEPFAR indicators and target appropriate to HIVDR established </a:t>
            </a:r>
          </a:p>
          <a:p>
            <a:pPr lvl="1"/>
            <a:endParaRPr lang="en-GB" smtClean="0"/>
          </a:p>
          <a:p>
            <a:r>
              <a:rPr lang="en-GB" smtClean="0"/>
              <a:t>Anticipated to require substantially less data abstraction with abstraction and reporting function performed by ART clinic </a:t>
            </a:r>
          </a:p>
          <a:p>
            <a:endParaRPr lang="en-GB" smtClean="0"/>
          </a:p>
          <a:p>
            <a:r>
              <a:rPr lang="en-GB" smtClean="0"/>
              <a:t>Anticipated to substantially facilitate wider uptake and sustainability</a:t>
            </a:r>
            <a:endParaRPr lang="en-US" smtClean="0"/>
          </a:p>
          <a:p>
            <a:endParaRPr lang="en-US" smtClean="0"/>
          </a:p>
        </p:txBody>
      </p:sp>
      <p:sp>
        <p:nvSpPr>
          <p:cNvPr id="17411" name="Title 2"/>
          <p:cNvSpPr>
            <a:spLocks noGrp="1"/>
          </p:cNvSpPr>
          <p:nvPr>
            <p:ph type="title"/>
          </p:nvPr>
        </p:nvSpPr>
        <p:spPr/>
        <p:txBody>
          <a:bodyPr/>
          <a:lstStyle/>
          <a:p>
            <a:r>
              <a:rPr lang="en-GB" smtClean="0"/>
              <a:t>Revised set of EWIs</a:t>
            </a:r>
          </a:p>
        </p:txBody>
      </p:sp>
      <p:sp>
        <p:nvSpPr>
          <p:cNvPr id="4" name="Slide Number Placeholder 3"/>
          <p:cNvSpPr>
            <a:spLocks noGrp="1"/>
          </p:cNvSpPr>
          <p:nvPr>
            <p:ph type="sldNum" sz="quarter" idx="10"/>
          </p:nvPr>
        </p:nvSpPr>
        <p:spPr/>
        <p:txBody>
          <a:bodyPr/>
          <a:lstStyle/>
          <a:p>
            <a:pPr>
              <a:defRPr/>
            </a:pPr>
            <a:fld id="{C38182CA-DE28-4A83-8A92-E3DB5117B1BA}" type="slidenum">
              <a:rPr lang="en-US" smtClean="0"/>
              <a:pPr>
                <a:defRPr/>
              </a:pPr>
              <a:t>5</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24096" y="4437112"/>
            <a:ext cx="8568384" cy="1008112"/>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03427" name="Rectangle 3"/>
          <p:cNvSpPr>
            <a:spLocks noGrp="1" noChangeArrowheads="1"/>
          </p:cNvSpPr>
          <p:nvPr>
            <p:ph sz="quarter" idx="1"/>
          </p:nvPr>
        </p:nvSpPr>
        <p:spPr>
          <a:xfrm>
            <a:off x="457200" y="1219200"/>
            <a:ext cx="8507413" cy="4937125"/>
          </a:xfrm>
        </p:spPr>
        <p:txBody>
          <a:bodyPr/>
          <a:lstStyle/>
          <a:p>
            <a:pPr marL="514350" indent="-514350" eaLnBrk="1" hangingPunct="1">
              <a:buSzPct val="100000"/>
              <a:buFont typeface="+mj-lt"/>
              <a:buAutoNum type="arabicPeriod"/>
              <a:defRPr/>
            </a:pPr>
            <a:r>
              <a:rPr lang="en-GB" dirty="0" smtClean="0">
                <a:solidFill>
                  <a:schemeClr val="accent5">
                    <a:lumMod val="50000"/>
                  </a:schemeClr>
                </a:solidFill>
              </a:rPr>
              <a:t>ART prescribing practices</a:t>
            </a:r>
          </a:p>
          <a:p>
            <a:pPr marL="514350" indent="-514350" eaLnBrk="1" hangingPunct="1">
              <a:buSzPct val="100000"/>
              <a:buFont typeface="+mj-lt"/>
              <a:buAutoNum type="arabicPeriod"/>
              <a:defRPr/>
            </a:pPr>
            <a:r>
              <a:rPr lang="en-GB" dirty="0" smtClean="0">
                <a:solidFill>
                  <a:schemeClr val="accent5">
                    <a:lumMod val="50000"/>
                  </a:schemeClr>
                </a:solidFill>
              </a:rPr>
              <a:t>Patients lost to follow-up 12 months after ART initiation</a:t>
            </a:r>
          </a:p>
          <a:p>
            <a:pPr marL="514350" indent="-514350" eaLnBrk="1" hangingPunct="1">
              <a:buSzPct val="100000"/>
              <a:buFont typeface="+mj-lt"/>
              <a:buAutoNum type="arabicPeriod"/>
              <a:defRPr/>
            </a:pPr>
            <a:r>
              <a:rPr lang="en-GB" dirty="0" smtClean="0">
                <a:solidFill>
                  <a:schemeClr val="accent5">
                    <a:lumMod val="50000"/>
                  </a:schemeClr>
                </a:solidFill>
              </a:rPr>
              <a:t>Patients on appropriate first-line ART at 12 months</a:t>
            </a:r>
          </a:p>
          <a:p>
            <a:pPr marL="514350" indent="-514350" eaLnBrk="1" hangingPunct="1">
              <a:buSzPct val="100000"/>
              <a:buFont typeface="+mj-lt"/>
              <a:buAutoNum type="arabicPeriod"/>
              <a:defRPr/>
            </a:pPr>
            <a:r>
              <a:rPr lang="en-GB" dirty="0" smtClean="0">
                <a:solidFill>
                  <a:schemeClr val="accent5">
                    <a:lumMod val="50000"/>
                  </a:schemeClr>
                </a:solidFill>
              </a:rPr>
              <a:t>On-time ARV drug pick up</a:t>
            </a:r>
          </a:p>
          <a:p>
            <a:pPr marL="514350" indent="-514350" eaLnBrk="1" hangingPunct="1">
              <a:buSzPct val="100000"/>
              <a:buFont typeface="+mj-lt"/>
              <a:buAutoNum type="arabicPeriod"/>
              <a:defRPr/>
            </a:pPr>
            <a:r>
              <a:rPr lang="en-GB" dirty="0" smtClean="0">
                <a:solidFill>
                  <a:schemeClr val="accent5">
                    <a:lumMod val="50000"/>
                  </a:schemeClr>
                </a:solidFill>
              </a:rPr>
              <a:t>ART clinic appointment keeping</a:t>
            </a:r>
          </a:p>
          <a:p>
            <a:pPr marL="514350" indent="-514350" eaLnBrk="1" hangingPunct="1">
              <a:buSzPct val="100000"/>
              <a:buFont typeface="+mj-lt"/>
              <a:buAutoNum type="arabicPeriod"/>
              <a:defRPr/>
            </a:pPr>
            <a:r>
              <a:rPr lang="en-GB" dirty="0" smtClean="0">
                <a:solidFill>
                  <a:schemeClr val="accent5">
                    <a:lumMod val="50000"/>
                  </a:schemeClr>
                </a:solidFill>
              </a:rPr>
              <a:t>ARV drug supply continuity</a:t>
            </a:r>
          </a:p>
          <a:p>
            <a:pPr marL="514350" indent="-514350" eaLnBrk="1" hangingPunct="1">
              <a:buSzPct val="100000"/>
              <a:buFont typeface="+mj-lt"/>
              <a:buAutoNum type="arabicPeriod"/>
              <a:defRPr/>
            </a:pPr>
            <a:r>
              <a:rPr lang="en-GB" dirty="0" smtClean="0">
                <a:solidFill>
                  <a:schemeClr val="accent5">
                    <a:lumMod val="50000"/>
                  </a:schemeClr>
                </a:solidFill>
              </a:rPr>
              <a:t>Patient adherence to ART</a:t>
            </a:r>
          </a:p>
          <a:p>
            <a:pPr marL="514350" indent="-514350" eaLnBrk="1" hangingPunct="1">
              <a:buSzPct val="100000"/>
              <a:buFont typeface="+mj-lt"/>
              <a:buAutoNum type="arabicPeriod"/>
              <a:defRPr/>
            </a:pPr>
            <a:r>
              <a:rPr lang="en-GB" dirty="0" smtClean="0">
                <a:solidFill>
                  <a:schemeClr val="accent5">
                    <a:lumMod val="50000"/>
                  </a:schemeClr>
                </a:solidFill>
              </a:rPr>
              <a:t>Viral load suppression 12 months after ART initiation</a:t>
            </a:r>
          </a:p>
        </p:txBody>
      </p:sp>
      <p:sp>
        <p:nvSpPr>
          <p:cNvPr id="18438" name="Rectangle 2"/>
          <p:cNvSpPr>
            <a:spLocks noGrp="1" noChangeArrowheads="1"/>
          </p:cNvSpPr>
          <p:nvPr>
            <p:ph type="title"/>
          </p:nvPr>
        </p:nvSpPr>
        <p:spPr/>
        <p:txBody>
          <a:bodyPr/>
          <a:lstStyle/>
          <a:p>
            <a:pPr eaLnBrk="1" hangingPunct="1"/>
            <a:r>
              <a:rPr lang="en-US" smtClean="0"/>
              <a:t>Early Warning Indicators 2010 guidance</a:t>
            </a:r>
          </a:p>
        </p:txBody>
      </p:sp>
      <p:sp>
        <p:nvSpPr>
          <p:cNvPr id="5" name="Slide Number Placeholder 4"/>
          <p:cNvSpPr>
            <a:spLocks noGrp="1"/>
          </p:cNvSpPr>
          <p:nvPr>
            <p:ph type="sldNum" sz="quarter" idx="10"/>
          </p:nvPr>
        </p:nvSpPr>
        <p:spPr/>
        <p:txBody>
          <a:bodyPr/>
          <a:lstStyle/>
          <a:p>
            <a:pPr>
              <a:defRPr/>
            </a:pPr>
            <a:fld id="{5861FA03-3A29-4ED8-90C2-9DD486C7DD17}" type="slidenum">
              <a:rPr lang="en-US" smtClean="0"/>
              <a:pPr>
                <a:defRPr/>
              </a:pPr>
              <a:t>6</a:t>
            </a:fld>
            <a:endParaRPr lang="en-US" sz="1600"/>
          </a:p>
        </p:txBody>
      </p:sp>
      <p:sp>
        <p:nvSpPr>
          <p:cNvPr id="6" name="Footer Placeholder 5"/>
          <p:cNvSpPr>
            <a:spLocks noGrp="1"/>
          </p:cNvSpPr>
          <p:nvPr>
            <p:ph type="ftr" sz="quarter" idx="11"/>
          </p:nvPr>
        </p:nvSpPr>
        <p:spPr/>
        <p:txBody>
          <a:bodyPr/>
          <a:lstStyle/>
          <a:p>
            <a:pPr>
              <a:defRPr/>
            </a:pPr>
            <a:r>
              <a:rPr lang="en-US" dirty="0" smtClean="0"/>
              <a:t>l   </a:t>
            </a:r>
            <a:r>
              <a:rPr lang="en-US" b="0" dirty="0" smtClean="0">
                <a:solidFill>
                  <a:schemeClr val="accent5">
                    <a:lumMod val="75000"/>
                  </a:schemeClr>
                </a:solidFill>
              </a:rPr>
              <a:t>World Health Organization</a:t>
            </a:r>
            <a:endParaRPr lang="en-US" b="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68313" y="1196975"/>
            <a:ext cx="8229600" cy="4937125"/>
          </a:xfrm>
        </p:spPr>
        <p:txBody>
          <a:bodyPr/>
          <a:lstStyle/>
          <a:p>
            <a:pPr marL="514350" indent="-514350" eaLnBrk="1" hangingPunct="1">
              <a:buSzPct val="100000"/>
              <a:buFont typeface="+mj-lt"/>
              <a:buAutoNum type="arabicPeriod"/>
              <a:defRPr/>
            </a:pPr>
            <a:r>
              <a:rPr lang="en-GB" sz="2800" dirty="0" smtClean="0">
                <a:solidFill>
                  <a:schemeClr val="accent5">
                    <a:lumMod val="50000"/>
                  </a:schemeClr>
                </a:solidFill>
              </a:rPr>
              <a:t>On-time Pill Pick-up</a:t>
            </a:r>
          </a:p>
          <a:p>
            <a:pPr marL="514350" indent="-514350" eaLnBrk="1" hangingPunct="1">
              <a:buSzPct val="100000"/>
              <a:buFont typeface="+mj-lt"/>
              <a:buAutoNum type="arabicPeriod"/>
              <a:defRPr/>
            </a:pPr>
            <a:endParaRPr lang="en-GB" sz="2800" dirty="0">
              <a:solidFill>
                <a:schemeClr val="accent5">
                  <a:lumMod val="50000"/>
                </a:schemeClr>
              </a:solidFill>
            </a:endParaRPr>
          </a:p>
          <a:p>
            <a:pPr marL="514350" indent="-514350" eaLnBrk="1" hangingPunct="1">
              <a:buSzPct val="100000"/>
              <a:buFont typeface="+mj-lt"/>
              <a:buAutoNum type="arabicPeriod"/>
              <a:defRPr/>
            </a:pPr>
            <a:r>
              <a:rPr lang="en-US" sz="2800" dirty="0"/>
              <a:t>Retention in </a:t>
            </a:r>
            <a:r>
              <a:rPr lang="en-US" sz="2800" dirty="0" smtClean="0"/>
              <a:t>care</a:t>
            </a:r>
          </a:p>
          <a:p>
            <a:pPr marL="514350" indent="-514350" eaLnBrk="1" hangingPunct="1">
              <a:buSzPct val="100000"/>
              <a:buFont typeface="+mj-lt"/>
              <a:buAutoNum type="arabicPeriod"/>
              <a:defRPr/>
            </a:pPr>
            <a:endParaRPr lang="en-US" sz="2800" dirty="0" smtClean="0"/>
          </a:p>
          <a:p>
            <a:pPr marL="514350" indent="-514350" eaLnBrk="1" hangingPunct="1">
              <a:buSzPct val="100000"/>
              <a:buFont typeface="+mj-lt"/>
              <a:buAutoNum type="arabicPeriod"/>
              <a:defRPr/>
            </a:pPr>
            <a:r>
              <a:rPr lang="en-US" sz="2800" dirty="0"/>
              <a:t>Pharmacy </a:t>
            </a:r>
            <a:r>
              <a:rPr lang="en-US" sz="2800" dirty="0" smtClean="0"/>
              <a:t>stock-outs</a:t>
            </a:r>
          </a:p>
          <a:p>
            <a:pPr marL="514350" indent="-514350" eaLnBrk="1" hangingPunct="1">
              <a:buSzPct val="100000"/>
              <a:buFont typeface="+mj-lt"/>
              <a:buAutoNum type="arabicPeriod"/>
              <a:defRPr/>
            </a:pPr>
            <a:endParaRPr lang="en-US" sz="2800" dirty="0" smtClean="0"/>
          </a:p>
          <a:p>
            <a:pPr marL="514350" indent="-514350" eaLnBrk="1" hangingPunct="1">
              <a:buSzPct val="100000"/>
              <a:buFont typeface="+mj-lt"/>
              <a:buAutoNum type="arabicPeriod"/>
              <a:defRPr/>
            </a:pPr>
            <a:r>
              <a:rPr lang="en-US" sz="2800" dirty="0"/>
              <a:t>Dispensing </a:t>
            </a:r>
            <a:r>
              <a:rPr lang="en-US" sz="2800" dirty="0" smtClean="0"/>
              <a:t>practices</a:t>
            </a:r>
          </a:p>
          <a:p>
            <a:pPr marL="514350" indent="-514350" eaLnBrk="1" hangingPunct="1">
              <a:buSzPct val="100000"/>
              <a:buFont typeface="+mj-lt"/>
              <a:buAutoNum type="arabicPeriod"/>
              <a:defRPr/>
            </a:pPr>
            <a:endParaRPr lang="en-US" sz="2800" dirty="0" smtClean="0"/>
          </a:p>
          <a:p>
            <a:pPr marL="514350" indent="-514350" eaLnBrk="1" hangingPunct="1">
              <a:buSzPct val="100000"/>
              <a:buFont typeface="+mj-lt"/>
              <a:buAutoNum type="arabicPeriod"/>
              <a:defRPr/>
            </a:pPr>
            <a:r>
              <a:rPr lang="en-US" sz="2800" dirty="0" err="1"/>
              <a:t>Virological</a:t>
            </a:r>
            <a:r>
              <a:rPr lang="en-US" sz="2800" dirty="0"/>
              <a:t> Suppression </a:t>
            </a:r>
            <a:endParaRPr lang="en-US" sz="2800" dirty="0" smtClean="0"/>
          </a:p>
          <a:p>
            <a:pPr>
              <a:defRPr/>
            </a:pPr>
            <a:endParaRPr lang="en-US" dirty="0"/>
          </a:p>
        </p:txBody>
      </p:sp>
      <p:sp>
        <p:nvSpPr>
          <p:cNvPr id="19459" name="Title 2"/>
          <p:cNvSpPr>
            <a:spLocks noGrp="1"/>
          </p:cNvSpPr>
          <p:nvPr>
            <p:ph type="title"/>
          </p:nvPr>
        </p:nvSpPr>
        <p:spPr/>
        <p:txBody>
          <a:bodyPr/>
          <a:lstStyle/>
          <a:p>
            <a:r>
              <a:rPr lang="en-US" smtClean="0"/>
              <a:t>REVISED Early Warning Indicators 2012</a:t>
            </a:r>
          </a:p>
        </p:txBody>
      </p:sp>
      <p:sp>
        <p:nvSpPr>
          <p:cNvPr id="4" name="Slide Number Placeholder 3"/>
          <p:cNvSpPr>
            <a:spLocks noGrp="1"/>
          </p:cNvSpPr>
          <p:nvPr>
            <p:ph type="sldNum" sz="quarter" idx="10"/>
          </p:nvPr>
        </p:nvSpPr>
        <p:spPr/>
        <p:txBody>
          <a:bodyPr/>
          <a:lstStyle/>
          <a:p>
            <a:pPr>
              <a:defRPr/>
            </a:pPr>
            <a:fld id="{4A2A4F25-42D5-4198-94F8-EB9EA0769DB4}" type="slidenum">
              <a:rPr lang="en-US" smtClean="0"/>
              <a:pPr>
                <a:defRPr/>
              </a:pPr>
              <a:t>7</a:t>
            </a:fld>
            <a:endParaRPr lang="en-US" sz="1600"/>
          </a:p>
        </p:txBody>
      </p:sp>
      <p:sp>
        <p:nvSpPr>
          <p:cNvPr id="5" name="Footer Placeholder 4"/>
          <p:cNvSpPr>
            <a:spLocks noGrp="1"/>
          </p:cNvSpPr>
          <p:nvPr>
            <p:ph type="ftr" sz="quarter" idx="11"/>
          </p:nvPr>
        </p:nvSpPr>
        <p:spPr/>
        <p:txBody>
          <a:bodyPr/>
          <a:lstStyle/>
          <a:p>
            <a:pPr>
              <a:defRPr/>
            </a:pPr>
            <a:r>
              <a:rPr lang="en-US" smtClean="0"/>
              <a:t>l   </a:t>
            </a:r>
            <a:r>
              <a:rPr lang="en-US" b="0" smtClean="0">
                <a:solidFill>
                  <a:schemeClr val="accent5">
                    <a:lumMod val="75000"/>
                  </a:schemeClr>
                </a:solidFill>
              </a:rPr>
              <a:t>World Health Organization</a:t>
            </a:r>
            <a:endParaRPr lang="en-US" b="0">
              <a:solidFill>
                <a:schemeClr val="accent5">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
          </p:nvPr>
        </p:nvSpPr>
        <p:spPr>
          <a:xfrm>
            <a:off x="395288" y="1152525"/>
            <a:ext cx="8229600" cy="4937125"/>
          </a:xfrm>
        </p:spPr>
        <p:txBody>
          <a:bodyPr/>
          <a:lstStyle/>
          <a:p>
            <a:pPr eaLnBrk="1" hangingPunct="1"/>
            <a:r>
              <a:rPr lang="en-GB" smtClean="0"/>
              <a:t>Definition: Percentage of patients that pick up ART no more than two days late at the first pick-up after the baseline pick-up </a:t>
            </a:r>
            <a:r>
              <a:rPr lang="en-US" smtClean="0"/>
              <a:t>(</a:t>
            </a:r>
            <a:r>
              <a:rPr lang="en-GB" smtClean="0"/>
              <a:t>Cross-sectional</a:t>
            </a:r>
            <a:r>
              <a:rPr lang="en-US" smtClean="0"/>
              <a:t>)</a:t>
            </a:r>
          </a:p>
        </p:txBody>
      </p:sp>
      <p:sp>
        <p:nvSpPr>
          <p:cNvPr id="15" name="Slide Number Placeholder 14"/>
          <p:cNvSpPr>
            <a:spLocks noGrp="1"/>
          </p:cNvSpPr>
          <p:nvPr>
            <p:ph type="sldNum" sz="quarter" idx="10"/>
          </p:nvPr>
        </p:nvSpPr>
        <p:spPr/>
        <p:txBody>
          <a:bodyPr/>
          <a:lstStyle/>
          <a:p>
            <a:pPr>
              <a:defRPr/>
            </a:pPr>
            <a:fld id="{77290CE0-2DE5-40E8-9043-BBD5D58BBD30}" type="slidenum">
              <a:rPr lang="en-US" smtClean="0"/>
              <a:pPr>
                <a:defRPr/>
              </a:pPr>
              <a:t>8</a:t>
            </a:fld>
            <a:endParaRPr lang="en-US"/>
          </a:p>
        </p:txBody>
      </p:sp>
      <p:sp>
        <p:nvSpPr>
          <p:cNvPr id="20484"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0485" name="Rectangle 2"/>
          <p:cNvSpPr>
            <a:spLocks noGrp="1" noChangeArrowheads="1"/>
          </p:cNvSpPr>
          <p:nvPr>
            <p:ph type="title"/>
          </p:nvPr>
        </p:nvSpPr>
        <p:spPr/>
        <p:txBody>
          <a:bodyPr/>
          <a:lstStyle/>
          <a:p>
            <a:pPr eaLnBrk="1" hangingPunct="1"/>
            <a:r>
              <a:rPr lang="en-US" smtClean="0"/>
              <a:t>REVISED EWI 1:  On-time Pill Pick-up</a:t>
            </a:r>
          </a:p>
        </p:txBody>
      </p:sp>
      <p:grpSp>
        <p:nvGrpSpPr>
          <p:cNvPr id="20486" name="Group 12"/>
          <p:cNvGrpSpPr>
            <a:grpSpLocks/>
          </p:cNvGrpSpPr>
          <p:nvPr/>
        </p:nvGrpSpPr>
        <p:grpSpPr bwMode="auto">
          <a:xfrm>
            <a:off x="3059113" y="5445125"/>
            <a:ext cx="2190750" cy="1147763"/>
            <a:chOff x="6501360" y="4653136"/>
            <a:chExt cx="2191625" cy="1148281"/>
          </a:xfrm>
        </p:grpSpPr>
        <p:pic>
          <p:nvPicPr>
            <p:cNvPr id="2051" name="Picture 3" descr="C:\Users\Cathy Tencza\AppData\Local\Microsoft\Windows\Temporary Internet Files\Content.IE5\4F97FAC1\MC900331013[1].wmf"/>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6876256" y="4653136"/>
              <a:ext cx="1816729" cy="1148281"/>
            </a:xfrm>
            <a:prstGeom prst="rect">
              <a:avLst/>
            </a:prstGeom>
            <a:noFill/>
          </p:spPr>
        </p:pic>
        <p:sp>
          <p:nvSpPr>
            <p:cNvPr id="12" name="Rectangle 11"/>
            <p:cNvSpPr/>
            <p:nvPr/>
          </p:nvSpPr>
          <p:spPr>
            <a:xfrm>
              <a:off x="6501360" y="4985074"/>
              <a:ext cx="1151397" cy="522523"/>
            </a:xfrm>
            <a:prstGeom prst="rect">
              <a:avLst/>
            </a:prstGeom>
          </p:spPr>
          <p:txBody>
            <a:bodyPr>
              <a:spAutoFit/>
            </a:bodyPr>
            <a:lstStyle/>
            <a:p>
              <a:pPr algn="r">
                <a:defRPr/>
              </a:pPr>
              <a:r>
                <a:rPr lang="en-US" sz="1400">
                  <a:solidFill>
                    <a:schemeClr val="accent4">
                      <a:lumMod val="50000"/>
                    </a:schemeClr>
                  </a:solidFill>
                  <a:latin typeface="Arial" pitchFamily="34" charset="0"/>
                  <a:cs typeface="Arial" pitchFamily="34" charset="0"/>
                </a:rPr>
                <a:t>Suggested target</a:t>
              </a:r>
            </a:p>
          </p:txBody>
        </p:sp>
      </p:grpSp>
      <p:sp>
        <p:nvSpPr>
          <p:cNvPr id="14" name="Rectangle 13"/>
          <p:cNvSpPr/>
          <p:nvPr/>
        </p:nvSpPr>
        <p:spPr>
          <a:xfrm>
            <a:off x="484188" y="2687638"/>
            <a:ext cx="5357812" cy="2509837"/>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marL="0" lvl="2" algn="ctr">
              <a:defRPr/>
            </a:pPr>
            <a:r>
              <a:rPr lang="en-US" dirty="0"/>
              <a:t>CALCULATION</a:t>
            </a:r>
          </a:p>
          <a:p>
            <a:pPr marL="0" lvl="2">
              <a:defRPr/>
            </a:pPr>
            <a:r>
              <a:rPr lang="en-GB" dirty="0"/>
              <a:t>Number of patients picking up their ART </a:t>
            </a:r>
            <a:r>
              <a:rPr lang="en-GB" i="1" dirty="0"/>
              <a:t>“on time”</a:t>
            </a:r>
            <a:r>
              <a:rPr lang="en-GB" dirty="0"/>
              <a:t> at the first drug pick-up after a defined baseline pick-up date</a:t>
            </a:r>
          </a:p>
          <a:p>
            <a:pPr marL="0" lvl="2">
              <a:defRPr/>
            </a:pPr>
            <a:endParaRPr lang="en-US" dirty="0"/>
          </a:p>
          <a:p>
            <a:pPr marL="0" lvl="2">
              <a:defRPr/>
            </a:pPr>
            <a:r>
              <a:rPr lang="en-US" dirty="0"/>
              <a:t>Number of patients who picked up ARV drugs on or after the designated EWI sample start date</a:t>
            </a:r>
          </a:p>
        </p:txBody>
      </p:sp>
      <p:cxnSp>
        <p:nvCxnSpPr>
          <p:cNvPr id="16" name="Straight Connector 15"/>
          <p:cNvCxnSpPr/>
          <p:nvPr/>
        </p:nvCxnSpPr>
        <p:spPr>
          <a:xfrm>
            <a:off x="612775" y="4149725"/>
            <a:ext cx="5097463"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2" descr="C:\Users\Cathy Tencza\AppData\Local\Microsoft\Windows\Temporary Internet Files\Content.IE5\O5EKY85U\MC900389278[1].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5986354" y="2687726"/>
            <a:ext cx="738788" cy="875322"/>
          </a:xfrm>
          <a:prstGeom prst="rect">
            <a:avLst/>
          </a:prstGeom>
          <a:noFill/>
        </p:spPr>
      </p:pic>
      <p:sp>
        <p:nvSpPr>
          <p:cNvPr id="20490" name="Rectangle 17"/>
          <p:cNvSpPr>
            <a:spLocks noChangeArrowheads="1"/>
          </p:cNvSpPr>
          <p:nvPr/>
        </p:nvSpPr>
        <p:spPr bwMode="auto">
          <a:xfrm>
            <a:off x="6640513" y="2565400"/>
            <a:ext cx="22129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Sampling strategy – calculate minimum sample size based on existing 2010 EWI sample size guidance</a:t>
            </a:r>
            <a:endParaRPr lang="en-US">
              <a:solidFill>
                <a:srgbClr val="C00000"/>
              </a:solidFill>
            </a:endParaRPr>
          </a:p>
        </p:txBody>
      </p:sp>
      <p:sp>
        <p:nvSpPr>
          <p:cNvPr id="20491" name="Rectangle 1"/>
          <p:cNvSpPr>
            <a:spLocks noChangeArrowheads="1"/>
          </p:cNvSpPr>
          <p:nvPr/>
        </p:nvSpPr>
        <p:spPr bwMode="auto">
          <a:xfrm>
            <a:off x="5326063" y="5445125"/>
            <a:ext cx="3527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Green ≥ 90%</a:t>
            </a:r>
          </a:p>
          <a:p>
            <a:r>
              <a:rPr lang="en-GB"/>
              <a:t>Amber 80-90%</a:t>
            </a:r>
          </a:p>
          <a:p>
            <a:r>
              <a:rPr lang="en-GB"/>
              <a:t>Red  &lt;80% </a:t>
            </a:r>
            <a:endParaRPr lang="en-US"/>
          </a:p>
          <a:p>
            <a:r>
              <a:rPr lang="en-GB"/>
              <a:t>Both Adults &amp; Paediatric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sz="quarter" idx="1"/>
          </p:nvPr>
        </p:nvSpPr>
        <p:spPr>
          <a:xfrm>
            <a:off x="457200" y="1219200"/>
            <a:ext cx="8229600" cy="4937125"/>
          </a:xfrm>
        </p:spPr>
        <p:txBody>
          <a:bodyPr/>
          <a:lstStyle/>
          <a:p>
            <a:pPr eaLnBrk="1" hangingPunct="1"/>
            <a:r>
              <a:rPr lang="en-GB" smtClean="0"/>
              <a:t>Definition: Percentage of adults and children known to be alive and on treatment 12 months after initiation of ART</a:t>
            </a:r>
            <a:endParaRPr lang="en-US" smtClean="0"/>
          </a:p>
        </p:txBody>
      </p:sp>
      <p:sp>
        <p:nvSpPr>
          <p:cNvPr id="15" name="Slide Number Placeholder 14"/>
          <p:cNvSpPr>
            <a:spLocks noGrp="1"/>
          </p:cNvSpPr>
          <p:nvPr>
            <p:ph type="sldNum" sz="quarter" idx="10"/>
          </p:nvPr>
        </p:nvSpPr>
        <p:spPr/>
        <p:txBody>
          <a:bodyPr/>
          <a:lstStyle/>
          <a:p>
            <a:pPr>
              <a:defRPr/>
            </a:pPr>
            <a:fld id="{39526812-178E-4071-8538-0C56580DEDF4}" type="slidenum">
              <a:rPr lang="en-US" smtClean="0"/>
              <a:pPr>
                <a:defRPr/>
              </a:pPr>
              <a:t>9</a:t>
            </a:fld>
            <a:endParaRPr lang="en-US"/>
          </a:p>
        </p:txBody>
      </p:sp>
      <p:sp>
        <p:nvSpPr>
          <p:cNvPr id="21508"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chemeClr val="accent1"/>
                </a:solidFill>
              </a:rPr>
              <a:t>l   World Health Organization</a:t>
            </a:r>
          </a:p>
        </p:txBody>
      </p:sp>
      <p:sp>
        <p:nvSpPr>
          <p:cNvPr id="21509" name="Rectangle 2"/>
          <p:cNvSpPr>
            <a:spLocks noGrp="1" noChangeArrowheads="1"/>
          </p:cNvSpPr>
          <p:nvPr>
            <p:ph type="title"/>
          </p:nvPr>
        </p:nvSpPr>
        <p:spPr>
          <a:xfrm>
            <a:off x="457200" y="130175"/>
            <a:ext cx="8686800" cy="881063"/>
          </a:xfrm>
        </p:spPr>
        <p:txBody>
          <a:bodyPr/>
          <a:lstStyle/>
          <a:p>
            <a:pPr eaLnBrk="1" hangingPunct="1"/>
            <a:r>
              <a:rPr lang="en-GB" smtClean="0"/>
              <a:t>REVISED EWI </a:t>
            </a:r>
            <a:r>
              <a:rPr lang="en-US" smtClean="0"/>
              <a:t>2: Retention in care</a:t>
            </a:r>
          </a:p>
        </p:txBody>
      </p:sp>
      <p:grpSp>
        <p:nvGrpSpPr>
          <p:cNvPr id="21510" name="Group 12"/>
          <p:cNvGrpSpPr>
            <a:grpSpLocks/>
          </p:cNvGrpSpPr>
          <p:nvPr/>
        </p:nvGrpSpPr>
        <p:grpSpPr bwMode="auto">
          <a:xfrm>
            <a:off x="3059113" y="5557838"/>
            <a:ext cx="2190750" cy="1147762"/>
            <a:chOff x="6501360" y="4653136"/>
            <a:chExt cx="2191625" cy="1148281"/>
          </a:xfrm>
        </p:grpSpPr>
        <p:pic>
          <p:nvPicPr>
            <p:cNvPr id="2051" name="Picture 3" descr="C:\Users\Cathy Tencza\AppData\Local\Microsoft\Windows\Temporary Internet Files\Content.IE5\4F97FAC1\MC900331013[1].wmf"/>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6876256" y="4653136"/>
              <a:ext cx="1816729" cy="1148281"/>
            </a:xfrm>
            <a:prstGeom prst="rect">
              <a:avLst/>
            </a:prstGeom>
            <a:noFill/>
          </p:spPr>
        </p:pic>
        <p:sp>
          <p:nvSpPr>
            <p:cNvPr id="12" name="Rectangle 11"/>
            <p:cNvSpPr/>
            <p:nvPr/>
          </p:nvSpPr>
          <p:spPr>
            <a:xfrm>
              <a:off x="6501360" y="4985073"/>
              <a:ext cx="1151397" cy="522524"/>
            </a:xfrm>
            <a:prstGeom prst="rect">
              <a:avLst/>
            </a:prstGeom>
          </p:spPr>
          <p:txBody>
            <a:bodyPr>
              <a:spAutoFit/>
            </a:bodyPr>
            <a:lstStyle/>
            <a:p>
              <a:pPr algn="r">
                <a:defRPr/>
              </a:pPr>
              <a:r>
                <a:rPr lang="en-US" sz="1400">
                  <a:solidFill>
                    <a:schemeClr val="accent4">
                      <a:lumMod val="50000"/>
                    </a:schemeClr>
                  </a:solidFill>
                  <a:latin typeface="Arial" pitchFamily="34" charset="0"/>
                  <a:cs typeface="Arial" pitchFamily="34" charset="0"/>
                </a:rPr>
                <a:t>Suggested target</a:t>
              </a:r>
            </a:p>
          </p:txBody>
        </p:sp>
      </p:grpSp>
      <p:sp>
        <p:nvSpPr>
          <p:cNvPr id="14" name="Rectangle 13"/>
          <p:cNvSpPr/>
          <p:nvPr/>
        </p:nvSpPr>
        <p:spPr>
          <a:xfrm>
            <a:off x="769938" y="2276475"/>
            <a:ext cx="5357812" cy="316865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marL="0" lvl="2" algn="ctr">
              <a:defRPr/>
            </a:pPr>
            <a:r>
              <a:rPr lang="en-US" dirty="0"/>
              <a:t>CALCULATION</a:t>
            </a:r>
          </a:p>
          <a:p>
            <a:pPr marL="0" lvl="1">
              <a:defRPr/>
            </a:pPr>
            <a:r>
              <a:rPr lang="en-GB" dirty="0"/>
              <a:t>Number of adults and children who are still alive and on ART 12 months after initiating treatment</a:t>
            </a:r>
            <a:endParaRPr lang="en-US" dirty="0"/>
          </a:p>
          <a:p>
            <a:pPr marL="0" lvl="1">
              <a:defRPr/>
            </a:pPr>
            <a:endParaRPr lang="en-US" dirty="0"/>
          </a:p>
          <a:p>
            <a:pPr marL="0" lvl="1">
              <a:defRPr/>
            </a:pPr>
            <a:r>
              <a:rPr lang="en-GB" dirty="0"/>
              <a:t>Total number of adults and children who initiated ART who were expected to achieve 12-month outcomes within the reporting period</a:t>
            </a:r>
            <a:r>
              <a:rPr lang="en-US" dirty="0"/>
              <a:t>, including those who have died since starting therapy, those who have stopped therapy, and those recorded as lost to follow-up at month 12</a:t>
            </a:r>
          </a:p>
          <a:p>
            <a:pPr marL="0" lvl="2">
              <a:defRPr/>
            </a:pPr>
            <a:endParaRPr lang="en-US" dirty="0"/>
          </a:p>
        </p:txBody>
      </p:sp>
      <p:cxnSp>
        <p:nvCxnSpPr>
          <p:cNvPr id="16" name="Straight Connector 15"/>
          <p:cNvCxnSpPr/>
          <p:nvPr/>
        </p:nvCxnSpPr>
        <p:spPr>
          <a:xfrm>
            <a:off x="900113" y="3357563"/>
            <a:ext cx="5097462"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2" name="Picture 2" descr="C:\Users\Cathy Tencza\AppData\Local\Microsoft\Windows\Temporary Internet Files\Content.IE5\O5EKY85U\MC900389278[1].wmf"/>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6372200" y="2348880"/>
            <a:ext cx="738788" cy="875322"/>
          </a:xfrm>
          <a:prstGeom prst="rect">
            <a:avLst/>
          </a:prstGeom>
          <a:noFill/>
        </p:spPr>
      </p:pic>
      <p:sp>
        <p:nvSpPr>
          <p:cNvPr id="21514" name="Rectangle 22"/>
          <p:cNvSpPr>
            <a:spLocks noChangeArrowheads="1"/>
          </p:cNvSpPr>
          <p:nvPr/>
        </p:nvSpPr>
        <p:spPr bwMode="auto">
          <a:xfrm>
            <a:off x="7146925" y="2208213"/>
            <a:ext cx="199707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Same as UNGASS #24 / PEPFAR #T1.3.D  / Global Fund Impact #HIV-I3 definition of retention</a:t>
            </a:r>
            <a:endParaRPr lang="en-US"/>
          </a:p>
        </p:txBody>
      </p:sp>
      <p:sp>
        <p:nvSpPr>
          <p:cNvPr id="21515" name="Rectangle 1"/>
          <p:cNvSpPr>
            <a:spLocks noChangeArrowheads="1"/>
          </p:cNvSpPr>
          <p:nvPr/>
        </p:nvSpPr>
        <p:spPr bwMode="auto">
          <a:xfrm>
            <a:off x="5249863" y="5668963"/>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t>Green ≥ 85% </a:t>
            </a:r>
          </a:p>
          <a:p>
            <a:r>
              <a:rPr lang="en-GB"/>
              <a:t>Amber, 75 - 85%</a:t>
            </a:r>
          </a:p>
          <a:p>
            <a:r>
              <a:rPr lang="en-GB"/>
              <a:t>Red &lt; 75% </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WHO">
      <a:dk1>
        <a:sysClr val="windowText" lastClr="000000"/>
      </a:dk1>
      <a:lt1>
        <a:sysClr val="window" lastClr="FFFFFF"/>
      </a:lt1>
      <a:dk2>
        <a:srgbClr val="575F6D"/>
      </a:dk2>
      <a:lt2>
        <a:srgbClr val="FFF39D"/>
      </a:lt2>
      <a:accent1>
        <a:srgbClr val="D4590E"/>
      </a:accent1>
      <a:accent2>
        <a:srgbClr val="74A3D6"/>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WHO HIVDR</Template>
  <TotalTime>7217</TotalTime>
  <Words>2303</Words>
  <Application>Microsoft Office PowerPoint</Application>
  <PresentationFormat>On-screen Show (4:3)</PresentationFormat>
  <Paragraphs>304</Paragraphs>
  <Slides>27</Slides>
  <Notes>16</Notes>
  <HiddenSlides>10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Origin</vt:lpstr>
      <vt:lpstr>HIV Drug Resistance Early Warning Indicators</vt:lpstr>
      <vt:lpstr>Early Warning Indicators (EWIs)</vt:lpstr>
      <vt:lpstr>Recommended Strategy for Each Country</vt:lpstr>
      <vt:lpstr>EWI Development</vt:lpstr>
      <vt:lpstr>Revised set of EWIs</vt:lpstr>
      <vt:lpstr>Early Warning Indicators 2010 guidance</vt:lpstr>
      <vt:lpstr>REVISED Early Warning Indicators 2012</vt:lpstr>
      <vt:lpstr>REVISED EWI 1:  On-time Pill Pick-up</vt:lpstr>
      <vt:lpstr>REVISED EWI 2: Retention in care</vt:lpstr>
      <vt:lpstr>Retention in care (Cont.)</vt:lpstr>
      <vt:lpstr>REVISED EWI 3:  Pharmacy stock-outs</vt:lpstr>
      <vt:lpstr>REVISED EWI 4: Dispensing practices</vt:lpstr>
      <vt:lpstr>REVISED EWI 5:  Virological Suppression</vt:lpstr>
      <vt:lpstr>Example of EWI target scorecard</vt:lpstr>
      <vt:lpstr>Namibia Chosen EWIs for 2012</vt:lpstr>
      <vt:lpstr>Namibia EWI monitoring Process</vt:lpstr>
      <vt:lpstr>Operational Concepts: EWI Sample Start Date</vt:lpstr>
      <vt:lpstr>Minimum Sample Size for EWI 1, 4, and 5</vt:lpstr>
      <vt:lpstr>Namibia 2012 EWI 1: On-time pill pick-up</vt:lpstr>
      <vt:lpstr>Namibia 2012 EWI 4: Dispensing practices</vt:lpstr>
      <vt:lpstr>Namibia appropriate regimens</vt:lpstr>
      <vt:lpstr>Namibia 2012 EWI 2: Retention in care</vt:lpstr>
      <vt:lpstr>Namibia 2012: Viral load suppression at 6 months</vt:lpstr>
      <vt:lpstr>Summary: EWIs Form a Strong Foundation</vt:lpstr>
      <vt:lpstr>Summary, continued</vt:lpstr>
      <vt:lpstr>Summary, continued</vt:lpstr>
      <vt:lpstr>Summary, continued</vt:lpstr>
    </vt:vector>
  </TitlesOfParts>
  <Company>World Health 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Drug Resistance Early Warning Indicators  Namibia 2012 Abstraction</dc:title>
  <dc:creator>S Hong and C Tencza</dc:creator>
  <cp:lastModifiedBy>Victor.Sumbi</cp:lastModifiedBy>
  <cp:revision>520</cp:revision>
  <dcterms:created xsi:type="dcterms:W3CDTF">2008-11-03T16:57:52Z</dcterms:created>
  <dcterms:modified xsi:type="dcterms:W3CDTF">2012-08-12T17:11:04Z</dcterms:modified>
</cp:coreProperties>
</file>