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1" r:id="rId3"/>
    <p:sldId id="264" r:id="rId4"/>
    <p:sldId id="290" r:id="rId5"/>
    <p:sldId id="292" r:id="rId6"/>
    <p:sldId id="277" r:id="rId7"/>
    <p:sldId id="278" r:id="rId8"/>
    <p:sldId id="293" r:id="rId9"/>
    <p:sldId id="294" r:id="rId10"/>
    <p:sldId id="279" r:id="rId11"/>
    <p:sldId id="295" r:id="rId12"/>
    <p:sldId id="280" r:id="rId13"/>
    <p:sldId id="282" r:id="rId14"/>
    <p:sldId id="291" r:id="rId15"/>
    <p:sldId id="283" r:id="rId16"/>
    <p:sldId id="284" r:id="rId17"/>
    <p:sldId id="285" r:id="rId18"/>
    <p:sldId id="286" r:id="rId19"/>
    <p:sldId id="287" r:id="rId20"/>
    <p:sldId id="288" r:id="rId21"/>
    <p:sldId id="289" r:id="rId22"/>
    <p:sldId id="296" r:id="rId23"/>
    <p:sldId id="29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674" y="-22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19282-74E1-4098-8484-B2EC1647FFCA}" type="datetimeFigureOut">
              <a:rPr lang="en-ZA" smtClean="0"/>
              <a:pPr/>
              <a:t>2012/08/16</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56610B-A4C3-4708-A79E-275B60C854C9}" type="slidenum">
              <a:rPr lang="en-ZA" smtClean="0"/>
              <a:pPr/>
              <a:t>‹#›</a:t>
            </a:fld>
            <a:endParaRPr lang="en-ZA"/>
          </a:p>
        </p:txBody>
      </p:sp>
    </p:spTree>
    <p:extLst>
      <p:ext uri="{BB962C8B-B14F-4D97-AF65-F5344CB8AC3E}">
        <p14:creationId xmlns="" xmlns:p14="http://schemas.microsoft.com/office/powerpoint/2010/main" val="82691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14AB1844-C45B-481A-B489-EBAF88C9684B}" type="datetime1">
              <a:rPr lang="en-ZA" smtClean="0"/>
              <a:pPr/>
              <a:t>2012/08/16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 xmlns:p14="http://schemas.microsoft.com/office/powerpoint/2010/main" val="333808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DB1EA911-563C-4B68-8DB6-9B4E23524C6A}" type="datetime1">
              <a:rPr lang="en-ZA" smtClean="0"/>
              <a:pPr/>
              <a:t>2012/08/16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 xmlns:p14="http://schemas.microsoft.com/office/powerpoint/2010/main" val="319594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C294ACF2-B291-4B90-B7F3-751C2BA56153}" type="datetime1">
              <a:rPr lang="en-ZA" smtClean="0"/>
              <a:pPr/>
              <a:t>2012/08/16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 xmlns:p14="http://schemas.microsoft.com/office/powerpoint/2010/main" val="325643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80916042-9426-437C-9B4F-2E23D1D8AFED}" type="datetime1">
              <a:rPr lang="en-ZA" smtClean="0"/>
              <a:pPr/>
              <a:t>2012/08/16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 xmlns:p14="http://schemas.microsoft.com/office/powerpoint/2010/main" val="31692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8AA5D5-DD30-4796-A727-D13D4434DF87}" type="datetime1">
              <a:rPr lang="en-ZA" smtClean="0"/>
              <a:pPr/>
              <a:t>2012/08/16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 xmlns:p14="http://schemas.microsoft.com/office/powerpoint/2010/main" val="6811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580C201B-62F8-45DB-8C3A-1D523A8E52B2}" type="datetime1">
              <a:rPr lang="en-ZA" smtClean="0"/>
              <a:pPr/>
              <a:t>2012/08/16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 xmlns:p14="http://schemas.microsoft.com/office/powerpoint/2010/main" val="381549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ACB477A8-5E77-44A4-B6F9-B574E5FF32FD}" type="datetime1">
              <a:rPr lang="en-ZA" smtClean="0"/>
              <a:pPr/>
              <a:t>2012/08/16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 xmlns:p14="http://schemas.microsoft.com/office/powerpoint/2010/main" val="314369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048D5CA4-8D67-4321-9CC5-47A178BA8DBD}" type="datetime1">
              <a:rPr lang="en-ZA" smtClean="0"/>
              <a:pPr/>
              <a:t>2012/08/16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 xmlns:p14="http://schemas.microsoft.com/office/powerpoint/2010/main" val="339833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F5952-9F33-4BAA-A9E2-E33F37DB8EEC}" type="datetime1">
              <a:rPr lang="en-ZA" smtClean="0"/>
              <a:pPr/>
              <a:t>2012/08/16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 xmlns:p14="http://schemas.microsoft.com/office/powerpoint/2010/main" val="211296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3B01CF-722A-4261-95DB-C8C796CB0602}" type="datetime1">
              <a:rPr lang="en-ZA" smtClean="0"/>
              <a:pPr/>
              <a:t>2012/08/16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 xmlns:p14="http://schemas.microsoft.com/office/powerpoint/2010/main" val="112318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839E7-A6DB-4224-9487-3DD3382EF931}" type="datetime1">
              <a:rPr lang="en-ZA" smtClean="0"/>
              <a:pPr/>
              <a:t>2012/08/16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 xmlns:p14="http://schemas.microsoft.com/office/powerpoint/2010/main" val="412324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0B85E-08EA-4007-A486-1F2E7AD82EB8}" type="datetime1">
              <a:rPr lang="en-ZA" smtClean="0"/>
              <a:pPr/>
              <a:t>2012/08/16</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9E712-0DA1-4DA0-904E-C8478F5EBDD3}" type="slidenum">
              <a:rPr lang="en-ZA" smtClean="0"/>
              <a:pPr/>
              <a:t>‹#›</a:t>
            </a:fld>
            <a:endParaRPr lang="en-ZA"/>
          </a:p>
        </p:txBody>
      </p:sp>
    </p:spTree>
    <p:extLst>
      <p:ext uri="{BB962C8B-B14F-4D97-AF65-F5344CB8AC3E}">
        <p14:creationId xmlns="" xmlns:p14="http://schemas.microsoft.com/office/powerpoint/2010/main" val="94024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ZA" sz="4800" dirty="0" smtClean="0">
                <a:effectLst>
                  <a:outerShdw blurRad="38100" dist="38100" dir="2700000" algn="tl">
                    <a:srgbClr val="000000">
                      <a:alpha val="43137"/>
                    </a:srgbClr>
                  </a:outerShdw>
                </a:effectLst>
              </a:rPr>
              <a:t>ELECTRONIC DISPENSING TOOL (EDT)</a:t>
            </a:r>
            <a:endParaRPr lang="en-ZA" sz="48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chor="ctr">
            <a:normAutofit/>
          </a:bodyPr>
          <a:lstStyle/>
          <a:p>
            <a:r>
              <a:rPr lang="en-ZA" sz="4800" b="1" dirty="0" smtClean="0">
                <a:effectLst>
                  <a:outerShdw blurRad="38100" dist="38100" dir="2700000" algn="tl">
                    <a:srgbClr val="000000">
                      <a:alpha val="43137"/>
                    </a:srgbClr>
                  </a:outerShdw>
                </a:effectLst>
              </a:rPr>
              <a:t>PROCESS DOCUMENT PART 2</a:t>
            </a:r>
            <a:endParaRPr lang="en-ZA" sz="48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1</a:t>
            </a:fld>
            <a:endParaRPr lang="en-ZA"/>
          </a:p>
        </p:txBody>
      </p:sp>
    </p:spTree>
    <p:extLst>
      <p:ext uri="{BB962C8B-B14F-4D97-AF65-F5344CB8AC3E}">
        <p14:creationId xmlns="" xmlns:p14="http://schemas.microsoft.com/office/powerpoint/2010/main" val="391292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8229600" cy="1143000"/>
          </a:xfrm>
        </p:spPr>
        <p:txBody>
          <a:bodyPr/>
          <a:lstStyle/>
          <a:p>
            <a:r>
              <a:rPr lang="en-ZA" b="1" dirty="0" smtClean="0">
                <a:solidFill>
                  <a:srgbClr val="0000CC"/>
                </a:solidFill>
                <a:effectLst>
                  <a:outerShdw blurRad="38100" dist="38100" dir="2700000" algn="tl">
                    <a:srgbClr val="000000">
                      <a:alpha val="43137"/>
                    </a:srgbClr>
                  </a:outerShdw>
                </a:effectLst>
              </a:rPr>
              <a:t>EDT Dispensing</a:t>
            </a:r>
            <a:endParaRPr lang="en-ZA" b="1" dirty="0">
              <a:solidFill>
                <a:srgbClr val="0000CC"/>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10</a:t>
            </a:fld>
            <a:endParaRPr lang="en-ZA"/>
          </a:p>
        </p:txBody>
      </p:sp>
      <p:sp>
        <p:nvSpPr>
          <p:cNvPr id="6" name="TextBox 5"/>
          <p:cNvSpPr txBox="1"/>
          <p:nvPr/>
        </p:nvSpPr>
        <p:spPr>
          <a:xfrm>
            <a:off x="3086100" y="4419600"/>
            <a:ext cx="2971800" cy="369332"/>
          </a:xfrm>
          <a:prstGeom prst="rect">
            <a:avLst/>
          </a:prstGeom>
          <a:noFill/>
        </p:spPr>
        <p:txBody>
          <a:bodyPr wrap="square" rtlCol="0">
            <a:spAutoFit/>
          </a:bodyPr>
          <a:lstStyle/>
          <a:p>
            <a:pPr algn="ctr"/>
            <a:r>
              <a:rPr lang="en-ZA" b="1" dirty="0" smtClean="0">
                <a:solidFill>
                  <a:srgbClr val="0000CC"/>
                </a:solidFill>
              </a:rPr>
              <a:t>User Manual Chapter 2C</a:t>
            </a:r>
            <a:endParaRPr lang="en-ZA" b="1" dirty="0" smtClean="0"/>
          </a:p>
        </p:txBody>
      </p:sp>
    </p:spTree>
    <p:extLst>
      <p:ext uri="{BB962C8B-B14F-4D97-AF65-F5344CB8AC3E}">
        <p14:creationId xmlns="" xmlns:p14="http://schemas.microsoft.com/office/powerpoint/2010/main" val="4107563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EDT Dispensing, Objectives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114800"/>
          </a:xfrm>
        </p:spPr>
        <p:txBody>
          <a:bodyPr>
            <a:noAutofit/>
          </a:bodyPr>
          <a:lstStyle/>
          <a:p>
            <a:pPr marL="0" indent="0">
              <a:spcBef>
                <a:spcPts val="528"/>
              </a:spcBef>
              <a:buNone/>
            </a:pPr>
            <a:r>
              <a:rPr lang="en-ZA" sz="2200" b="1" dirty="0" smtClean="0"/>
              <a:t>By the end of this session you should be able to</a:t>
            </a:r>
          </a:p>
          <a:p>
            <a:pPr>
              <a:spcBef>
                <a:spcPts val="528"/>
              </a:spcBef>
              <a:buFont typeface="Wingdings" pitchFamily="2" charset="2"/>
              <a:buChar char="q"/>
            </a:pPr>
            <a:endParaRPr lang="en-GB" sz="2200" dirty="0" smtClean="0"/>
          </a:p>
          <a:p>
            <a:pPr>
              <a:spcBef>
                <a:spcPts val="528"/>
              </a:spcBef>
              <a:buFont typeface="Wingdings" pitchFamily="2" charset="2"/>
              <a:buChar char="q"/>
            </a:pPr>
            <a:r>
              <a:rPr lang="en-GB" sz="2200" dirty="0" smtClean="0"/>
              <a:t>Differentiate the processes for dispensing to patients in different statuses</a:t>
            </a:r>
          </a:p>
          <a:p>
            <a:pPr>
              <a:spcBef>
                <a:spcPts val="528"/>
              </a:spcBef>
              <a:buFont typeface="Wingdings" pitchFamily="2" charset="2"/>
              <a:buChar char="q"/>
            </a:pPr>
            <a:r>
              <a:rPr lang="en-GB" sz="2200" dirty="0" smtClean="0"/>
              <a:t>Know how to dispensing to patients in-transit or restarted</a:t>
            </a:r>
          </a:p>
          <a:p>
            <a:pPr>
              <a:spcBef>
                <a:spcPts val="528"/>
              </a:spcBef>
              <a:buFont typeface="Wingdings" pitchFamily="2" charset="2"/>
              <a:buChar char="q"/>
            </a:pPr>
            <a:r>
              <a:rPr lang="en-GB" sz="2200" dirty="0" smtClean="0"/>
              <a:t>Understand the importance of dispensing to patients in-transit using the EDT</a:t>
            </a:r>
          </a:p>
          <a:p>
            <a:pPr>
              <a:spcBef>
                <a:spcPts val="528"/>
              </a:spcBef>
              <a:buFont typeface="Wingdings" pitchFamily="2" charset="2"/>
              <a:buChar char="q"/>
            </a:pPr>
            <a:r>
              <a:rPr lang="en-GB" sz="2200" dirty="0" smtClean="0"/>
              <a:t>Understand when to and why it is necessary to cancel dispensing transactions</a:t>
            </a:r>
          </a:p>
          <a:p>
            <a:pPr>
              <a:spcBef>
                <a:spcPts val="528"/>
              </a:spcBef>
              <a:buFont typeface="Wingdings" pitchFamily="2" charset="2"/>
              <a:buChar char="q"/>
            </a:pPr>
            <a:r>
              <a:rPr lang="en-GB" sz="2200" dirty="0" smtClean="0"/>
              <a:t>Demonstrate how adherence is calculated using the EDT</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11</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ZA" sz="2200" dirty="0" smtClean="0">
                <a:solidFill>
                  <a:srgbClr val="0000CC"/>
                </a:solidFill>
                <a:effectLst>
                  <a:outerShdw blurRad="38100" dist="38100" dir="2700000" algn="tl">
                    <a:srgbClr val="000000">
                      <a:alpha val="43137"/>
                    </a:srgbClr>
                  </a:outerShdw>
                </a:effectLst>
                <a:ea typeface="+mj-ea"/>
                <a:cs typeface="+mj-cs"/>
              </a:rPr>
              <a:t>Required: Patient’s Prescription from Doctor, EDT</a:t>
            </a: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smtClean="0">
                <a:solidFill>
                  <a:srgbClr val="0000CC"/>
                </a:solidFill>
                <a:effectLst>
                  <a:outerShdw blurRad="38100" dist="38100" dir="2700000" algn="tl">
                    <a:srgbClr val="000000">
                      <a:alpha val="43137"/>
                    </a:srgbClr>
                  </a:outerShdw>
                </a:effectLst>
              </a:rPr>
              <a:t>Dispensing to patients other than those in-transit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buNone/>
            </a:pPr>
            <a:r>
              <a:rPr lang="en-ZA" sz="2200" b="1" dirty="0" smtClean="0"/>
              <a:t>When is this applicable?</a:t>
            </a:r>
          </a:p>
          <a:p>
            <a:pPr lvl="0">
              <a:buFont typeface="Wingdings" pitchFamily="2" charset="2"/>
              <a:buChar char="q"/>
            </a:pPr>
            <a:r>
              <a:rPr lang="en-GB" sz="2200" dirty="0" smtClean="0"/>
              <a:t>New, existing(active, lost, LTFU), restarted, and transferred-in patients</a:t>
            </a:r>
          </a:p>
          <a:p>
            <a:pPr marL="0" indent="0">
              <a:buNone/>
            </a:pPr>
            <a:r>
              <a:rPr lang="en-ZA" sz="2200" b="1" dirty="0" smtClean="0"/>
              <a:t>Implementation</a:t>
            </a:r>
          </a:p>
          <a:p>
            <a:pPr lvl="0">
              <a:buFont typeface="Wingdings" pitchFamily="2" charset="2"/>
              <a:buChar char="q"/>
            </a:pPr>
            <a:r>
              <a:rPr lang="en-GB" sz="2200" dirty="0" smtClean="0"/>
              <a:t>First verify if the patient’s regimen needs to be changed. Refer to the process for updating the patient’s regimen, under Patient Management</a:t>
            </a:r>
          </a:p>
          <a:p>
            <a:pPr>
              <a:buFont typeface="Wingdings" pitchFamily="2" charset="2"/>
              <a:buChar char="q"/>
            </a:pPr>
            <a:r>
              <a:rPr lang="en-ZA" sz="2200" dirty="0" smtClean="0"/>
              <a:t>For re-starters:</a:t>
            </a:r>
          </a:p>
          <a:p>
            <a:pPr lvl="1">
              <a:buFont typeface="Wingdings" pitchFamily="2" charset="2"/>
              <a:buChar char="q"/>
            </a:pPr>
            <a:r>
              <a:rPr lang="en-ZA" sz="2000" dirty="0" smtClean="0"/>
              <a:t>first update their status using the Patient View form</a:t>
            </a:r>
          </a:p>
          <a:p>
            <a:pPr lvl="1">
              <a:buFont typeface="Wingdings" pitchFamily="2" charset="2"/>
              <a:buChar char="q"/>
            </a:pPr>
            <a:r>
              <a:rPr lang="en-ZA" sz="2000" dirty="0" smtClean="0"/>
              <a:t>If the patient isn’t on your system, follow the process for adding continuing patients and enter the patient as a transfer-in provided the patient meets the criteria for transferring in</a:t>
            </a:r>
            <a:endParaRPr lang="en-ZA" sz="1800" dirty="0" smtClean="0"/>
          </a:p>
          <a:p>
            <a:pPr>
              <a:buFont typeface="Wingdings" pitchFamily="2" charset="2"/>
              <a:buChar char="q"/>
            </a:pPr>
            <a:r>
              <a:rPr lang="en-ZA" sz="2200" dirty="0" smtClean="0"/>
              <a:t>Use the dispensing form to enter prescriptions dispensed</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12</a:t>
            </a:fld>
            <a:endParaRPr lang="en-ZA"/>
          </a:p>
        </p:txBody>
      </p:sp>
    </p:spTree>
    <p:extLst>
      <p:ext uri="{BB962C8B-B14F-4D97-AF65-F5344CB8AC3E}">
        <p14:creationId xmlns="" xmlns:p14="http://schemas.microsoft.com/office/powerpoint/2010/main" val="32639263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smtClean="0">
                <a:solidFill>
                  <a:srgbClr val="0000CC"/>
                </a:solidFill>
                <a:effectLst>
                  <a:outerShdw blurRad="38100" dist="38100" dir="2700000" algn="tl">
                    <a:srgbClr val="000000">
                      <a:alpha val="43137"/>
                    </a:srgbClr>
                  </a:outerShdw>
                </a:effectLst>
              </a:rPr>
              <a:t>Dispensing to patients other than those in-transit,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buNone/>
            </a:pPr>
            <a:r>
              <a:rPr lang="en-ZA" sz="2200" b="1" dirty="0" smtClean="0"/>
              <a:t>Implementation</a:t>
            </a:r>
          </a:p>
          <a:p>
            <a:pPr>
              <a:buFont typeface="Wingdings" pitchFamily="2" charset="2"/>
              <a:buChar char="q"/>
            </a:pPr>
            <a:r>
              <a:rPr lang="en-ZA" sz="2200" dirty="0" smtClean="0"/>
              <a:t>Notes:</a:t>
            </a:r>
          </a:p>
          <a:p>
            <a:pPr lvl="1">
              <a:buFont typeface="Wingdings" pitchFamily="2" charset="2"/>
              <a:buChar char="q"/>
            </a:pPr>
            <a:r>
              <a:rPr lang="en-ZA" sz="2000" dirty="0" smtClean="0"/>
              <a:t>The Date of Visit field must be updated accordingly for dispensing done manually in the past, e.g. at an outreach site, EDT was offline, etc.</a:t>
            </a:r>
          </a:p>
          <a:p>
            <a:pPr lvl="1">
              <a:buFont typeface="Wingdings" pitchFamily="2" charset="2"/>
              <a:buChar char="q"/>
            </a:pPr>
            <a:r>
              <a:rPr lang="en-GB" sz="2000" dirty="0" smtClean="0"/>
              <a:t>There is a 3 months limit to how far you can dispense in the past.</a:t>
            </a:r>
          </a:p>
          <a:p>
            <a:pPr lvl="1">
              <a:buFont typeface="Wingdings" pitchFamily="2" charset="2"/>
              <a:buChar char="q"/>
            </a:pPr>
            <a:r>
              <a:rPr lang="en-GB" sz="2000" dirty="0" smtClean="0"/>
              <a:t>Future dated dispensing is not allowed on the EDT</a:t>
            </a:r>
          </a:p>
          <a:p>
            <a:pPr lvl="1">
              <a:buFont typeface="Wingdings" pitchFamily="2" charset="2"/>
              <a:buChar char="q"/>
            </a:pPr>
            <a:r>
              <a:rPr lang="en-GB" sz="2000" dirty="0" smtClean="0"/>
              <a:t>For patients that are lost or LTFU and the last ARV pick up date is indicated in patient’s health passport ensure that this date is entered on the EDT before dispensing.</a:t>
            </a:r>
          </a:p>
          <a:p>
            <a:pPr lvl="1">
              <a:buFont typeface="Wingdings" pitchFamily="2" charset="2"/>
              <a:buChar char="q"/>
            </a:pPr>
            <a:r>
              <a:rPr lang="en-ZA" sz="2000" dirty="0" smtClean="0"/>
              <a:t>If you dispense a prescription erroneously, the full transaction needs to be cancelled. Refer to section on </a:t>
            </a:r>
            <a:r>
              <a:rPr lang="en-GB" sz="2000" dirty="0" smtClean="0"/>
              <a:t>reversing a dispensing transaction.</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13</a:t>
            </a:fld>
            <a:endParaRPr lang="en-ZA"/>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Dispensing to patients other than those in-transit, (2)</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lvl="1" indent="0">
              <a:buFont typeface="Wingdings" pitchFamily="2" charset="2"/>
              <a:buChar char="q"/>
            </a:pPr>
            <a:r>
              <a:rPr lang="en-GB" sz="2200" dirty="0" smtClean="0"/>
              <a:t>Notes, cont.</a:t>
            </a:r>
          </a:p>
          <a:p>
            <a:pPr marL="400050" lvl="2" indent="0">
              <a:buFont typeface="Wingdings" pitchFamily="2" charset="2"/>
              <a:buChar char="q"/>
            </a:pPr>
            <a:r>
              <a:rPr lang="en-GB" sz="2000" dirty="0" smtClean="0"/>
              <a:t>If a patient comes for additional ARVs within a few days after you dispensed to them, cancel the previous transaction before dispensing afresh. The date of visit however, will be as at the previous transaction.</a:t>
            </a:r>
            <a:endParaRPr lang="en-ZA" sz="2000" dirty="0" smtClean="0"/>
          </a:p>
          <a:p>
            <a:pPr marL="0" indent="0">
              <a:buNone/>
            </a:pPr>
            <a:r>
              <a:rPr lang="en-ZA" sz="2200" b="1" dirty="0" smtClean="0"/>
              <a:t>Implications</a:t>
            </a:r>
          </a:p>
          <a:p>
            <a:pPr>
              <a:buFont typeface="Wingdings" pitchFamily="2" charset="2"/>
              <a:buChar char="q"/>
            </a:pPr>
            <a:r>
              <a:rPr lang="en-ZA" sz="2200" dirty="0" smtClean="0"/>
              <a:t>Good dispensing practices ensure that information derived from the system is reliable and can be used to inform decision making.</a:t>
            </a:r>
          </a:p>
          <a:p>
            <a:pPr>
              <a:buFont typeface="Wingdings" pitchFamily="2" charset="2"/>
              <a:buChar char="q"/>
            </a:pPr>
            <a:r>
              <a:rPr lang="en-ZA" sz="2200" dirty="0" smtClean="0"/>
              <a:t>Ensuring accurate entry of dispensing records affects the quality of reports on:</a:t>
            </a:r>
          </a:p>
          <a:p>
            <a:pPr lvl="1">
              <a:buFont typeface="Wingdings" pitchFamily="2" charset="2"/>
              <a:buChar char="q"/>
            </a:pPr>
            <a:r>
              <a:rPr lang="en-ZA" sz="2000" dirty="0" smtClean="0"/>
              <a:t>Adherence monitoring</a:t>
            </a:r>
          </a:p>
          <a:p>
            <a:pPr lvl="1">
              <a:buFont typeface="Wingdings" pitchFamily="2" charset="2"/>
              <a:buChar char="q"/>
            </a:pPr>
            <a:r>
              <a:rPr lang="en-ZA" sz="2000" dirty="0" smtClean="0"/>
              <a:t>On-time pickup</a:t>
            </a:r>
          </a:p>
          <a:p>
            <a:pPr lvl="1">
              <a:buFont typeface="Wingdings" pitchFamily="2" charset="2"/>
              <a:buChar char="q"/>
            </a:pPr>
            <a:r>
              <a:rPr lang="en-ZA" sz="2000" dirty="0" smtClean="0"/>
              <a:t>Stock consumption</a:t>
            </a:r>
          </a:p>
          <a:p>
            <a:pPr lvl="1">
              <a:buFont typeface="Wingdings" pitchFamily="2" charset="2"/>
              <a:buChar char="q"/>
            </a:pPr>
            <a:r>
              <a:rPr lang="en-ZA" sz="2000" dirty="0" smtClean="0"/>
              <a:t>Status changes</a:t>
            </a:r>
          </a:p>
          <a:p>
            <a:pPr lvl="1">
              <a:buFont typeface="Wingdings" pitchFamily="2" charset="2"/>
              <a:buChar char="q"/>
            </a:pPr>
            <a:r>
              <a:rPr lang="en-ZA" sz="2000" dirty="0" smtClean="0"/>
              <a:t>Regimens dispensed</a:t>
            </a:r>
            <a:endParaRPr lang="en-ZA" sz="18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14</a:t>
            </a:fld>
            <a:endParaRPr lang="en-ZA"/>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smtClean="0">
                <a:solidFill>
                  <a:srgbClr val="0000CC"/>
                </a:solidFill>
                <a:effectLst>
                  <a:outerShdw blurRad="38100" dist="38100" dir="2700000" algn="tl">
                    <a:srgbClr val="000000">
                      <a:alpha val="43137"/>
                    </a:srgbClr>
                  </a:outerShdw>
                </a:effectLst>
              </a:rPr>
              <a:t>Dispensing to In-transit Patients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rmAutofit/>
          </a:bodyPr>
          <a:lstStyle/>
          <a:p>
            <a:pPr marL="0" indent="0">
              <a:buNone/>
            </a:pPr>
            <a:r>
              <a:rPr lang="en-ZA" sz="2200" b="1" dirty="0" smtClean="0"/>
              <a:t>When is this applicable?</a:t>
            </a:r>
          </a:p>
          <a:p>
            <a:pPr lvl="0">
              <a:buFont typeface="Wingdings" pitchFamily="2" charset="2"/>
              <a:buChar char="q"/>
            </a:pPr>
            <a:r>
              <a:rPr lang="en-GB" sz="2200" dirty="0" smtClean="0"/>
              <a:t>Patients from other facilities, who need to refill at your facility</a:t>
            </a:r>
          </a:p>
          <a:p>
            <a:pPr>
              <a:buNone/>
            </a:pPr>
            <a:r>
              <a:rPr lang="en-ZA" sz="2200" b="1" dirty="0" smtClean="0"/>
              <a:t>Implementation</a:t>
            </a:r>
          </a:p>
          <a:p>
            <a:pPr lvl="0">
              <a:buFont typeface="Wingdings" pitchFamily="2" charset="2"/>
              <a:buChar char="q"/>
            </a:pPr>
            <a:r>
              <a:rPr lang="en-GB" sz="2200" dirty="0" smtClean="0"/>
              <a:t>Before dispensing, verify if the patient is visiting your site for the first time by searching using the Patient View form.</a:t>
            </a:r>
          </a:p>
          <a:p>
            <a:pPr lvl="0">
              <a:buFont typeface="Wingdings" pitchFamily="2" charset="2"/>
              <a:buChar char="q"/>
            </a:pPr>
            <a:r>
              <a:rPr lang="en-GB" sz="2200" dirty="0" smtClean="0"/>
              <a:t>If this is their first visit, follow the process for entering continuing patients.</a:t>
            </a:r>
          </a:p>
          <a:p>
            <a:pPr lvl="0">
              <a:buFont typeface="Wingdings" pitchFamily="2" charset="2"/>
              <a:buChar char="q"/>
            </a:pPr>
            <a:r>
              <a:rPr lang="en-GB" sz="2200" dirty="0" smtClean="0"/>
              <a:t>It is important that all in-transit patients are dispensed to using the EDT</a:t>
            </a:r>
          </a:p>
          <a:p>
            <a:pPr>
              <a:buFont typeface="Wingdings" pitchFamily="2" charset="2"/>
              <a:buChar char="q"/>
            </a:pPr>
            <a:r>
              <a:rPr lang="en-GB" sz="2200" dirty="0" smtClean="0"/>
              <a:t>Ensure that the next appointment date and quantity dispensed are recorded in the health passport either with the tracer labels or manually. </a:t>
            </a:r>
          </a:p>
          <a:p>
            <a:pPr lvl="0">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15</a:t>
            </a:fld>
            <a:endParaRPr lang="en-ZA"/>
          </a:p>
        </p:txBody>
      </p:sp>
    </p:spTree>
    <p:extLst>
      <p:ext uri="{BB962C8B-B14F-4D97-AF65-F5344CB8AC3E}">
        <p14:creationId xmlns="" xmlns:p14="http://schemas.microsoft.com/office/powerpoint/2010/main" val="32639263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smtClean="0">
                <a:solidFill>
                  <a:srgbClr val="0000CC"/>
                </a:solidFill>
                <a:effectLst>
                  <a:outerShdw blurRad="38100" dist="38100" dir="2700000" algn="tl">
                    <a:srgbClr val="000000">
                      <a:alpha val="43137"/>
                    </a:srgbClr>
                  </a:outerShdw>
                </a:effectLst>
              </a:rPr>
              <a:t>Dispensing to In-transit Patients,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rmAutofit/>
          </a:bodyPr>
          <a:lstStyle/>
          <a:p>
            <a:pPr>
              <a:buNone/>
            </a:pPr>
            <a:r>
              <a:rPr lang="en-ZA" sz="2200" b="1" dirty="0" smtClean="0"/>
              <a:t>Implications</a:t>
            </a:r>
          </a:p>
          <a:p>
            <a:pPr>
              <a:buFont typeface="Wingdings" pitchFamily="2" charset="2"/>
              <a:buChar char="q"/>
            </a:pPr>
            <a:r>
              <a:rPr lang="en-ZA" sz="2200" dirty="0" smtClean="0"/>
              <a:t>Entering in-transit patients as new affects the quality of the reports produced from the system</a:t>
            </a:r>
          </a:p>
          <a:p>
            <a:pPr>
              <a:buFont typeface="Wingdings" pitchFamily="2" charset="2"/>
              <a:buChar char="q"/>
            </a:pPr>
            <a:r>
              <a:rPr lang="en-ZA" sz="2200" dirty="0" smtClean="0"/>
              <a:t>Entering all records on the EDT, ensures that patients statuses can be reconciled from the national database, and shared to minimise discrepancies.</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16</a:t>
            </a:fld>
            <a:endParaRPr lang="en-ZA"/>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smtClean="0">
                <a:solidFill>
                  <a:srgbClr val="0000CC"/>
                </a:solidFill>
                <a:effectLst>
                  <a:outerShdw blurRad="38100" dist="38100" dir="2700000" algn="tl">
                    <a:srgbClr val="000000">
                      <a:alpha val="43137"/>
                    </a:srgbClr>
                  </a:outerShdw>
                </a:effectLst>
              </a:rPr>
              <a:t>Reversing a dispensing transaction (correcting a script)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rmAutofit/>
          </a:bodyPr>
          <a:lstStyle/>
          <a:p>
            <a:pPr marL="0" lvl="0" indent="0">
              <a:buNone/>
            </a:pPr>
            <a:r>
              <a:rPr lang="en-GB" sz="2200" b="1" dirty="0" smtClean="0"/>
              <a:t>A dispensing transaction may need to be cancelled or reversed due to any of the following reasons:</a:t>
            </a:r>
          </a:p>
          <a:p>
            <a:pPr lvl="0">
              <a:buFont typeface="Wingdings" pitchFamily="2" charset="2"/>
              <a:buChar char="q"/>
            </a:pPr>
            <a:r>
              <a:rPr lang="en-GB" sz="2200" dirty="0" smtClean="0"/>
              <a:t>A patient to whom you dispensed medicines a few days ago, comes back for more medicines due to certain valid reasons, e.g. patient will be away for two months</a:t>
            </a:r>
          </a:p>
          <a:p>
            <a:pPr lvl="0">
              <a:buFont typeface="Wingdings" pitchFamily="2" charset="2"/>
              <a:buChar char="q"/>
            </a:pPr>
            <a:r>
              <a:rPr lang="en-GB" sz="2200" dirty="0" smtClean="0"/>
              <a:t>Immediately after dispensing you realise that </a:t>
            </a:r>
          </a:p>
          <a:p>
            <a:pPr lvl="1">
              <a:buFont typeface="Wingdings" pitchFamily="2" charset="2"/>
              <a:buChar char="q"/>
            </a:pPr>
            <a:r>
              <a:rPr lang="en-GB" sz="2000" dirty="0" smtClean="0"/>
              <a:t>you missed one or more medicines</a:t>
            </a:r>
          </a:p>
          <a:p>
            <a:pPr lvl="1">
              <a:buFont typeface="Wingdings" pitchFamily="2" charset="2"/>
              <a:buChar char="q"/>
            </a:pPr>
            <a:r>
              <a:rPr lang="en-GB" sz="2000" dirty="0" smtClean="0"/>
              <a:t>the quantity dispensed is incorrect</a:t>
            </a:r>
          </a:p>
          <a:p>
            <a:pPr lvl="1">
              <a:buFont typeface="Wingdings" pitchFamily="2" charset="2"/>
              <a:buChar char="q"/>
            </a:pPr>
            <a:r>
              <a:rPr lang="en-GB" sz="2000" dirty="0" smtClean="0"/>
              <a:t>the medicine dispensed on the system is different from the one given to the patient.</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17</a:t>
            </a:fld>
            <a:endParaRPr lang="en-ZA"/>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smtClean="0">
                <a:solidFill>
                  <a:srgbClr val="0000CC"/>
                </a:solidFill>
                <a:effectLst>
                  <a:outerShdw blurRad="38100" dist="38100" dir="2700000" algn="tl">
                    <a:srgbClr val="000000">
                      <a:alpha val="43137"/>
                    </a:srgbClr>
                  </a:outerShdw>
                </a:effectLst>
              </a:rPr>
              <a:t>Reversing a dispensing transaction</a:t>
            </a:r>
            <a:r>
              <a:rPr lang="en-ZA" sz="2800" i="1" smtClean="0">
                <a:solidFill>
                  <a:srgbClr val="0000CC"/>
                </a:solidFill>
                <a:effectLst>
                  <a:outerShdw blurRad="38100" dist="38100" dir="2700000" algn="tl">
                    <a:srgbClr val="000000">
                      <a:alpha val="43137"/>
                    </a:srgbClr>
                  </a:outerShdw>
                </a:effectLst>
              </a:rPr>
              <a: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rmAutofit/>
          </a:bodyPr>
          <a:lstStyle/>
          <a:p>
            <a:pPr>
              <a:buNone/>
            </a:pPr>
            <a:r>
              <a:rPr lang="en-ZA" sz="2200" b="1" dirty="0" smtClean="0"/>
              <a:t>Implementation</a:t>
            </a:r>
          </a:p>
          <a:p>
            <a:pPr>
              <a:buFont typeface="Wingdings" pitchFamily="2" charset="2"/>
              <a:buChar char="q"/>
            </a:pPr>
            <a:r>
              <a:rPr lang="en-GB" sz="2200" dirty="0" smtClean="0"/>
              <a:t>Verify that the patient was dispensed to a few days ago, use the view dispensing history function</a:t>
            </a:r>
          </a:p>
          <a:p>
            <a:pPr>
              <a:buFont typeface="Wingdings" pitchFamily="2" charset="2"/>
              <a:buChar char="q"/>
            </a:pPr>
            <a:r>
              <a:rPr lang="en-GB" sz="2200" dirty="0" smtClean="0"/>
              <a:t>On the Dispensing window, select transaction type Receiving and the last transaction dispensed will automatically be displayed</a:t>
            </a:r>
          </a:p>
          <a:p>
            <a:pPr>
              <a:buFont typeface="Wingdings" pitchFamily="2" charset="2"/>
              <a:buChar char="q"/>
            </a:pPr>
            <a:r>
              <a:rPr lang="en-GB" sz="2200" dirty="0" smtClean="0"/>
              <a:t>Confirm the reversal by clicking on the Receive button</a:t>
            </a:r>
          </a:p>
          <a:p>
            <a:pPr>
              <a:buFont typeface="Wingdings" pitchFamily="2" charset="2"/>
              <a:buChar char="q"/>
            </a:pPr>
            <a:r>
              <a:rPr lang="en-GB" sz="2200" dirty="0" smtClean="0"/>
              <a:t>Proceed to dispense afresh to the patient, e.g. for a patient who received 60 pills and requires 120 more pills; enter 180 under quantity dispensed on the EDT, and give the patient the additional 120 pills.</a:t>
            </a:r>
          </a:p>
          <a:p>
            <a:pPr>
              <a:buNone/>
            </a:pPr>
            <a:endParaRPr lang="en-ZA"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18</a:t>
            </a:fld>
            <a:endParaRPr lang="en-ZA"/>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smtClean="0">
                <a:solidFill>
                  <a:srgbClr val="0000CC"/>
                </a:solidFill>
                <a:effectLst>
                  <a:outerShdw blurRad="38100" dist="38100" dir="2700000" algn="tl">
                    <a:srgbClr val="000000">
                      <a:alpha val="43137"/>
                    </a:srgbClr>
                  </a:outerShdw>
                </a:effectLst>
              </a:rPr>
              <a:t>Reversing a dispensing transaction</a:t>
            </a:r>
            <a:r>
              <a:rPr lang="en-ZA" sz="2800" i="1" smtClean="0">
                <a:solidFill>
                  <a:srgbClr val="0000CC"/>
                </a:solidFill>
                <a:effectLst>
                  <a:outerShdw blurRad="38100" dist="38100" dir="2700000" algn="tl">
                    <a:srgbClr val="000000">
                      <a:alpha val="43137"/>
                    </a:srgbClr>
                  </a:outerShdw>
                </a:effectLst>
              </a:rPr>
              <a:t>, cont(2).</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rmAutofit/>
          </a:bodyPr>
          <a:lstStyle/>
          <a:p>
            <a:pPr>
              <a:spcBef>
                <a:spcPts val="528"/>
              </a:spcBef>
              <a:buNone/>
            </a:pPr>
            <a:r>
              <a:rPr lang="en-ZA" sz="2200" b="1" dirty="0" smtClean="0"/>
              <a:t>Implications</a:t>
            </a:r>
          </a:p>
          <a:p>
            <a:pPr lvl="0">
              <a:spcBef>
                <a:spcPts val="528"/>
              </a:spcBef>
              <a:buFont typeface="Wingdings" pitchFamily="2" charset="2"/>
              <a:buChar char="q"/>
            </a:pPr>
            <a:r>
              <a:rPr lang="en-GB" sz="2200" dirty="0" smtClean="0"/>
              <a:t>Days since last visit is reset to previous visit before the reversed transaction</a:t>
            </a:r>
          </a:p>
          <a:p>
            <a:pPr lvl="0">
              <a:spcBef>
                <a:spcPts val="528"/>
              </a:spcBef>
              <a:buFont typeface="Wingdings" pitchFamily="2" charset="2"/>
              <a:buChar char="q"/>
            </a:pPr>
            <a:r>
              <a:rPr lang="en-GB" sz="2200" dirty="0" smtClean="0"/>
              <a:t>Medicine quantities will be adjusted appropriately</a:t>
            </a:r>
          </a:p>
          <a:p>
            <a:pPr lvl="0">
              <a:spcBef>
                <a:spcPts val="528"/>
              </a:spcBef>
              <a:buFont typeface="Wingdings" pitchFamily="2" charset="2"/>
              <a:buChar char="q"/>
            </a:pPr>
            <a:r>
              <a:rPr lang="en-GB" sz="2200" dirty="0" smtClean="0"/>
              <a:t>Adherence Score will be based on the previous visit before the reversed transaction </a:t>
            </a:r>
          </a:p>
          <a:p>
            <a:pPr lvl="0">
              <a:spcBef>
                <a:spcPts val="528"/>
              </a:spcBef>
              <a:buFont typeface="Wingdings" pitchFamily="2" charset="2"/>
              <a:buChar char="q"/>
            </a:pPr>
            <a:r>
              <a:rPr lang="en-GB" sz="2200" dirty="0" smtClean="0"/>
              <a:t>Date of visit will be the same date as for the cancelled transaction – to avoid flagging patients as late</a:t>
            </a:r>
          </a:p>
          <a:p>
            <a:pPr lvl="0">
              <a:spcBef>
                <a:spcPts val="528"/>
              </a:spcBef>
              <a:buFont typeface="Wingdings" pitchFamily="2" charset="2"/>
              <a:buChar char="q"/>
            </a:pPr>
            <a:r>
              <a:rPr lang="en-GB" sz="2200" dirty="0" smtClean="0"/>
              <a:t>This will ensure that regimens are formulated correctly through the reporting module</a:t>
            </a:r>
          </a:p>
          <a:p>
            <a:pPr>
              <a:spcBef>
                <a:spcPts val="528"/>
              </a:spcBef>
              <a:buNone/>
            </a:pPr>
            <a:endParaRPr lang="en-ZA"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19</a:t>
            </a:fld>
            <a:endParaRPr lang="en-ZA"/>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Guidelines for getting the best out of the EDT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rmAutofit/>
          </a:bodyPr>
          <a:lstStyle/>
          <a:p>
            <a:pPr lvl="0">
              <a:lnSpc>
                <a:spcPct val="114000"/>
              </a:lnSpc>
              <a:spcBef>
                <a:spcPts val="0"/>
              </a:spcBef>
              <a:buFont typeface="Wingdings" pitchFamily="2" charset="2"/>
              <a:buChar char="q"/>
            </a:pPr>
            <a:r>
              <a:rPr lang="en-ZA" sz="2000" b="1" dirty="0" smtClean="0"/>
              <a:t>Do’s</a:t>
            </a:r>
          </a:p>
          <a:p>
            <a:pPr lvl="1">
              <a:lnSpc>
                <a:spcPct val="114000"/>
              </a:lnSpc>
              <a:spcBef>
                <a:spcPts val="0"/>
              </a:spcBef>
              <a:buFont typeface="Wingdings" pitchFamily="2" charset="2"/>
              <a:buChar char="q"/>
            </a:pPr>
            <a:r>
              <a:rPr lang="en-ZA" sz="2000" dirty="0" smtClean="0"/>
              <a:t>Ensure that the unique number is entered on the EDT </a:t>
            </a:r>
            <a:r>
              <a:rPr lang="en-ZA" sz="2000" dirty="0" smtClean="0"/>
              <a:t>when starting or managing patients</a:t>
            </a:r>
            <a:endParaRPr lang="en-ZA" sz="2000" dirty="0" smtClean="0"/>
          </a:p>
          <a:p>
            <a:pPr lvl="1">
              <a:lnSpc>
                <a:spcPct val="114000"/>
              </a:lnSpc>
              <a:spcBef>
                <a:spcPts val="0"/>
              </a:spcBef>
              <a:buFont typeface="Wingdings" pitchFamily="2" charset="2"/>
              <a:buChar char="q"/>
            </a:pPr>
            <a:r>
              <a:rPr lang="en-ZA" sz="2000" dirty="0" smtClean="0"/>
              <a:t>Before </a:t>
            </a:r>
            <a:r>
              <a:rPr lang="en-ZA" sz="2000" dirty="0" smtClean="0"/>
              <a:t>you dispense always </a:t>
            </a:r>
            <a:r>
              <a:rPr lang="en-ZA" sz="2000" dirty="0" smtClean="0"/>
              <a:t>make sure the date of visit is accurate</a:t>
            </a:r>
          </a:p>
          <a:p>
            <a:pPr lvl="1">
              <a:lnSpc>
                <a:spcPct val="114000"/>
              </a:lnSpc>
              <a:spcBef>
                <a:spcPts val="0"/>
              </a:spcBef>
              <a:buFont typeface="Wingdings" pitchFamily="2" charset="2"/>
              <a:buChar char="q"/>
            </a:pPr>
            <a:r>
              <a:rPr lang="en-ZA" sz="2000" dirty="0" smtClean="0"/>
              <a:t>Reverse </a:t>
            </a:r>
            <a:r>
              <a:rPr lang="en-ZA" sz="2000" dirty="0" smtClean="0"/>
              <a:t>the full dispensing done rather than dispensing the difference</a:t>
            </a:r>
          </a:p>
          <a:p>
            <a:pPr lvl="0">
              <a:lnSpc>
                <a:spcPct val="114000"/>
              </a:lnSpc>
              <a:spcBef>
                <a:spcPts val="0"/>
              </a:spcBef>
              <a:buFont typeface="Wingdings" pitchFamily="2" charset="2"/>
              <a:buChar char="q"/>
            </a:pPr>
            <a:endParaRPr lang="en-ZA" sz="2000" b="1" dirty="0" smtClean="0"/>
          </a:p>
          <a:p>
            <a:pPr lvl="0">
              <a:lnSpc>
                <a:spcPct val="114000"/>
              </a:lnSpc>
              <a:spcBef>
                <a:spcPts val="0"/>
              </a:spcBef>
              <a:buFont typeface="Wingdings" pitchFamily="2" charset="2"/>
              <a:buChar char="q"/>
            </a:pPr>
            <a:r>
              <a:rPr lang="en-ZA" sz="2000" b="1" dirty="0" smtClean="0"/>
              <a:t>Don’ts</a:t>
            </a:r>
          </a:p>
          <a:p>
            <a:pPr lvl="1">
              <a:lnSpc>
                <a:spcPct val="114000"/>
              </a:lnSpc>
              <a:spcBef>
                <a:spcPts val="0"/>
              </a:spcBef>
              <a:buFont typeface="Wingdings" pitchFamily="2" charset="2"/>
              <a:buChar char="q"/>
            </a:pPr>
            <a:r>
              <a:rPr lang="en-ZA" sz="2000" dirty="0" smtClean="0"/>
              <a:t>Do not change the EDT computer’s system time. This will affect the reliability and quality of your facility’s data and may corrupt your database.</a:t>
            </a:r>
          </a:p>
          <a:p>
            <a:pPr lvl="1">
              <a:lnSpc>
                <a:spcPct val="114000"/>
              </a:lnSpc>
              <a:spcBef>
                <a:spcPts val="0"/>
              </a:spcBef>
              <a:buFont typeface="Wingdings" pitchFamily="2" charset="2"/>
              <a:buChar char="q"/>
            </a:pPr>
            <a:r>
              <a:rPr lang="en-GB" sz="2000" dirty="0" smtClean="0"/>
              <a:t>DO NOT enter in-transit patients as NEW patients on your EDT system.</a:t>
            </a:r>
          </a:p>
        </p:txBody>
      </p:sp>
      <p:sp>
        <p:nvSpPr>
          <p:cNvPr id="4" name="Slide Number Placeholder 3"/>
          <p:cNvSpPr>
            <a:spLocks noGrp="1"/>
          </p:cNvSpPr>
          <p:nvPr>
            <p:ph type="sldNum" sz="quarter" idx="12"/>
          </p:nvPr>
        </p:nvSpPr>
        <p:spPr/>
        <p:txBody>
          <a:bodyPr/>
          <a:lstStyle/>
          <a:p>
            <a:fld id="{ACA9E712-0DA1-4DA0-904E-C8478F5EBDD3}" type="slidenum">
              <a:rPr lang="en-ZA" smtClean="0"/>
              <a:pPr/>
              <a:t>2</a:t>
            </a:fld>
            <a:endParaRPr lang="en-ZA"/>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smtClean="0">
                <a:solidFill>
                  <a:srgbClr val="0000CC"/>
                </a:solidFill>
                <a:effectLst>
                  <a:outerShdw blurRad="38100" dist="38100" dir="2700000" algn="tl">
                    <a:srgbClr val="000000">
                      <a:alpha val="43137"/>
                    </a:srgbClr>
                  </a:outerShdw>
                </a:effectLst>
              </a:rPr>
              <a:t>Determining patient adherence</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spcBef>
                <a:spcPts val="528"/>
              </a:spcBef>
              <a:buNone/>
            </a:pPr>
            <a:r>
              <a:rPr lang="en-ZA" sz="2200" b="1" dirty="0" smtClean="0"/>
              <a:t>When is this applicable?</a:t>
            </a:r>
          </a:p>
          <a:p>
            <a:pPr>
              <a:spcBef>
                <a:spcPts val="528"/>
              </a:spcBef>
              <a:buFont typeface="Wingdings" pitchFamily="2" charset="2"/>
              <a:buChar char="q"/>
            </a:pPr>
            <a:r>
              <a:rPr lang="en-GB" sz="2200" dirty="0" smtClean="0"/>
              <a:t>Adherence is calculated for active patients only and only for medicines for which pill count is done.</a:t>
            </a:r>
          </a:p>
          <a:p>
            <a:pPr>
              <a:spcBef>
                <a:spcPts val="528"/>
              </a:spcBef>
              <a:buFont typeface="Wingdings" pitchFamily="2" charset="2"/>
              <a:buChar char="q"/>
            </a:pPr>
            <a:r>
              <a:rPr lang="en-GB" sz="2200" dirty="0" smtClean="0"/>
              <a:t>Pill count is automatically disabled and adherence not calculated for the following:</a:t>
            </a:r>
          </a:p>
          <a:p>
            <a:pPr lvl="1">
              <a:spcBef>
                <a:spcPts val="528"/>
              </a:spcBef>
              <a:buFont typeface="Wingdings" pitchFamily="2" charset="2"/>
              <a:buChar char="q"/>
            </a:pPr>
            <a:r>
              <a:rPr lang="en-GB" sz="2000" dirty="0" smtClean="0"/>
              <a:t>Patients initiating ART (starters)</a:t>
            </a:r>
          </a:p>
          <a:p>
            <a:pPr lvl="1">
              <a:spcBef>
                <a:spcPts val="528"/>
              </a:spcBef>
              <a:buFont typeface="Wingdings" pitchFamily="2" charset="2"/>
              <a:buChar char="q"/>
            </a:pPr>
            <a:r>
              <a:rPr lang="en-GB" sz="2000" dirty="0" smtClean="0"/>
              <a:t>Patients transferred-in</a:t>
            </a:r>
          </a:p>
          <a:p>
            <a:pPr lvl="1">
              <a:spcBef>
                <a:spcPts val="528"/>
              </a:spcBef>
              <a:buFont typeface="Wingdings" pitchFamily="2" charset="2"/>
              <a:buChar char="q"/>
            </a:pPr>
            <a:r>
              <a:rPr lang="en-GB" sz="2000" dirty="0" smtClean="0"/>
              <a:t>Patients in-transit</a:t>
            </a:r>
          </a:p>
          <a:p>
            <a:pPr lvl="1">
              <a:spcBef>
                <a:spcPts val="528"/>
              </a:spcBef>
              <a:buFont typeface="Wingdings" pitchFamily="2" charset="2"/>
              <a:buChar char="q"/>
            </a:pPr>
            <a:r>
              <a:rPr lang="en-GB" sz="2000" dirty="0" smtClean="0"/>
              <a:t>Patients restarted</a:t>
            </a:r>
          </a:p>
          <a:p>
            <a:pPr>
              <a:spcBef>
                <a:spcPts val="528"/>
              </a:spcBef>
              <a:buFont typeface="Wingdings" pitchFamily="2" charset="2"/>
              <a:buChar char="q"/>
            </a:pPr>
            <a:r>
              <a:rPr lang="en-GB" sz="2200" dirty="0" smtClean="0"/>
              <a:t>For patients transferred-in with a few remaining pills (&lt;10), it is recommended to discard the pills, so that the adherence score calculated on the second visit is accurate.</a:t>
            </a:r>
          </a:p>
        </p:txBody>
      </p:sp>
      <p:sp>
        <p:nvSpPr>
          <p:cNvPr id="4" name="Slide Number Placeholder 3"/>
          <p:cNvSpPr>
            <a:spLocks noGrp="1"/>
          </p:cNvSpPr>
          <p:nvPr>
            <p:ph type="sldNum" sz="quarter" idx="12"/>
          </p:nvPr>
        </p:nvSpPr>
        <p:spPr/>
        <p:txBody>
          <a:bodyPr/>
          <a:lstStyle/>
          <a:p>
            <a:fld id="{ACA9E712-0DA1-4DA0-904E-C8478F5EBDD3}" type="slidenum">
              <a:rPr lang="en-ZA" smtClean="0"/>
              <a:pPr/>
              <a:t>20</a:t>
            </a:fld>
            <a:endParaRPr lang="en-ZA"/>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Determining patient adherence,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rmAutofit/>
          </a:bodyPr>
          <a:lstStyle/>
          <a:p>
            <a:pPr>
              <a:buNone/>
            </a:pPr>
            <a:r>
              <a:rPr lang="en-ZA" sz="2200" b="1" dirty="0" smtClean="0"/>
              <a:t>Implementation</a:t>
            </a:r>
          </a:p>
          <a:p>
            <a:pPr>
              <a:buFont typeface="Wingdings" pitchFamily="2" charset="2"/>
              <a:buChar char="q"/>
            </a:pPr>
            <a:r>
              <a:rPr lang="en-GB" sz="2200" dirty="0" smtClean="0"/>
              <a:t>For each ARV medicine (TABS/CAPS) dispensed, the system will require you to indicate whether pill count was done or not.</a:t>
            </a:r>
          </a:p>
          <a:p>
            <a:pPr>
              <a:buNone/>
            </a:pPr>
            <a:r>
              <a:rPr lang="en-ZA" sz="2200" b="1" dirty="0" smtClean="0"/>
              <a:t>Implications</a:t>
            </a:r>
          </a:p>
          <a:p>
            <a:pPr>
              <a:buFont typeface="Wingdings" pitchFamily="2" charset="2"/>
              <a:buChar char="q"/>
            </a:pPr>
            <a:r>
              <a:rPr lang="en-GB" sz="2200" dirty="0" smtClean="0"/>
              <a:t>Patients whose status has changed from LOST or LTFU to Active will exhibit low adherence rates, since the days since previous visit will be high.</a:t>
            </a:r>
          </a:p>
          <a:p>
            <a:pPr>
              <a:buNone/>
            </a:pPr>
            <a:endParaRPr lang="en-GB" sz="2200" dirty="0" smtClean="0"/>
          </a:p>
          <a:p>
            <a:pPr>
              <a:buNone/>
            </a:pPr>
            <a:endParaRPr lang="en-ZA"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21</a:t>
            </a:fld>
            <a:endParaRPr lang="en-ZA"/>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EDT Dispensing, Summary</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114800"/>
          </a:xfrm>
        </p:spPr>
        <p:txBody>
          <a:bodyPr>
            <a:noAutofit/>
          </a:bodyPr>
          <a:lstStyle/>
          <a:p>
            <a:pPr marL="0" indent="0">
              <a:spcBef>
                <a:spcPts val="528"/>
              </a:spcBef>
              <a:buNone/>
            </a:pPr>
            <a:r>
              <a:rPr lang="en-ZA" sz="2200" b="1" dirty="0" smtClean="0"/>
              <a:t>This session introduced the following EDT processes:</a:t>
            </a:r>
          </a:p>
          <a:p>
            <a:pPr marL="0" indent="0">
              <a:spcBef>
                <a:spcPts val="528"/>
              </a:spcBef>
              <a:buNone/>
            </a:pPr>
            <a:endParaRPr lang="en-GB" sz="2200" dirty="0" smtClean="0"/>
          </a:p>
          <a:p>
            <a:pPr>
              <a:spcBef>
                <a:spcPts val="528"/>
              </a:spcBef>
              <a:buFont typeface="Wingdings" pitchFamily="2" charset="2"/>
              <a:buChar char="q"/>
            </a:pPr>
            <a:r>
              <a:rPr lang="en-GB" sz="2200" dirty="0" smtClean="0"/>
              <a:t>Dispensing to patients using the EDT</a:t>
            </a:r>
          </a:p>
          <a:p>
            <a:pPr>
              <a:spcBef>
                <a:spcPts val="528"/>
              </a:spcBef>
              <a:buFont typeface="Wingdings" pitchFamily="2" charset="2"/>
              <a:buChar char="q"/>
            </a:pPr>
            <a:r>
              <a:rPr lang="en-GB" sz="2200" dirty="0" smtClean="0"/>
              <a:t>Reversing dispensing done erroneously</a:t>
            </a:r>
          </a:p>
          <a:p>
            <a:pPr>
              <a:spcBef>
                <a:spcPts val="528"/>
              </a:spcBef>
              <a:buFont typeface="Wingdings" pitchFamily="2" charset="2"/>
              <a:buChar char="q"/>
            </a:pPr>
            <a:r>
              <a:rPr lang="en-GB" sz="2200" dirty="0" smtClean="0"/>
              <a:t>Determining patient adherence for patients on solid formulations</a:t>
            </a:r>
          </a:p>
        </p:txBody>
      </p:sp>
      <p:sp>
        <p:nvSpPr>
          <p:cNvPr id="4" name="Slide Number Placeholder 3"/>
          <p:cNvSpPr>
            <a:spLocks noGrp="1"/>
          </p:cNvSpPr>
          <p:nvPr>
            <p:ph type="sldNum" sz="quarter" idx="12"/>
          </p:nvPr>
        </p:nvSpPr>
        <p:spPr/>
        <p:txBody>
          <a:bodyPr/>
          <a:lstStyle/>
          <a:p>
            <a:fld id="{ACA9E712-0DA1-4DA0-904E-C8478F5EBDD3}" type="slidenum">
              <a:rPr lang="en-ZA" smtClean="0"/>
              <a:pPr/>
              <a:t>22</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EDT Dispensing, Examples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05400"/>
          </a:xfrm>
        </p:spPr>
        <p:txBody>
          <a:bodyPr>
            <a:noAutofit/>
          </a:bodyPr>
          <a:lstStyle/>
          <a:p>
            <a:pPr marL="0" indent="0">
              <a:spcBef>
                <a:spcPts val="528"/>
              </a:spcBef>
              <a:buNone/>
            </a:pPr>
            <a:r>
              <a:rPr lang="en-ZA" sz="2200" b="1" dirty="0" smtClean="0"/>
              <a:t>Examples:</a:t>
            </a:r>
          </a:p>
          <a:p>
            <a:pPr>
              <a:spcBef>
                <a:spcPts val="528"/>
              </a:spcBef>
              <a:buFont typeface="Wingdings" pitchFamily="2" charset="2"/>
              <a:buChar char="q"/>
            </a:pPr>
            <a:r>
              <a:rPr lang="en-GB" sz="2200" dirty="0" smtClean="0"/>
              <a:t>For the examples below note how the EDT determines adherence</a:t>
            </a:r>
          </a:p>
          <a:p>
            <a:pPr>
              <a:spcBef>
                <a:spcPts val="528"/>
              </a:spcBef>
              <a:buFont typeface="Wingdings" pitchFamily="2" charset="2"/>
              <a:buChar char="q"/>
            </a:pPr>
            <a:r>
              <a:rPr lang="en-GB" sz="2200" dirty="0" smtClean="0"/>
              <a:t>You are about to dispense to a patient who is visiting your site for the first time. Follow the process for dispensing to in-transit patients.</a:t>
            </a:r>
          </a:p>
          <a:p>
            <a:pPr>
              <a:spcBef>
                <a:spcPts val="528"/>
              </a:spcBef>
              <a:buFont typeface="Wingdings" pitchFamily="2" charset="2"/>
              <a:buChar char="q"/>
            </a:pPr>
            <a:r>
              <a:rPr lang="en-GB" sz="2200" dirty="0" smtClean="0"/>
              <a:t>Dispense to a patient who just initiated ART</a:t>
            </a:r>
          </a:p>
          <a:p>
            <a:pPr>
              <a:spcBef>
                <a:spcPts val="528"/>
              </a:spcBef>
              <a:buFont typeface="Wingdings" pitchFamily="2" charset="2"/>
              <a:buChar char="q"/>
            </a:pPr>
            <a:r>
              <a:rPr lang="en-GB" sz="2200" dirty="0" smtClean="0">
                <a:solidFill>
                  <a:prstClr val="black"/>
                </a:solidFill>
              </a:rPr>
              <a:t>Dispense to a patient who is active</a:t>
            </a:r>
          </a:p>
          <a:p>
            <a:pPr>
              <a:spcBef>
                <a:spcPts val="528"/>
              </a:spcBef>
              <a:buFont typeface="Wingdings" pitchFamily="2" charset="2"/>
              <a:buChar char="q"/>
            </a:pPr>
            <a:r>
              <a:rPr lang="en-GB" sz="2200" dirty="0" smtClean="0"/>
              <a:t>Dispense to a patient who is LTFU</a:t>
            </a:r>
          </a:p>
          <a:p>
            <a:pPr>
              <a:spcBef>
                <a:spcPts val="528"/>
              </a:spcBef>
              <a:buFont typeface="Wingdings" pitchFamily="2" charset="2"/>
              <a:buChar char="q"/>
            </a:pPr>
            <a:r>
              <a:rPr lang="en-GB" sz="2200" dirty="0" smtClean="0"/>
              <a:t>Dispense to a patient who is restarted this month</a:t>
            </a:r>
          </a:p>
          <a:p>
            <a:pPr>
              <a:spcBef>
                <a:spcPts val="528"/>
              </a:spcBef>
              <a:buFont typeface="Wingdings" pitchFamily="2" charset="2"/>
              <a:buChar char="q"/>
            </a:pPr>
            <a:r>
              <a:rPr lang="en-GB" sz="2200" dirty="0" smtClean="0"/>
              <a:t>Reverse dispensing done to an active patient and re-dispense.</a:t>
            </a:r>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23</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8229600" cy="1143000"/>
          </a:xfrm>
        </p:spPr>
        <p:txBody>
          <a:bodyPr/>
          <a:lstStyle/>
          <a:p>
            <a:r>
              <a:rPr lang="en-ZA" b="1" dirty="0" smtClean="0">
                <a:solidFill>
                  <a:srgbClr val="0000CC"/>
                </a:solidFill>
                <a:effectLst>
                  <a:outerShdw blurRad="38100" dist="38100" dir="2700000" algn="tl">
                    <a:srgbClr val="000000">
                      <a:alpha val="43137"/>
                    </a:srgbClr>
                  </a:outerShdw>
                </a:effectLst>
              </a:rPr>
              <a:t>Patient Management</a:t>
            </a:r>
            <a:endParaRPr lang="en-ZA" b="1" dirty="0">
              <a:solidFill>
                <a:srgbClr val="0000CC"/>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3</a:t>
            </a:fld>
            <a:endParaRPr lang="en-ZA"/>
          </a:p>
        </p:txBody>
      </p:sp>
      <p:sp>
        <p:nvSpPr>
          <p:cNvPr id="6" name="TextBox 5"/>
          <p:cNvSpPr txBox="1"/>
          <p:nvPr/>
        </p:nvSpPr>
        <p:spPr>
          <a:xfrm>
            <a:off x="3086100" y="4419600"/>
            <a:ext cx="2971800" cy="400110"/>
          </a:xfrm>
          <a:prstGeom prst="rect">
            <a:avLst/>
          </a:prstGeom>
          <a:noFill/>
        </p:spPr>
        <p:txBody>
          <a:bodyPr wrap="square" rtlCol="0">
            <a:spAutoFit/>
          </a:bodyPr>
          <a:lstStyle/>
          <a:p>
            <a:pPr algn="ctr"/>
            <a:r>
              <a:rPr lang="en-ZA" sz="2000" b="1" dirty="0" smtClean="0">
                <a:solidFill>
                  <a:srgbClr val="0000CC"/>
                </a:solidFill>
              </a:rPr>
              <a:t>User Manual Chapter 2B</a:t>
            </a:r>
            <a:endParaRPr lang="en-ZA" sz="2000" b="1" dirty="0" smtClean="0"/>
          </a:p>
        </p:txBody>
      </p:sp>
    </p:spTree>
    <p:extLst>
      <p:ext uri="{BB962C8B-B14F-4D97-AF65-F5344CB8AC3E}">
        <p14:creationId xmlns="" xmlns:p14="http://schemas.microsoft.com/office/powerpoint/2010/main" val="4107563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Patient Management, Objectives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114800"/>
          </a:xfrm>
        </p:spPr>
        <p:txBody>
          <a:bodyPr>
            <a:noAutofit/>
          </a:bodyPr>
          <a:lstStyle/>
          <a:p>
            <a:pPr marL="0" indent="0">
              <a:spcBef>
                <a:spcPts val="528"/>
              </a:spcBef>
              <a:buNone/>
            </a:pPr>
            <a:r>
              <a:rPr lang="en-ZA" sz="2200" b="1" dirty="0" smtClean="0"/>
              <a:t>By the end of this session you should be able to</a:t>
            </a:r>
          </a:p>
          <a:p>
            <a:pPr>
              <a:spcBef>
                <a:spcPts val="528"/>
              </a:spcBef>
              <a:buFont typeface="Wingdings" pitchFamily="2" charset="2"/>
              <a:buChar char="q"/>
            </a:pPr>
            <a:endParaRPr lang="en-GB" sz="2200" dirty="0" smtClean="0"/>
          </a:p>
          <a:p>
            <a:pPr>
              <a:spcBef>
                <a:spcPts val="528"/>
              </a:spcBef>
              <a:buFont typeface="Wingdings" pitchFamily="2" charset="2"/>
              <a:buChar char="q"/>
            </a:pPr>
            <a:r>
              <a:rPr lang="en-GB" sz="2200" dirty="0" smtClean="0"/>
              <a:t>Efficiently reflect regimen changes into the EDT based on the patient’s prescription from doctor</a:t>
            </a:r>
          </a:p>
          <a:p>
            <a:pPr>
              <a:spcBef>
                <a:spcPts val="528"/>
              </a:spcBef>
              <a:buFont typeface="Wingdings" pitchFamily="2" charset="2"/>
              <a:buChar char="q"/>
            </a:pPr>
            <a:r>
              <a:rPr lang="en-GB" sz="2200" dirty="0" smtClean="0"/>
              <a:t>Easily update the EDT after a data quality assessment (DQA)  exercise between the EDT and the </a:t>
            </a:r>
            <a:r>
              <a:rPr lang="en-GB" sz="2200" dirty="0" err="1" smtClean="0"/>
              <a:t>ePMS</a:t>
            </a:r>
            <a:endParaRPr lang="en-GB" sz="2200" dirty="0" smtClean="0"/>
          </a:p>
          <a:p>
            <a:pPr>
              <a:spcBef>
                <a:spcPts val="528"/>
              </a:spcBef>
              <a:buFont typeface="Wingdings" pitchFamily="2" charset="2"/>
              <a:buChar char="q"/>
            </a:pPr>
            <a:r>
              <a:rPr lang="en-GB" sz="2200" dirty="0" smtClean="0"/>
              <a:t>Transfer patients from main site to outreach/IMAI site on the EDT</a:t>
            </a:r>
          </a:p>
          <a:p>
            <a:pPr>
              <a:spcBef>
                <a:spcPts val="528"/>
              </a:spcBef>
              <a:buFont typeface="Wingdings" pitchFamily="2" charset="2"/>
              <a:buChar char="q"/>
            </a:pPr>
            <a:r>
              <a:rPr lang="en-GB" sz="2200" dirty="0" smtClean="0"/>
              <a:t>List the functions on the EDT that help to manage patient details</a:t>
            </a:r>
            <a:endParaRPr lang="en-ZA" sz="2200" dirty="0">
              <a:solidFill>
                <a:srgbClr val="0000CC"/>
              </a:solidFill>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4</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ZA" sz="2200" dirty="0" smtClean="0">
                <a:solidFill>
                  <a:srgbClr val="0000CC"/>
                </a:solidFill>
                <a:effectLst>
                  <a:outerShdw blurRad="38100" dist="38100" dir="2700000" algn="tl">
                    <a:srgbClr val="000000">
                      <a:alpha val="43137"/>
                    </a:srgbClr>
                  </a:outerShdw>
                </a:effectLst>
                <a:ea typeface="+mj-ea"/>
                <a:cs typeface="+mj-cs"/>
              </a:rPr>
              <a:t>Required: Patient’s Prescription from Doctor, EDT, FRDQA forms</a:t>
            </a: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Updating the patient’s regimen</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spcBef>
                <a:spcPts val="528"/>
              </a:spcBef>
              <a:buNone/>
            </a:pPr>
            <a:r>
              <a:rPr lang="en-ZA" sz="2200" b="1" dirty="0" smtClean="0"/>
              <a:t>When is this applicable?</a:t>
            </a:r>
          </a:p>
          <a:p>
            <a:pPr>
              <a:spcBef>
                <a:spcPts val="528"/>
              </a:spcBef>
              <a:buFont typeface="Wingdings" pitchFamily="2" charset="2"/>
              <a:buChar char="q"/>
            </a:pPr>
            <a:r>
              <a:rPr lang="en-GB" sz="2200" dirty="0" smtClean="0"/>
              <a:t>The patient’s prescription shows a regimen change</a:t>
            </a:r>
          </a:p>
          <a:p>
            <a:pPr>
              <a:spcBef>
                <a:spcPts val="528"/>
              </a:spcBef>
              <a:buFont typeface="Wingdings" pitchFamily="2" charset="2"/>
              <a:buChar char="q"/>
            </a:pPr>
            <a:r>
              <a:rPr lang="en-GB" sz="2200" dirty="0" smtClean="0"/>
              <a:t>The prescribed medicines are different from the last medicines dispensed.</a:t>
            </a:r>
          </a:p>
          <a:p>
            <a:pPr>
              <a:spcBef>
                <a:spcPts val="528"/>
              </a:spcBef>
              <a:buNone/>
            </a:pPr>
            <a:r>
              <a:rPr lang="en-ZA" sz="2200" b="1" dirty="0" smtClean="0"/>
              <a:t>Implementation</a:t>
            </a:r>
          </a:p>
          <a:p>
            <a:pPr>
              <a:spcBef>
                <a:spcPts val="528"/>
              </a:spcBef>
              <a:buFont typeface="Wingdings" pitchFamily="2" charset="2"/>
              <a:buChar char="q"/>
            </a:pPr>
            <a:r>
              <a:rPr lang="en-GB" sz="2200" dirty="0" smtClean="0"/>
              <a:t>Query the patient’s details and click on the Change menu in the Dispensing  or Patient View form</a:t>
            </a:r>
          </a:p>
          <a:p>
            <a:pPr>
              <a:spcBef>
                <a:spcPts val="528"/>
              </a:spcBef>
              <a:buFont typeface="Wingdings" pitchFamily="2" charset="2"/>
              <a:buChar char="q"/>
            </a:pPr>
            <a:r>
              <a:rPr lang="en-GB" sz="2200" dirty="0" smtClean="0"/>
              <a:t>Indicate reason for change, or Other for reasons including corrections.</a:t>
            </a:r>
          </a:p>
          <a:p>
            <a:pPr>
              <a:spcBef>
                <a:spcPts val="528"/>
              </a:spcBef>
              <a:buFont typeface="Wingdings" pitchFamily="2" charset="2"/>
              <a:buChar char="q"/>
            </a:pPr>
            <a:r>
              <a:rPr lang="en-GB" sz="2200" dirty="0" smtClean="0"/>
              <a:t>Specify type of change as Switch or Substitute, and save.</a:t>
            </a:r>
          </a:p>
          <a:p>
            <a:pPr>
              <a:spcBef>
                <a:spcPts val="528"/>
              </a:spcBef>
              <a:buNone/>
            </a:pPr>
            <a:r>
              <a:rPr lang="en-ZA" sz="2200" b="1" dirty="0" smtClean="0"/>
              <a:t>Implications</a:t>
            </a:r>
          </a:p>
          <a:p>
            <a:pPr>
              <a:spcBef>
                <a:spcPts val="528"/>
              </a:spcBef>
              <a:buFont typeface="Wingdings" pitchFamily="2" charset="2"/>
              <a:buChar char="q"/>
            </a:pPr>
            <a:r>
              <a:rPr lang="en-GB" sz="2200" dirty="0" smtClean="0"/>
              <a:t>Updating the patient’s regimen in a timely manner improves data quality and guides the introduction of evidence based interventions</a:t>
            </a:r>
          </a:p>
          <a:p>
            <a:pPr>
              <a:spcBef>
                <a:spcPts val="528"/>
              </a:spcBef>
              <a:buFont typeface="Wingdings" pitchFamily="2" charset="2"/>
              <a:buChar char="q"/>
            </a:pPr>
            <a:endParaRPr lang="en-GB" sz="2200" dirty="0" smtClean="0"/>
          </a:p>
          <a:p>
            <a:pPr>
              <a:spcBef>
                <a:spcPts val="528"/>
              </a:spcBef>
              <a:buFont typeface="Wingdings" pitchFamily="2" charset="2"/>
              <a:buChar char="q"/>
            </a:pPr>
            <a:endParaRPr lang="en-ZA" sz="2200" dirty="0">
              <a:solidFill>
                <a:srgbClr val="0000CC"/>
              </a:solidFill>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5</a:t>
            </a:fld>
            <a:endParaRPr lang="en-ZA"/>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Updating other details of the patient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buNone/>
            </a:pPr>
            <a:r>
              <a:rPr lang="en-ZA" sz="2200" b="1" dirty="0" smtClean="0"/>
              <a:t>When is this applicable</a:t>
            </a:r>
          </a:p>
          <a:p>
            <a:pPr>
              <a:buFont typeface="Wingdings" pitchFamily="2" charset="2"/>
              <a:buChar char="q"/>
            </a:pPr>
            <a:r>
              <a:rPr lang="en-GB" sz="2200" dirty="0" smtClean="0"/>
              <a:t>Accurate information about the patient is now available:</a:t>
            </a:r>
          </a:p>
          <a:p>
            <a:pPr lvl="1">
              <a:buFont typeface="Wingdings" pitchFamily="2" charset="2"/>
              <a:buChar char="q"/>
            </a:pPr>
            <a:r>
              <a:rPr lang="en-GB" sz="2000" dirty="0" smtClean="0"/>
              <a:t>patient’s status, DOB, or names. e.g. after a DQA exercise </a:t>
            </a:r>
          </a:p>
          <a:p>
            <a:pPr>
              <a:buFont typeface="Wingdings" pitchFamily="2" charset="2"/>
              <a:buChar char="q"/>
            </a:pPr>
            <a:r>
              <a:rPr lang="en-GB" sz="2200" dirty="0" smtClean="0"/>
              <a:t>Previously missing data is now available:</a:t>
            </a:r>
          </a:p>
          <a:p>
            <a:pPr lvl="1">
              <a:buFont typeface="Wingdings" pitchFamily="2" charset="2"/>
              <a:buChar char="q"/>
            </a:pPr>
            <a:r>
              <a:rPr lang="en-GB" sz="2000" dirty="0" smtClean="0"/>
              <a:t>CDC number, unique number, mobile phone number, etc.</a:t>
            </a:r>
          </a:p>
          <a:p>
            <a:pPr>
              <a:buNone/>
            </a:pPr>
            <a:r>
              <a:rPr lang="en-ZA" sz="2200" b="1" dirty="0" smtClean="0"/>
              <a:t>Implementation</a:t>
            </a:r>
          </a:p>
          <a:p>
            <a:pPr>
              <a:buFont typeface="Wingdings" pitchFamily="2" charset="2"/>
              <a:buChar char="q"/>
            </a:pPr>
            <a:r>
              <a:rPr lang="en-ZA" sz="2200" dirty="0" smtClean="0"/>
              <a:t>Using the Patient View form, query patient’s details and change into edit mode</a:t>
            </a:r>
          </a:p>
          <a:p>
            <a:pPr>
              <a:buFont typeface="Wingdings" pitchFamily="2" charset="2"/>
              <a:buChar char="q"/>
            </a:pPr>
            <a:r>
              <a:rPr lang="en-ZA" sz="2200" dirty="0" smtClean="0"/>
              <a:t>Update the corresponding field(s) and save your changes</a:t>
            </a:r>
          </a:p>
          <a:p>
            <a:pPr>
              <a:buNone/>
            </a:pPr>
            <a:r>
              <a:rPr lang="en-ZA" sz="2200" b="1" dirty="0" smtClean="0"/>
              <a:t>Implications</a:t>
            </a:r>
          </a:p>
          <a:p>
            <a:pPr>
              <a:buFont typeface="Wingdings" pitchFamily="2" charset="2"/>
              <a:buChar char="q"/>
            </a:pPr>
            <a:r>
              <a:rPr lang="en-ZA" sz="2200" dirty="0" smtClean="0"/>
              <a:t>Expected improvement in the quality of data from the EDT</a:t>
            </a:r>
            <a:endParaRPr lang="en-ZA" sz="2200" dirty="0">
              <a:solidFill>
                <a:srgbClr val="0000CC"/>
              </a:solidFill>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6</a:t>
            </a:fld>
            <a:endParaRPr lang="en-ZA"/>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smtClean="0">
                <a:solidFill>
                  <a:srgbClr val="0000CC"/>
                </a:solidFill>
                <a:effectLst>
                  <a:outerShdw blurRad="38100" dist="38100" dir="2700000" algn="tl">
                    <a:srgbClr val="000000">
                      <a:alpha val="43137"/>
                    </a:srgbClr>
                  </a:outerShdw>
                </a:effectLst>
              </a:rPr>
              <a:t>Transferring patients to an outreach/IMAI site</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buNone/>
            </a:pPr>
            <a:r>
              <a:rPr lang="en-ZA" sz="2200" b="1" dirty="0" smtClean="0"/>
              <a:t>When is this applicable?</a:t>
            </a:r>
          </a:p>
          <a:p>
            <a:pPr lvl="0">
              <a:buFont typeface="Wingdings" pitchFamily="2" charset="2"/>
              <a:buChar char="q"/>
            </a:pPr>
            <a:r>
              <a:rPr lang="en-GB" sz="2200" dirty="0" smtClean="0"/>
              <a:t>Before dispensing, you realise that the patient </a:t>
            </a:r>
          </a:p>
          <a:p>
            <a:pPr lvl="1">
              <a:buFont typeface="Wingdings" pitchFamily="2" charset="2"/>
              <a:buChar char="q"/>
            </a:pPr>
            <a:r>
              <a:rPr lang="en-GB" sz="2000" dirty="0" smtClean="0"/>
              <a:t>is currently attached to the main site on the EDT and</a:t>
            </a:r>
          </a:p>
          <a:p>
            <a:pPr lvl="1">
              <a:buFont typeface="Wingdings" pitchFamily="2" charset="2"/>
              <a:buChar char="q"/>
            </a:pPr>
            <a:r>
              <a:rPr lang="en-GB" sz="2000" dirty="0" smtClean="0"/>
              <a:t>will be / has been seen at an outreach/IMAI site</a:t>
            </a:r>
          </a:p>
          <a:p>
            <a:pPr lvl="1">
              <a:buFont typeface="Wingdings" pitchFamily="2" charset="2"/>
              <a:buChar char="q"/>
            </a:pPr>
            <a:r>
              <a:rPr lang="en-GB" sz="2000" dirty="0" smtClean="0"/>
              <a:t>Vice-versa</a:t>
            </a:r>
          </a:p>
          <a:p>
            <a:pPr>
              <a:buNone/>
            </a:pPr>
            <a:r>
              <a:rPr lang="en-ZA" sz="2200" b="1" dirty="0" smtClean="0"/>
              <a:t>Implementation</a:t>
            </a:r>
          </a:p>
          <a:p>
            <a:pPr>
              <a:buFont typeface="Wingdings" pitchFamily="2" charset="2"/>
              <a:buChar char="q"/>
            </a:pPr>
            <a:r>
              <a:rPr lang="en-ZA" sz="2200" dirty="0" smtClean="0"/>
              <a:t>On the EDT, change the Patient View form to edit mode</a:t>
            </a:r>
          </a:p>
          <a:p>
            <a:pPr>
              <a:buFont typeface="Wingdings" pitchFamily="2" charset="2"/>
              <a:buChar char="q"/>
            </a:pPr>
            <a:r>
              <a:rPr lang="en-ZA" sz="2200" dirty="0" smtClean="0"/>
              <a:t>Update the Outreach field and save your changes</a:t>
            </a:r>
          </a:p>
          <a:p>
            <a:pPr>
              <a:buNone/>
            </a:pPr>
            <a:r>
              <a:rPr lang="en-ZA" sz="2200" b="1" dirty="0" smtClean="0"/>
              <a:t>Implications</a:t>
            </a:r>
          </a:p>
          <a:p>
            <a:pPr>
              <a:buFont typeface="Wingdings" pitchFamily="2" charset="2"/>
              <a:buChar char="q"/>
            </a:pPr>
            <a:r>
              <a:rPr lang="en-ZA" sz="2200" dirty="0" smtClean="0"/>
              <a:t>Affects the use of the appointment list for outreach services</a:t>
            </a:r>
          </a:p>
          <a:p>
            <a:pPr>
              <a:buFont typeface="Wingdings" pitchFamily="2" charset="2"/>
              <a:buChar char="q"/>
            </a:pPr>
            <a:r>
              <a:rPr lang="en-ZA" sz="2200" dirty="0" smtClean="0"/>
              <a:t>Population distribution on the EDT will become more accurate</a:t>
            </a:r>
          </a:p>
        </p:txBody>
      </p:sp>
      <p:sp>
        <p:nvSpPr>
          <p:cNvPr id="4" name="Slide Number Placeholder 3"/>
          <p:cNvSpPr>
            <a:spLocks noGrp="1"/>
          </p:cNvSpPr>
          <p:nvPr>
            <p:ph type="sldNum" sz="quarter" idx="12"/>
          </p:nvPr>
        </p:nvSpPr>
        <p:spPr/>
        <p:txBody>
          <a:bodyPr/>
          <a:lstStyle/>
          <a:p>
            <a:fld id="{ACA9E712-0DA1-4DA0-904E-C8478F5EBDD3}" type="slidenum">
              <a:rPr lang="en-ZA" smtClean="0"/>
              <a:pPr/>
              <a:t>7</a:t>
            </a:fld>
            <a:endParaRPr lang="en-ZA"/>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Patient Management, Summary</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114800"/>
          </a:xfrm>
        </p:spPr>
        <p:txBody>
          <a:bodyPr>
            <a:noAutofit/>
          </a:bodyPr>
          <a:lstStyle/>
          <a:p>
            <a:pPr marL="0" indent="0">
              <a:spcBef>
                <a:spcPts val="528"/>
              </a:spcBef>
              <a:buNone/>
            </a:pPr>
            <a:r>
              <a:rPr lang="en-ZA" sz="2200" b="1" dirty="0" smtClean="0"/>
              <a:t>This session introduced the following EDT processes:</a:t>
            </a:r>
          </a:p>
          <a:p>
            <a:pPr marL="0" indent="0">
              <a:spcBef>
                <a:spcPts val="528"/>
              </a:spcBef>
              <a:buNone/>
            </a:pPr>
            <a:endParaRPr lang="en-GB" sz="2200" dirty="0" smtClean="0"/>
          </a:p>
          <a:p>
            <a:pPr>
              <a:spcBef>
                <a:spcPts val="528"/>
              </a:spcBef>
              <a:buFont typeface="Wingdings" pitchFamily="2" charset="2"/>
              <a:buChar char="q"/>
            </a:pPr>
            <a:r>
              <a:rPr lang="en-GB" sz="2200" dirty="0" smtClean="0"/>
              <a:t>How to update patient’s regimen using the EDT’s  Dispense or Patient View form</a:t>
            </a:r>
          </a:p>
          <a:p>
            <a:pPr>
              <a:spcBef>
                <a:spcPts val="528"/>
              </a:spcBef>
              <a:buFont typeface="Wingdings" pitchFamily="2" charset="2"/>
              <a:buChar char="q"/>
            </a:pPr>
            <a:r>
              <a:rPr lang="en-GB" sz="2200" dirty="0" smtClean="0"/>
              <a:t>How to update patient details such as patient’s status, unique number, mobile number, etc.</a:t>
            </a:r>
          </a:p>
          <a:p>
            <a:pPr>
              <a:spcBef>
                <a:spcPts val="528"/>
              </a:spcBef>
              <a:buFont typeface="Wingdings" pitchFamily="2" charset="2"/>
              <a:buChar char="q"/>
            </a:pPr>
            <a:r>
              <a:rPr lang="en-GB" sz="2200" dirty="0" smtClean="0"/>
              <a:t>How to transfer patients from main site to outreach/IMAI site</a:t>
            </a:r>
          </a:p>
        </p:txBody>
      </p:sp>
      <p:sp>
        <p:nvSpPr>
          <p:cNvPr id="4" name="Slide Number Placeholder 3"/>
          <p:cNvSpPr>
            <a:spLocks noGrp="1"/>
          </p:cNvSpPr>
          <p:nvPr>
            <p:ph type="sldNum" sz="quarter" idx="12"/>
          </p:nvPr>
        </p:nvSpPr>
        <p:spPr/>
        <p:txBody>
          <a:bodyPr/>
          <a:lstStyle/>
          <a:p>
            <a:fld id="{ACA9E712-0DA1-4DA0-904E-C8478F5EBDD3}" type="slidenum">
              <a:rPr lang="en-ZA" smtClean="0"/>
              <a:pPr/>
              <a:t>8</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Patient Management, Examples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05400"/>
          </a:xfrm>
        </p:spPr>
        <p:txBody>
          <a:bodyPr>
            <a:noAutofit/>
          </a:bodyPr>
          <a:lstStyle/>
          <a:p>
            <a:pPr marL="0" indent="0">
              <a:spcBef>
                <a:spcPts val="528"/>
              </a:spcBef>
              <a:buNone/>
            </a:pPr>
            <a:r>
              <a:rPr lang="en-ZA" sz="2200" b="1" dirty="0" smtClean="0"/>
              <a:t>Examples:</a:t>
            </a:r>
          </a:p>
          <a:p>
            <a:pPr>
              <a:spcBef>
                <a:spcPts val="528"/>
              </a:spcBef>
              <a:buFont typeface="Wingdings" pitchFamily="2" charset="2"/>
              <a:buChar char="q"/>
            </a:pPr>
            <a:r>
              <a:rPr lang="en-GB" sz="2200" dirty="0" smtClean="0"/>
              <a:t>The patient’s prescription shows a regimen change</a:t>
            </a:r>
          </a:p>
          <a:p>
            <a:pPr lvl="1">
              <a:spcBef>
                <a:spcPts val="528"/>
              </a:spcBef>
              <a:buFont typeface="Wingdings" pitchFamily="2" charset="2"/>
              <a:buChar char="q"/>
            </a:pPr>
            <a:r>
              <a:rPr lang="en-GB" sz="2000" dirty="0" smtClean="0"/>
              <a:t>from AZT/3TC/NVP to AZT/3TC/EFV</a:t>
            </a:r>
          </a:p>
          <a:p>
            <a:pPr lvl="1">
              <a:spcBef>
                <a:spcPts val="528"/>
              </a:spcBef>
              <a:buFont typeface="Wingdings" pitchFamily="2" charset="2"/>
              <a:buChar char="q"/>
            </a:pPr>
            <a:r>
              <a:rPr lang="en-GB" sz="2000" dirty="0" smtClean="0"/>
              <a:t>from AZT/3TC/NVP to TDF/3TC/LPV/R </a:t>
            </a:r>
          </a:p>
          <a:p>
            <a:pPr>
              <a:spcBef>
                <a:spcPts val="528"/>
              </a:spcBef>
              <a:buFont typeface="Wingdings" pitchFamily="2" charset="2"/>
              <a:buChar char="q"/>
            </a:pPr>
            <a:r>
              <a:rPr lang="en-GB" sz="2200" dirty="0" smtClean="0"/>
              <a:t>After a DQA exercise you realise that the patient’s</a:t>
            </a:r>
          </a:p>
          <a:p>
            <a:pPr lvl="1">
              <a:spcBef>
                <a:spcPts val="528"/>
              </a:spcBef>
              <a:buFont typeface="Wingdings" pitchFamily="2" charset="2"/>
              <a:buChar char="q"/>
            </a:pPr>
            <a:r>
              <a:rPr lang="en-GB" sz="2000" dirty="0" smtClean="0"/>
              <a:t>Status is Deceased</a:t>
            </a:r>
          </a:p>
          <a:p>
            <a:pPr lvl="1">
              <a:spcBef>
                <a:spcPts val="528"/>
              </a:spcBef>
              <a:buFont typeface="Wingdings" pitchFamily="2" charset="2"/>
              <a:buChar char="q"/>
            </a:pPr>
            <a:r>
              <a:rPr lang="en-GB" sz="2000" dirty="0" smtClean="0"/>
              <a:t>Unique number is XXX</a:t>
            </a:r>
          </a:p>
          <a:p>
            <a:pPr>
              <a:spcBef>
                <a:spcPts val="528"/>
              </a:spcBef>
              <a:buFont typeface="Wingdings" pitchFamily="2" charset="2"/>
              <a:buChar char="q"/>
            </a:pPr>
            <a:r>
              <a:rPr lang="en-GB" sz="2200" dirty="0" smtClean="0"/>
              <a:t>An adherence intervention using SMS reminders has been introduced and you are required to enter a patient’s mobile number on the EDT.</a:t>
            </a:r>
          </a:p>
          <a:p>
            <a:pPr>
              <a:spcBef>
                <a:spcPts val="528"/>
              </a:spcBef>
              <a:buFont typeface="Wingdings" pitchFamily="2" charset="2"/>
              <a:buChar char="q"/>
            </a:pPr>
            <a:r>
              <a:rPr lang="en-GB" sz="2200" dirty="0" smtClean="0"/>
              <a:t>A patient has been seen at an outreach site and is currently assigned to the main site. To reflect the change assign the patient to the relevant site using the EDT.</a:t>
            </a:r>
          </a:p>
        </p:txBody>
      </p:sp>
      <p:sp>
        <p:nvSpPr>
          <p:cNvPr id="4" name="Slide Number Placeholder 3"/>
          <p:cNvSpPr>
            <a:spLocks noGrp="1"/>
          </p:cNvSpPr>
          <p:nvPr>
            <p:ph type="sldNum" sz="quarter" idx="12"/>
          </p:nvPr>
        </p:nvSpPr>
        <p:spPr/>
        <p:txBody>
          <a:bodyPr/>
          <a:lstStyle/>
          <a:p>
            <a:fld id="{ACA9E712-0DA1-4DA0-904E-C8478F5EBDD3}" type="slidenum">
              <a:rPr lang="en-ZA" smtClean="0"/>
              <a:pPr/>
              <a:t>9</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 xmlns:p14="http://schemas.microsoft.com/office/powerpoint/2010/main" val="3263926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1046</TotalTime>
  <Words>1673</Words>
  <Application>Microsoft Office PowerPoint</Application>
  <PresentationFormat>On-screen Show (4:3)</PresentationFormat>
  <Paragraphs>193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ELECTRONIC DISPENSING TOOL (EDT)</vt:lpstr>
      <vt:lpstr>Guidelines for getting the best out of the EDT</vt:lpstr>
      <vt:lpstr>Patient Management</vt:lpstr>
      <vt:lpstr>Patient Management, Objectives</vt:lpstr>
      <vt:lpstr>Updating the patient’s regimen</vt:lpstr>
      <vt:lpstr>Updating other details of the patient</vt:lpstr>
      <vt:lpstr>Transferring patients to an outreach/IMAI site</vt:lpstr>
      <vt:lpstr>Patient Management, Summary</vt:lpstr>
      <vt:lpstr>Patient Management, Examples</vt:lpstr>
      <vt:lpstr>EDT Dispensing</vt:lpstr>
      <vt:lpstr>EDT Dispensing, Objectives</vt:lpstr>
      <vt:lpstr>Dispensing to patients other than those in-transit</vt:lpstr>
      <vt:lpstr>Dispensing to patients other than those in-transit, cont.</vt:lpstr>
      <vt:lpstr>Dispensing to patients other than those in-transit, (2)</vt:lpstr>
      <vt:lpstr>Dispensing to In-transit Patients</vt:lpstr>
      <vt:lpstr>Dispensing to In-transit Patients, cont.</vt:lpstr>
      <vt:lpstr>Reversing a dispensing transaction (correcting a script)</vt:lpstr>
      <vt:lpstr>Reversing a dispensing transaction, cont.</vt:lpstr>
      <vt:lpstr>Reversing a dispensing transaction, cont(2).</vt:lpstr>
      <vt:lpstr>Determining patient adherence</vt:lpstr>
      <vt:lpstr>Determining patient adherence, cont.</vt:lpstr>
      <vt:lpstr>EDT Dispensing, Summary</vt:lpstr>
      <vt:lpstr>EDT Dispensing, Examples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DISPENSING TOOL (EDT)</dc:title>
  <dc:creator>Victor.Sumbi</dc:creator>
  <cp:lastModifiedBy>Samson Mwinga</cp:lastModifiedBy>
  <cp:revision>226</cp:revision>
  <dcterms:created xsi:type="dcterms:W3CDTF">2012-07-20T13:32:28Z</dcterms:created>
  <dcterms:modified xsi:type="dcterms:W3CDTF">2012-08-16T12:11:34Z</dcterms:modified>
</cp:coreProperties>
</file>