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90" r:id="rId4"/>
    <p:sldId id="292" r:id="rId5"/>
    <p:sldId id="277" r:id="rId6"/>
    <p:sldId id="293" r:id="rId7"/>
    <p:sldId id="294" r:id="rId8"/>
    <p:sldId id="295" r:id="rId9"/>
    <p:sldId id="296" r:id="rId10"/>
    <p:sldId id="297" r:id="rId11"/>
    <p:sldId id="298" r:id="rId12"/>
    <p:sldId id="302" r:id="rId13"/>
    <p:sldId id="299" r:id="rId14"/>
    <p:sldId id="300" r:id="rId15"/>
    <p:sldId id="301" r:id="rId16"/>
    <p:sldId id="303" r:id="rId17"/>
    <p:sldId id="304" r:id="rId18"/>
    <p:sldId id="30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674" y="-22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19282-74E1-4098-8484-B2EC1647FFCA}" type="datetimeFigureOut">
              <a:rPr lang="en-ZA" smtClean="0"/>
              <a:pPr/>
              <a:t>2012/08/17</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6610B-A4C3-4708-A79E-275B60C854C9}" type="slidenum">
              <a:rPr lang="en-ZA" smtClean="0"/>
              <a:pPr/>
              <a:t>‹#›</a:t>
            </a:fld>
            <a:endParaRPr lang="en-ZA"/>
          </a:p>
        </p:txBody>
      </p:sp>
    </p:spTree>
    <p:extLst>
      <p:ext uri="{BB962C8B-B14F-4D97-AF65-F5344CB8AC3E}">
        <p14:creationId xmlns:p14="http://schemas.microsoft.com/office/powerpoint/2010/main" xmlns="" val="8269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14AB1844-C45B-481A-B489-EBAF88C9684B}" type="datetime1">
              <a:rPr lang="en-ZA" smtClean="0"/>
              <a:pPr/>
              <a:t>2012/08/17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DB1EA911-563C-4B68-8DB6-9B4E23524C6A}" type="datetime1">
              <a:rPr lang="en-ZA" smtClean="0"/>
              <a:pPr/>
              <a:t>2012/08/17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C294ACF2-B291-4B90-B7F3-751C2BA56153}" type="datetime1">
              <a:rPr lang="en-ZA" smtClean="0"/>
              <a:pPr/>
              <a:t>2012/08/17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80916042-9426-437C-9B4F-2E23D1D8AFED}" type="datetime1">
              <a:rPr lang="en-ZA" smtClean="0"/>
              <a:pPr/>
              <a:t>2012/08/17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8AA5D5-DD30-4796-A727-D13D4434DF87}" type="datetime1">
              <a:rPr lang="en-ZA" smtClean="0"/>
              <a:pPr/>
              <a:t>2012/08/17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580C201B-62F8-45DB-8C3A-1D523A8E52B2}" type="datetime1">
              <a:rPr lang="en-ZA" smtClean="0"/>
              <a:pPr/>
              <a:t>2012/08/17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CB477A8-5E77-44A4-B6F9-B574E5FF32FD}" type="datetime1">
              <a:rPr lang="en-ZA" smtClean="0"/>
              <a:pPr/>
              <a:t>2012/08/17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048D5CA4-8D67-4321-9CC5-47A178BA8DBD}" type="datetime1">
              <a:rPr lang="en-ZA" smtClean="0"/>
              <a:pPr/>
              <a:t>2012/08/17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F5952-9F33-4BAA-A9E2-E33F37DB8EEC}" type="datetime1">
              <a:rPr lang="en-ZA" smtClean="0"/>
              <a:pPr/>
              <a:t>2012/08/17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3B01CF-722A-4261-95DB-C8C796CB0602}" type="datetime1">
              <a:rPr lang="en-ZA" smtClean="0"/>
              <a:pPr/>
              <a:t>2012/08/17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839E7-A6DB-4224-9487-3DD3382EF931}" type="datetime1">
              <a:rPr lang="en-ZA" smtClean="0"/>
              <a:pPr/>
              <a:t>2012/08/17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0B85E-08EA-4007-A486-1F2E7AD82EB8}" type="datetime1">
              <a:rPr lang="en-ZA" smtClean="0"/>
              <a:pPr/>
              <a:t>2012/08/17</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pPr/>
              <a:t>‹#›</a:t>
            </a:fld>
            <a:endParaRPr lang="en-ZA"/>
          </a:p>
        </p:txBody>
      </p:sp>
    </p:spTree>
    <p:extLst>
      <p:ext uri="{BB962C8B-B14F-4D97-AF65-F5344CB8AC3E}">
        <p14:creationId xmlns:p14="http://schemas.microsoft.com/office/powerpoint/2010/main" xmlns=""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ZA" sz="4800" dirty="0" smtClean="0">
                <a:effectLst>
                  <a:outerShdw blurRad="38100" dist="38100" dir="2700000" algn="tl">
                    <a:srgbClr val="000000">
                      <a:alpha val="43137"/>
                    </a:srgbClr>
                  </a:outerShdw>
                </a:effectLst>
              </a:rPr>
              <a:t>ELECTRONIC DISPENSING TOOL (EDT)</a:t>
            </a:r>
            <a:endParaRPr lang="en-ZA"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chor="ctr">
            <a:normAutofit/>
          </a:bodyPr>
          <a:lstStyle/>
          <a:p>
            <a:r>
              <a:rPr lang="en-ZA" sz="4800" b="1" dirty="0" smtClean="0">
                <a:effectLst>
                  <a:outerShdw blurRad="38100" dist="38100" dir="2700000" algn="tl">
                    <a:srgbClr val="000000">
                      <a:alpha val="43137"/>
                    </a:srgbClr>
                  </a:outerShdw>
                </a:effectLst>
              </a:rPr>
              <a:t>PROCESS DOCUMENT</a:t>
            </a:r>
            <a:endParaRPr lang="en-ZA" sz="48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1</a:t>
            </a:fld>
            <a:endParaRPr lang="en-ZA"/>
          </a:p>
        </p:txBody>
      </p:sp>
    </p:spTree>
    <p:extLst>
      <p:ext uri="{BB962C8B-B14F-4D97-AF65-F5344CB8AC3E}">
        <p14:creationId xmlns:p14="http://schemas.microsoft.com/office/powerpoint/2010/main" xmlns="" val="391292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EDT Reports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When is this applicable?</a:t>
            </a:r>
          </a:p>
          <a:p>
            <a:pPr lvl="0">
              <a:spcBef>
                <a:spcPts val="528"/>
              </a:spcBef>
              <a:buFont typeface="Wingdings" pitchFamily="2" charset="2"/>
              <a:buChar char="q"/>
            </a:pPr>
            <a:r>
              <a:rPr lang="en-GB" sz="2200" dirty="0" smtClean="0"/>
              <a:t>When compiling the ART Monthly Report</a:t>
            </a:r>
          </a:p>
          <a:p>
            <a:pPr lvl="0">
              <a:spcBef>
                <a:spcPts val="528"/>
              </a:spcBef>
              <a:buFont typeface="Wingdings" pitchFamily="2" charset="2"/>
              <a:buChar char="q"/>
            </a:pPr>
            <a:r>
              <a:rPr lang="en-GB" sz="2200" dirty="0" smtClean="0"/>
              <a:t>When extracting data from the EDT for facility level analysis and discussions</a:t>
            </a:r>
          </a:p>
          <a:p>
            <a:pPr lvl="0">
              <a:spcBef>
                <a:spcPts val="528"/>
              </a:spcBef>
              <a:buFont typeface="Wingdings" pitchFamily="2" charset="2"/>
              <a:buChar char="q"/>
            </a:pPr>
            <a:r>
              <a:rPr lang="en-GB" sz="2200" dirty="0" smtClean="0"/>
              <a:t>When conducting facility level DQAs</a:t>
            </a:r>
          </a:p>
          <a:p>
            <a:pPr>
              <a:spcBef>
                <a:spcPts val="528"/>
              </a:spcBef>
              <a:buNone/>
            </a:pPr>
            <a:r>
              <a:rPr lang="en-ZA" sz="2200" b="1" dirty="0" smtClean="0"/>
              <a:t>Implementation</a:t>
            </a:r>
          </a:p>
          <a:p>
            <a:pPr>
              <a:spcBef>
                <a:spcPts val="528"/>
              </a:spcBef>
              <a:buFont typeface="Wingdings" pitchFamily="2" charset="2"/>
              <a:buChar char="q"/>
            </a:pPr>
            <a:r>
              <a:rPr lang="en-GB" sz="2200" dirty="0" smtClean="0"/>
              <a:t>The following section on the reporting template are completed using the EDT reports</a:t>
            </a:r>
          </a:p>
          <a:p>
            <a:pPr marL="742950" lvl="2" indent="-342900">
              <a:spcBef>
                <a:spcPts val="528"/>
              </a:spcBef>
              <a:buFont typeface="Wingdings" pitchFamily="2" charset="2"/>
              <a:buChar char="q"/>
            </a:pPr>
            <a:r>
              <a:rPr lang="en-GB" sz="2000" dirty="0" smtClean="0"/>
              <a:t>Patient information</a:t>
            </a:r>
          </a:p>
          <a:p>
            <a:pPr marL="742950" lvl="2" indent="-342900">
              <a:spcBef>
                <a:spcPts val="528"/>
              </a:spcBef>
              <a:buFont typeface="Wingdings" pitchFamily="2" charset="2"/>
              <a:buChar char="q"/>
            </a:pPr>
            <a:r>
              <a:rPr lang="en-GB" sz="2000" dirty="0" smtClean="0"/>
              <a:t>Adherence, Lateness for appointment</a:t>
            </a:r>
          </a:p>
          <a:p>
            <a:pPr marL="742950" lvl="2" indent="-342900">
              <a:spcBef>
                <a:spcPts val="528"/>
              </a:spcBef>
              <a:buFont typeface="Wingdings" pitchFamily="2" charset="2"/>
              <a:buChar char="q"/>
            </a:pPr>
            <a:r>
              <a:rPr lang="en-GB" sz="2000" dirty="0" smtClean="0"/>
              <a:t>Distribution of regimens, Stock information</a:t>
            </a:r>
          </a:p>
          <a:p>
            <a:pPr marL="342900" lvl="1" indent="-342900">
              <a:spcBef>
                <a:spcPts val="528"/>
              </a:spcBef>
              <a:buFont typeface="Wingdings" pitchFamily="2" charset="2"/>
              <a:buChar char="q"/>
            </a:pPr>
            <a:r>
              <a:rPr lang="en-GB" sz="2200" dirty="0" smtClean="0">
                <a:solidFill>
                  <a:prstClr val="black"/>
                </a:solidFill>
              </a:rPr>
              <a:t>The following section on the reporting template are completed using the EDT reports</a:t>
            </a:r>
            <a:endParaRPr lang="en-GB"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10</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EDT Reports,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Implementation, cont</a:t>
            </a:r>
          </a:p>
          <a:p>
            <a:pPr>
              <a:spcBef>
                <a:spcPts val="528"/>
              </a:spcBef>
              <a:buFont typeface="Wingdings" pitchFamily="2" charset="2"/>
              <a:buChar char="q"/>
            </a:pPr>
            <a:r>
              <a:rPr lang="en-GB" sz="2200" dirty="0" smtClean="0"/>
              <a:t>During report compilation, or detailed analysis, corresponding reports are run and details extracted using the following tips and shortcuts:</a:t>
            </a:r>
          </a:p>
          <a:p>
            <a:pPr marL="742950" lvl="2" indent="-342900">
              <a:spcBef>
                <a:spcPts val="528"/>
              </a:spcBef>
              <a:buFont typeface="Wingdings" pitchFamily="2" charset="2"/>
              <a:buChar char="q"/>
            </a:pPr>
            <a:r>
              <a:rPr lang="en-GB" sz="2000" dirty="0" smtClean="0"/>
              <a:t>Switching between windows – ALT+TAB</a:t>
            </a:r>
          </a:p>
          <a:p>
            <a:pPr marL="742950" lvl="2" indent="-342900">
              <a:spcBef>
                <a:spcPts val="528"/>
              </a:spcBef>
              <a:buFont typeface="Wingdings" pitchFamily="2" charset="2"/>
              <a:buChar char="q"/>
            </a:pPr>
            <a:r>
              <a:rPr lang="en-GB" sz="2000" dirty="0" smtClean="0"/>
              <a:t>Copy – CTRL+C</a:t>
            </a:r>
          </a:p>
          <a:p>
            <a:pPr marL="742950" lvl="2" indent="-342900">
              <a:spcBef>
                <a:spcPts val="528"/>
              </a:spcBef>
              <a:buFont typeface="Wingdings" pitchFamily="2" charset="2"/>
              <a:buChar char="q"/>
            </a:pPr>
            <a:r>
              <a:rPr lang="en-GB" sz="2000" dirty="0" smtClean="0"/>
              <a:t>Paste – CTRL+V</a:t>
            </a:r>
          </a:p>
          <a:p>
            <a:pPr marL="742950" lvl="2" indent="-342900">
              <a:spcBef>
                <a:spcPts val="528"/>
              </a:spcBef>
              <a:buFont typeface="Wingdings" pitchFamily="2" charset="2"/>
              <a:buChar char="q"/>
            </a:pPr>
            <a:r>
              <a:rPr lang="en-GB" sz="2000" dirty="0" smtClean="0"/>
              <a:t>Save – CTRL+S</a:t>
            </a:r>
          </a:p>
          <a:p>
            <a:pPr marL="342900" lvl="1" indent="-342900">
              <a:spcBef>
                <a:spcPts val="528"/>
              </a:spcBef>
              <a:buNone/>
            </a:pPr>
            <a:r>
              <a:rPr lang="en-ZA" sz="2200" b="1" dirty="0" smtClean="0">
                <a:solidFill>
                  <a:prstClr val="black"/>
                </a:solidFill>
              </a:rPr>
              <a:t>Implications</a:t>
            </a:r>
          </a:p>
          <a:p>
            <a:pPr marL="342900" lvl="1" indent="-342900">
              <a:spcBef>
                <a:spcPts val="528"/>
              </a:spcBef>
              <a:buFont typeface="Wingdings" pitchFamily="2" charset="2"/>
              <a:buChar char="q"/>
            </a:pPr>
            <a:r>
              <a:rPr lang="en-GB" sz="2200" dirty="0" smtClean="0"/>
              <a:t>ART Monthly Report is used to inform decision making at national level (allocation of resources, quantification and forecasting, etc).</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11</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EDT Reports, cont(2)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Examples:</a:t>
            </a:r>
          </a:p>
          <a:p>
            <a:pPr lvl="0">
              <a:spcBef>
                <a:spcPts val="528"/>
              </a:spcBef>
              <a:buFont typeface="Wingdings" pitchFamily="2" charset="2"/>
              <a:buChar char="q"/>
            </a:pPr>
            <a:r>
              <a:rPr lang="en-GB" sz="2200" dirty="0" smtClean="0">
                <a:solidFill>
                  <a:prstClr val="black"/>
                </a:solidFill>
              </a:rPr>
              <a:t>Adherence</a:t>
            </a:r>
          </a:p>
          <a:p>
            <a:pPr lvl="0">
              <a:spcBef>
                <a:spcPts val="528"/>
              </a:spcBef>
              <a:buFont typeface="Wingdings" pitchFamily="2" charset="2"/>
              <a:buChar char="q"/>
            </a:pPr>
            <a:r>
              <a:rPr lang="en-GB" sz="2200" dirty="0" smtClean="0">
                <a:solidFill>
                  <a:prstClr val="black"/>
                </a:solidFill>
              </a:rPr>
              <a:t>On-time pickup / lateness for appointments</a:t>
            </a:r>
          </a:p>
          <a:p>
            <a:pPr lvl="0">
              <a:spcBef>
                <a:spcPts val="528"/>
              </a:spcBef>
              <a:buFont typeface="Wingdings" pitchFamily="2" charset="2"/>
              <a:buChar char="q"/>
            </a:pPr>
            <a:r>
              <a:rPr lang="en-GB" sz="2200" dirty="0" smtClean="0">
                <a:solidFill>
                  <a:prstClr val="black"/>
                </a:solidFill>
              </a:rPr>
              <a:t>New patients</a:t>
            </a:r>
          </a:p>
          <a:p>
            <a:pPr lvl="0">
              <a:spcBef>
                <a:spcPts val="528"/>
              </a:spcBef>
              <a:buFont typeface="Wingdings" pitchFamily="2" charset="2"/>
              <a:buChar char="q"/>
            </a:pPr>
            <a:r>
              <a:rPr lang="en-GB" sz="2200" dirty="0" smtClean="0">
                <a:solidFill>
                  <a:prstClr val="black"/>
                </a:solidFill>
              </a:rPr>
              <a:t>Active patients</a:t>
            </a:r>
          </a:p>
          <a:p>
            <a:pPr lvl="0">
              <a:spcBef>
                <a:spcPts val="528"/>
              </a:spcBef>
              <a:buFont typeface="Wingdings" pitchFamily="2" charset="2"/>
              <a:buChar char="q"/>
            </a:pPr>
            <a:r>
              <a:rPr lang="en-GB" sz="2200" dirty="0" smtClean="0">
                <a:solidFill>
                  <a:prstClr val="black"/>
                </a:solidFill>
              </a:rPr>
              <a:t>etc</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12</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When is this applicable?</a:t>
            </a:r>
          </a:p>
          <a:p>
            <a:pPr lvl="0">
              <a:spcBef>
                <a:spcPts val="528"/>
              </a:spcBef>
              <a:buFont typeface="Wingdings" pitchFamily="2" charset="2"/>
              <a:buChar char="q"/>
            </a:pPr>
            <a:r>
              <a:rPr lang="en-GB" sz="2200" dirty="0" smtClean="0"/>
              <a:t>This is applicable to outreach sites with an EDT computer, where patients are seen periodically by pharmacy staff from the main site.</a:t>
            </a:r>
          </a:p>
          <a:p>
            <a:pPr lvl="0">
              <a:spcBef>
                <a:spcPts val="528"/>
              </a:spcBef>
              <a:buFont typeface="Wingdings" pitchFamily="2" charset="2"/>
              <a:buChar char="q"/>
            </a:pPr>
            <a:r>
              <a:rPr lang="en-GB" sz="2200" dirty="0" smtClean="0"/>
              <a:t>E.g. </a:t>
            </a:r>
            <a:r>
              <a:rPr lang="en-GB" sz="2200" dirty="0" err="1" smtClean="0"/>
              <a:t>Oshivelo</a:t>
            </a:r>
            <a:r>
              <a:rPr lang="en-GB" sz="2200" dirty="0" smtClean="0"/>
              <a:t> – </a:t>
            </a:r>
            <a:r>
              <a:rPr lang="en-GB" sz="2200" dirty="0" err="1" smtClean="0"/>
              <a:t>Tsumeb</a:t>
            </a:r>
            <a:r>
              <a:rPr lang="en-GB" sz="2200" dirty="0" smtClean="0"/>
              <a:t>, </a:t>
            </a:r>
            <a:r>
              <a:rPr lang="en-GB" sz="2200" dirty="0" err="1" smtClean="0"/>
              <a:t>Onesi</a:t>
            </a:r>
            <a:r>
              <a:rPr lang="en-GB" sz="2200" dirty="0" smtClean="0"/>
              <a:t> – </a:t>
            </a:r>
            <a:r>
              <a:rPr lang="en-GB" sz="2200" dirty="0" err="1" smtClean="0"/>
              <a:t>Tsandi</a:t>
            </a:r>
            <a:endParaRPr lang="en-GB" sz="2200" dirty="0" smtClean="0"/>
          </a:p>
          <a:p>
            <a:pPr>
              <a:spcBef>
                <a:spcPts val="528"/>
              </a:spcBef>
              <a:buNone/>
            </a:pPr>
            <a:r>
              <a:rPr lang="en-ZA" sz="2200" b="1" dirty="0" smtClean="0"/>
              <a:t>Implementation</a:t>
            </a:r>
          </a:p>
          <a:p>
            <a:pPr>
              <a:spcBef>
                <a:spcPts val="528"/>
              </a:spcBef>
              <a:buFont typeface="Wingdings" pitchFamily="2" charset="2"/>
              <a:buChar char="q"/>
            </a:pPr>
            <a:r>
              <a:rPr lang="en-GB" sz="2400" dirty="0" smtClean="0"/>
              <a:t>At an outreach site:</a:t>
            </a:r>
            <a:endParaRPr lang="en-GB" sz="2200" dirty="0" smtClean="0"/>
          </a:p>
          <a:p>
            <a:pPr marL="742950" lvl="2" indent="-342900">
              <a:spcBef>
                <a:spcPts val="528"/>
              </a:spcBef>
              <a:buFont typeface="Wingdings" pitchFamily="2" charset="2"/>
              <a:buChar char="q"/>
            </a:pPr>
            <a:r>
              <a:rPr lang="en-GB" sz="2000" dirty="0" smtClean="0"/>
              <a:t>Run the script named ‘</a:t>
            </a:r>
            <a:r>
              <a:rPr lang="en-GB" sz="2000" dirty="0" smtClean="0">
                <a:solidFill>
                  <a:srgbClr val="0000CC"/>
                </a:solidFill>
              </a:rPr>
              <a:t>OK.bat</a:t>
            </a:r>
            <a:r>
              <a:rPr lang="en-GB" sz="2000" dirty="0" smtClean="0"/>
              <a:t>’ to copy the outreach site backup to the memory stick</a:t>
            </a:r>
          </a:p>
          <a:p>
            <a:pPr marL="342900" lvl="1" indent="-342900">
              <a:spcBef>
                <a:spcPts val="528"/>
              </a:spcBef>
              <a:buFont typeface="Wingdings" pitchFamily="2" charset="2"/>
              <a:buChar char="q"/>
            </a:pPr>
            <a:r>
              <a:rPr lang="en-GB" sz="2400" dirty="0" smtClean="0"/>
              <a:t>At the main site:</a:t>
            </a:r>
          </a:p>
          <a:p>
            <a:pPr marL="742950" lvl="2" indent="-342900">
              <a:spcBef>
                <a:spcPts val="528"/>
              </a:spcBef>
              <a:buFont typeface="Wingdings" pitchFamily="2" charset="2"/>
              <a:buChar char="q"/>
            </a:pPr>
            <a:r>
              <a:rPr lang="en-GB" sz="2000" dirty="0" smtClean="0"/>
              <a:t>Run the script named ‘</a:t>
            </a:r>
            <a:r>
              <a:rPr lang="en-GB" sz="2000" dirty="0" smtClean="0">
                <a:solidFill>
                  <a:srgbClr val="0000CC"/>
                </a:solidFill>
              </a:rPr>
              <a:t>copy to m drive.bat</a:t>
            </a:r>
            <a:r>
              <a:rPr lang="en-GB" sz="2000" dirty="0" smtClean="0"/>
              <a:t>’ to copy the outreach site backup to the EDT at main site.</a:t>
            </a:r>
          </a:p>
          <a:p>
            <a:pPr marL="742950" lvl="2" indent="-342900">
              <a:spcBef>
                <a:spcPts val="528"/>
              </a:spcBef>
              <a:buFont typeface="Wingdings" pitchFamily="2" charset="2"/>
              <a:buChar char="q"/>
            </a:pPr>
            <a:r>
              <a:rPr lang="en-GB" sz="2000" dirty="0" smtClean="0"/>
              <a:t>The database backup of the outreach site will be transferred to the national database together with the mains site’s database backup.</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13</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site(3)</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Implications</a:t>
            </a:r>
          </a:p>
          <a:p>
            <a:pPr>
              <a:spcBef>
                <a:spcPts val="528"/>
              </a:spcBef>
              <a:buFont typeface="Wingdings" pitchFamily="2" charset="2"/>
              <a:buChar char="q"/>
            </a:pPr>
            <a:r>
              <a:rPr lang="en-GB" sz="2400" dirty="0" smtClean="0"/>
              <a:t>If data from the outreach site is not copied to the main site, the outreach site’s data at the main site will be outdated.</a:t>
            </a: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14</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Demo</a:t>
            </a:r>
          </a:p>
          <a:p>
            <a:pPr>
              <a:spcBef>
                <a:spcPts val="528"/>
              </a:spcBef>
              <a:buFont typeface="Wingdings" pitchFamily="2" charset="2"/>
              <a:buChar char="q"/>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15</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dispensing at IMAI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334000"/>
          </a:xfrm>
        </p:spPr>
        <p:txBody>
          <a:bodyPr>
            <a:noAutofit/>
          </a:bodyPr>
          <a:lstStyle/>
          <a:p>
            <a:pPr>
              <a:spcBef>
                <a:spcPts val="528"/>
              </a:spcBef>
              <a:buNone/>
            </a:pPr>
            <a:r>
              <a:rPr lang="en-ZA" sz="2200" b="1" dirty="0" smtClean="0"/>
              <a:t>When is this applicable?</a:t>
            </a:r>
          </a:p>
          <a:p>
            <a:pPr lvl="0">
              <a:spcBef>
                <a:spcPts val="528"/>
              </a:spcBef>
              <a:buFont typeface="Wingdings" pitchFamily="2" charset="2"/>
              <a:buChar char="q"/>
            </a:pPr>
            <a:r>
              <a:rPr lang="en-GB" sz="2200" dirty="0" smtClean="0"/>
              <a:t>IMAI sites where dispensing is manually.</a:t>
            </a:r>
          </a:p>
          <a:p>
            <a:pPr lvl="0">
              <a:spcBef>
                <a:spcPts val="528"/>
              </a:spcBef>
              <a:buNone/>
            </a:pPr>
            <a:r>
              <a:rPr lang="en-ZA" sz="2200" b="1" dirty="0" smtClean="0"/>
              <a:t>Implementation</a:t>
            </a:r>
          </a:p>
          <a:p>
            <a:pPr>
              <a:spcBef>
                <a:spcPts val="528"/>
              </a:spcBef>
              <a:buFont typeface="Wingdings" pitchFamily="2" charset="2"/>
              <a:buChar char="q"/>
            </a:pPr>
            <a:r>
              <a:rPr lang="en-GB" sz="2200" dirty="0" smtClean="0"/>
              <a:t>First you print out the appointment list for the IMAI in question;</a:t>
            </a:r>
          </a:p>
          <a:p>
            <a:pPr>
              <a:spcBef>
                <a:spcPts val="528"/>
              </a:spcBef>
              <a:buFont typeface="Wingdings" pitchFamily="2" charset="2"/>
              <a:buChar char="q"/>
            </a:pPr>
            <a:r>
              <a:rPr lang="en-GB" sz="2200" dirty="0" smtClean="0"/>
              <a:t>Based on this list determine the medicines or stock numbers for patients expected at the IMAI site for the whole month, including a buffer for other patients. </a:t>
            </a:r>
          </a:p>
          <a:p>
            <a:pPr>
              <a:spcBef>
                <a:spcPts val="528"/>
              </a:spcBef>
              <a:buFont typeface="Wingdings" pitchFamily="2" charset="2"/>
              <a:buChar char="q"/>
            </a:pPr>
            <a:r>
              <a:rPr lang="en-GB" sz="2200" dirty="0" smtClean="0"/>
              <a:t>Use the above to guide you in the process to prepare medicines required for the IMAI site to be visited.</a:t>
            </a:r>
          </a:p>
          <a:p>
            <a:pPr>
              <a:spcBef>
                <a:spcPts val="528"/>
              </a:spcBef>
              <a:buFont typeface="Wingdings" pitchFamily="2" charset="2"/>
              <a:buChar char="q"/>
            </a:pPr>
            <a:r>
              <a:rPr lang="en-GB" sz="2200" dirty="0" smtClean="0"/>
              <a:t>By the next visit to the main site, IMAI site staff should provide the filled out daily dispensing register (DDRs) for the previous period. Where possible the IMAI site staff should be requested to fax filled out DDRs as they complete them</a:t>
            </a:r>
            <a:r>
              <a:rPr lang="en-GB" sz="2200" dirty="0" smtClean="0"/>
              <a:t>.</a:t>
            </a: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16</a:t>
            </a:fld>
            <a:endParaRPr lang="en-ZA" dirty="0"/>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dispensing at IMAI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Implementation, cont</a:t>
            </a:r>
          </a:p>
          <a:p>
            <a:pPr>
              <a:spcBef>
                <a:spcPts val="528"/>
              </a:spcBef>
              <a:buFont typeface="Wingdings" pitchFamily="2" charset="2"/>
              <a:buChar char="q"/>
            </a:pPr>
            <a:r>
              <a:rPr lang="en-GB" sz="2200" dirty="0" smtClean="0"/>
              <a:t>Dispense on the EDT based on the DDRs received</a:t>
            </a:r>
          </a:p>
          <a:p>
            <a:pPr lvl="0">
              <a:spcBef>
                <a:spcPts val="528"/>
              </a:spcBef>
              <a:buFont typeface="Wingdings" pitchFamily="2" charset="2"/>
              <a:buChar char="q"/>
            </a:pPr>
            <a:r>
              <a:rPr lang="en-GB" sz="2200" dirty="0" smtClean="0"/>
              <a:t>Remember to enter </a:t>
            </a:r>
            <a:r>
              <a:rPr lang="en-GB" sz="2200" dirty="0" smtClean="0"/>
              <a:t>the correct date of </a:t>
            </a:r>
            <a:r>
              <a:rPr lang="en-GB" sz="2200" dirty="0" smtClean="0"/>
              <a:t>visit appearing on the DDRs as you dispense.</a:t>
            </a:r>
            <a:endParaRPr lang="en-ZA" sz="2200" dirty="0" smtClean="0"/>
          </a:p>
          <a:p>
            <a:pPr>
              <a:spcBef>
                <a:spcPts val="528"/>
              </a:spcBef>
              <a:buNone/>
            </a:pPr>
            <a:r>
              <a:rPr lang="en-ZA" sz="2200" b="1" dirty="0" smtClean="0"/>
              <a:t>Implications</a:t>
            </a:r>
          </a:p>
          <a:p>
            <a:pPr>
              <a:spcBef>
                <a:spcPts val="528"/>
              </a:spcBef>
              <a:buFont typeface="Wingdings" pitchFamily="2" charset="2"/>
              <a:buChar char="q"/>
            </a:pPr>
            <a:r>
              <a:rPr lang="en-GB" sz="2200" dirty="0" smtClean="0"/>
              <a:t>Following this process ensures that reporting is accurate for IMAI sites, and automatic status changes on the EDT will be more accurate.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17</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i="1" dirty="0" smtClean="0">
                <a:solidFill>
                  <a:srgbClr val="0000CC"/>
                </a:solidFill>
                <a:effectLst>
                  <a:outerShdw blurRad="38100" dist="38100" dir="2700000" algn="tl">
                    <a:srgbClr val="000000">
                      <a:alpha val="43137"/>
                    </a:srgbClr>
                  </a:outerShdw>
                </a:effectLst>
              </a:rPr>
              <a:t>Manual data transfer from outreach site to main site(2)</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spcBef>
                <a:spcPts val="528"/>
              </a:spcBef>
              <a:buNone/>
            </a:pPr>
            <a:r>
              <a:rPr lang="en-ZA" sz="2200" b="1" dirty="0" smtClean="0"/>
              <a:t>Demo</a:t>
            </a:r>
          </a:p>
          <a:p>
            <a:pPr>
              <a:spcBef>
                <a:spcPts val="528"/>
              </a:spcBef>
              <a:buFont typeface="Wingdings" pitchFamily="2" charset="2"/>
              <a:buChar char="q"/>
            </a:pPr>
            <a:endParaRPr lang="en-GB" sz="20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18</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lstStyle/>
          <a:p>
            <a:r>
              <a:rPr lang="en-ZA" b="1" dirty="0" smtClean="0">
                <a:solidFill>
                  <a:srgbClr val="0000CC"/>
                </a:solidFill>
                <a:effectLst>
                  <a:outerShdw blurRad="38100" dist="38100" dir="2700000" algn="tl">
                    <a:srgbClr val="000000">
                      <a:alpha val="43137"/>
                    </a:srgbClr>
                  </a:outerShdw>
                </a:effectLst>
              </a:rPr>
              <a:t>Dispensing at Outreach Sites</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2</a:t>
            </a:fld>
            <a:endParaRPr lang="en-ZA"/>
          </a:p>
        </p:txBody>
      </p:sp>
      <p:sp>
        <p:nvSpPr>
          <p:cNvPr id="6" name="TextBox 5"/>
          <p:cNvSpPr txBox="1"/>
          <p:nvPr/>
        </p:nvSpPr>
        <p:spPr>
          <a:xfrm>
            <a:off x="3086100" y="4419600"/>
            <a:ext cx="2971800" cy="400110"/>
          </a:xfrm>
          <a:prstGeom prst="rect">
            <a:avLst/>
          </a:prstGeom>
          <a:noFill/>
        </p:spPr>
        <p:txBody>
          <a:bodyPr wrap="square" rtlCol="0">
            <a:spAutoFit/>
          </a:bodyPr>
          <a:lstStyle/>
          <a:p>
            <a:pPr algn="ctr"/>
            <a:r>
              <a:rPr lang="en-ZA" sz="2000" b="1" dirty="0" smtClean="0">
                <a:solidFill>
                  <a:srgbClr val="0000CC"/>
                </a:solidFill>
              </a:rPr>
              <a:t>User Manual Chapter 4</a:t>
            </a:r>
            <a:endParaRPr lang="en-ZA" sz="2000" b="1" dirty="0" smtClean="0"/>
          </a:p>
        </p:txBody>
      </p:sp>
    </p:spTree>
    <p:extLst>
      <p:ext uri="{BB962C8B-B14F-4D97-AF65-F5344CB8AC3E}">
        <p14:creationId xmlns:p14="http://schemas.microsoft.com/office/powerpoint/2010/main" xmlns="" val="4107563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By the end of this session you should be able to</a:t>
            </a:r>
          </a:p>
          <a:p>
            <a:pPr>
              <a:spcBef>
                <a:spcPts val="528"/>
              </a:spcBef>
              <a:buFont typeface="Wingdings" pitchFamily="2" charset="2"/>
              <a:buChar char="q"/>
            </a:pPr>
            <a:endParaRPr lang="en-GB" sz="2200" dirty="0" smtClean="0"/>
          </a:p>
          <a:p>
            <a:pPr>
              <a:spcBef>
                <a:spcPts val="528"/>
              </a:spcBef>
              <a:buFont typeface="Wingdings" pitchFamily="2" charset="2"/>
              <a:buChar char="q"/>
            </a:pPr>
            <a:r>
              <a:rPr lang="en-GB" sz="2200" dirty="0" smtClean="0"/>
              <a:t>Efficiently plan for dispensing at outreach sites</a:t>
            </a:r>
          </a:p>
          <a:p>
            <a:pPr>
              <a:spcBef>
                <a:spcPts val="528"/>
              </a:spcBef>
              <a:buFont typeface="Wingdings" pitchFamily="2" charset="2"/>
              <a:buChar char="q"/>
            </a:pPr>
            <a:r>
              <a:rPr lang="en-GB" sz="2200" dirty="0" smtClean="0"/>
              <a:t>Use the EDT mobile to record dispensing details</a:t>
            </a:r>
          </a:p>
        </p:txBody>
      </p:sp>
      <p:sp>
        <p:nvSpPr>
          <p:cNvPr id="4" name="Slide Number Placeholder 3"/>
          <p:cNvSpPr>
            <a:spLocks noGrp="1"/>
          </p:cNvSpPr>
          <p:nvPr>
            <p:ph type="sldNum" sz="quarter" idx="12"/>
          </p:nvPr>
        </p:nvSpPr>
        <p:spPr/>
        <p:txBody>
          <a:bodyPr/>
          <a:lstStyle/>
          <a:p>
            <a:fld id="{ACA9E712-0DA1-4DA0-904E-C8478F5EBDD3}" type="slidenum">
              <a:rPr lang="en-ZA" smtClean="0"/>
              <a:pPr/>
              <a:t>3</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 mobile</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200" b="1" dirty="0" smtClean="0"/>
              <a:t>When is this applicable?</a:t>
            </a:r>
          </a:p>
          <a:p>
            <a:pPr>
              <a:buFont typeface="Wingdings" pitchFamily="2" charset="2"/>
              <a:buChar char="q"/>
            </a:pPr>
            <a:r>
              <a:rPr lang="en-ZA" sz="2200" dirty="0" smtClean="0"/>
              <a:t>Outreach sites where dispensing is done using EDT Mobile</a:t>
            </a:r>
          </a:p>
          <a:p>
            <a:pPr>
              <a:buFont typeface="Wingdings" pitchFamily="2" charset="2"/>
              <a:buChar char="q"/>
            </a:pPr>
            <a:r>
              <a:rPr lang="en-ZA" sz="2200" dirty="0" smtClean="0"/>
              <a:t>Outreach sites that report stock through the main site, and have an EDT computer and do not keep stock locally at the outreach site</a:t>
            </a:r>
            <a:endParaRPr lang="en-GB" sz="2200" dirty="0" smtClean="0"/>
          </a:p>
          <a:p>
            <a:pPr>
              <a:spcBef>
                <a:spcPts val="528"/>
              </a:spcBef>
              <a:buNone/>
            </a:pPr>
            <a:r>
              <a:rPr lang="en-ZA" sz="2200" b="1" dirty="0" smtClean="0"/>
              <a:t>Implementation</a:t>
            </a:r>
          </a:p>
          <a:p>
            <a:pPr>
              <a:spcBef>
                <a:spcPts val="528"/>
              </a:spcBef>
              <a:buFont typeface="Wingdings" pitchFamily="2" charset="2"/>
              <a:buChar char="q"/>
            </a:pPr>
            <a:r>
              <a:rPr lang="en-GB" sz="2200" dirty="0" smtClean="0"/>
              <a:t>First you print out the appointment list for the outreach to be visited</a:t>
            </a:r>
          </a:p>
          <a:p>
            <a:pPr>
              <a:spcBef>
                <a:spcPts val="528"/>
              </a:spcBef>
              <a:buFont typeface="Wingdings" pitchFamily="2" charset="2"/>
              <a:buChar char="q"/>
            </a:pPr>
            <a:r>
              <a:rPr lang="en-GB" sz="2200" dirty="0" smtClean="0"/>
              <a:t>Based on this list determine the medicines stock numbers for patients expected, including a buffer for other patients. </a:t>
            </a:r>
          </a:p>
          <a:p>
            <a:pPr>
              <a:spcBef>
                <a:spcPts val="528"/>
              </a:spcBef>
              <a:buFont typeface="Wingdings" pitchFamily="2" charset="2"/>
              <a:buChar char="q"/>
            </a:pPr>
            <a:r>
              <a:rPr lang="en-GB" sz="2200" dirty="0" smtClean="0"/>
              <a:t>Dispensing at the site is done using the EDT mobile or computer.</a:t>
            </a:r>
          </a:p>
          <a:p>
            <a:pPr>
              <a:spcBef>
                <a:spcPts val="528"/>
              </a:spcBef>
              <a:buFont typeface="Wingdings" pitchFamily="2" charset="2"/>
              <a:buChar char="q"/>
            </a:pPr>
            <a:endParaRPr lang="en-ZA" sz="22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4</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Dispensing at Outreach Sites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a:buNone/>
            </a:pPr>
            <a:r>
              <a:rPr lang="en-ZA" sz="2200" b="1" dirty="0" smtClean="0"/>
              <a:t>Implementation, cont.</a:t>
            </a:r>
          </a:p>
          <a:p>
            <a:pPr>
              <a:spcBef>
                <a:spcPts val="528"/>
              </a:spcBef>
              <a:buFont typeface="Wingdings" pitchFamily="2" charset="2"/>
              <a:buChar char="q"/>
            </a:pPr>
            <a:r>
              <a:rPr lang="en-GB" sz="2200" dirty="0" smtClean="0"/>
              <a:t>After the visit to the outreach site, dispensing data must be downloaded immediately from the EDT mobile. </a:t>
            </a:r>
          </a:p>
          <a:p>
            <a:pPr>
              <a:spcBef>
                <a:spcPts val="528"/>
              </a:spcBef>
              <a:buFont typeface="Wingdings" pitchFamily="2" charset="2"/>
              <a:buChar char="q"/>
            </a:pPr>
            <a:r>
              <a:rPr lang="en-GB" sz="2200" dirty="0" smtClean="0"/>
              <a:t>For outreach sites using an EDT computer, the stock required for the subsequent visit should be determined in advance using the EDT at the outreach site. The steps above, for using an EDT mobile will be also applicable.</a:t>
            </a:r>
          </a:p>
          <a:p>
            <a:pPr>
              <a:spcBef>
                <a:spcPts val="528"/>
              </a:spcBef>
              <a:buNone/>
            </a:pPr>
            <a:r>
              <a:rPr lang="en-ZA" sz="2200" b="1" dirty="0" smtClean="0"/>
              <a:t>Implications</a:t>
            </a:r>
          </a:p>
          <a:p>
            <a:pPr>
              <a:spcBef>
                <a:spcPts val="528"/>
              </a:spcBef>
              <a:buFont typeface="Wingdings" pitchFamily="2" charset="2"/>
              <a:buChar char="q"/>
            </a:pPr>
            <a:r>
              <a:rPr lang="en-GB" sz="2200" dirty="0" smtClean="0"/>
              <a:t>Updating the patient’s regimen in a timely manner improves data quality and guides the introduction of evidence based interventions</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5</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the EDT mobile</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200" b="1" dirty="0" smtClean="0"/>
              <a:t>When is this applicable?</a:t>
            </a:r>
          </a:p>
          <a:p>
            <a:pPr>
              <a:spcBef>
                <a:spcPts val="528"/>
              </a:spcBef>
              <a:buFont typeface="Wingdings" pitchFamily="2" charset="2"/>
              <a:buChar char="q"/>
            </a:pPr>
            <a:r>
              <a:rPr lang="en-GB" sz="2200" dirty="0" smtClean="0"/>
              <a:t>The EDT Mobile should be updated on a weekly basis with the complete patient list from the EDT. This should be done after downloading data from the device to the EDT. </a:t>
            </a:r>
          </a:p>
          <a:p>
            <a:pPr>
              <a:spcBef>
                <a:spcPts val="528"/>
              </a:spcBef>
              <a:buFont typeface="Wingdings" pitchFamily="2" charset="2"/>
              <a:buChar char="q"/>
            </a:pPr>
            <a:r>
              <a:rPr lang="en-GB" sz="2200" dirty="0" smtClean="0"/>
              <a:t>EDT Mobile is used in the following scenarios:</a:t>
            </a:r>
          </a:p>
          <a:p>
            <a:pPr>
              <a:spcBef>
                <a:spcPts val="528"/>
              </a:spcBef>
              <a:buFont typeface="Wingdings" pitchFamily="2" charset="2"/>
              <a:buChar char="q"/>
            </a:pPr>
            <a:r>
              <a:rPr lang="en-GB" sz="2200" dirty="0" smtClean="0"/>
              <a:t>Dispensing at outreach sites</a:t>
            </a:r>
          </a:p>
          <a:p>
            <a:pPr>
              <a:spcBef>
                <a:spcPts val="528"/>
              </a:spcBef>
              <a:buFont typeface="Wingdings" pitchFamily="2" charset="2"/>
              <a:buChar char="q"/>
            </a:pPr>
            <a:r>
              <a:rPr lang="en-GB" sz="2200" dirty="0" smtClean="0"/>
              <a:t>Dispensing at main site, including when the EDT is not working or when you have more pharmacy staff to dispense to patients.</a:t>
            </a:r>
          </a:p>
          <a:p>
            <a:pPr>
              <a:buNone/>
            </a:pPr>
            <a:r>
              <a:rPr lang="en-ZA" sz="2200" b="1" dirty="0" smtClean="0"/>
              <a:t>Implementation</a:t>
            </a:r>
          </a:p>
          <a:p>
            <a:pPr lvl="0">
              <a:spcBef>
                <a:spcPts val="528"/>
              </a:spcBef>
              <a:buFont typeface="Wingdings" pitchFamily="2" charset="2"/>
              <a:buChar char="q"/>
            </a:pPr>
            <a:r>
              <a:rPr lang="en-GB" sz="2200" dirty="0" smtClean="0"/>
              <a:t>Preparing the EDT mobile</a:t>
            </a:r>
          </a:p>
          <a:p>
            <a:pPr lvl="0">
              <a:spcBef>
                <a:spcPts val="528"/>
              </a:spcBef>
              <a:buFont typeface="Wingdings" pitchFamily="2" charset="2"/>
              <a:buChar char="q"/>
            </a:pPr>
            <a:r>
              <a:rPr lang="en-GB" sz="2200" dirty="0" smtClean="0"/>
              <a:t>Dispensing using the EDT mobile</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6</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Using the EDT mobile,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5181600"/>
          </a:xfrm>
        </p:spPr>
        <p:txBody>
          <a:bodyPr>
            <a:noAutofit/>
          </a:bodyPr>
          <a:lstStyle/>
          <a:p>
            <a:pPr marL="0" indent="0">
              <a:spcBef>
                <a:spcPts val="528"/>
              </a:spcBef>
              <a:buNone/>
            </a:pPr>
            <a:r>
              <a:rPr lang="en-ZA" sz="2200" b="1" dirty="0" smtClean="0"/>
              <a:t>Implementation, cont</a:t>
            </a:r>
          </a:p>
          <a:p>
            <a:pPr>
              <a:spcBef>
                <a:spcPts val="528"/>
              </a:spcBef>
              <a:buFont typeface="Wingdings" pitchFamily="2" charset="2"/>
              <a:buChar char="q"/>
            </a:pPr>
            <a:r>
              <a:rPr lang="en-GB" sz="2400" dirty="0" smtClean="0"/>
              <a:t>Updating the EDT database with data from the EDT mobile</a:t>
            </a:r>
          </a:p>
          <a:p>
            <a:pPr lvl="1">
              <a:spcBef>
                <a:spcPts val="528"/>
              </a:spcBef>
              <a:buFont typeface="Wingdings" pitchFamily="2" charset="2"/>
              <a:buChar char="q"/>
            </a:pPr>
            <a:r>
              <a:rPr lang="en-GB" sz="2000" dirty="0" smtClean="0"/>
              <a:t>Upon connection to the EDT computer; dispensing details of all patients on the EDT mobile are downloaded to the EDT computer</a:t>
            </a:r>
          </a:p>
          <a:p>
            <a:pPr lvl="1">
              <a:spcBef>
                <a:spcPts val="528"/>
              </a:spcBef>
              <a:buFont typeface="Wingdings" pitchFamily="2" charset="2"/>
              <a:buChar char="q"/>
            </a:pPr>
            <a:r>
              <a:rPr lang="en-GB" sz="2000" dirty="0" smtClean="0"/>
              <a:t>After data transfer, run the dispensing history query to confirm that the data was successfully downloaded.</a:t>
            </a:r>
          </a:p>
          <a:p>
            <a:pPr>
              <a:buNone/>
            </a:pPr>
            <a:r>
              <a:rPr lang="en-ZA" sz="2200" b="1" dirty="0" smtClean="0"/>
              <a:t>Implications</a:t>
            </a:r>
          </a:p>
          <a:p>
            <a:pPr lvl="0">
              <a:spcBef>
                <a:spcPts val="528"/>
              </a:spcBef>
              <a:buFont typeface="Wingdings" pitchFamily="2" charset="2"/>
              <a:buChar char="q"/>
            </a:pPr>
            <a:r>
              <a:rPr lang="en-GB" sz="2200" dirty="0" smtClean="0"/>
              <a:t>Eliminates duplication of work, and manual data capturing</a:t>
            </a:r>
          </a:p>
          <a:p>
            <a:pPr lvl="0">
              <a:spcBef>
                <a:spcPts val="528"/>
              </a:spcBef>
              <a:buFont typeface="Wingdings" pitchFamily="2" charset="2"/>
              <a:buChar char="q"/>
            </a:pPr>
            <a:r>
              <a:rPr lang="en-GB" sz="2200" dirty="0" smtClean="0"/>
              <a:t>Improves facility ART service efficiency</a:t>
            </a:r>
          </a:p>
          <a:p>
            <a:pPr>
              <a:spcBef>
                <a:spcPts val="528"/>
              </a:spcBef>
              <a:buFont typeface="Wingdings" pitchFamily="2" charset="2"/>
              <a:buChar char="q"/>
            </a:pPr>
            <a:endParaRPr lang="en-GB" sz="2200" dirty="0" smtClean="0"/>
          </a:p>
        </p:txBody>
      </p:sp>
      <p:sp>
        <p:nvSpPr>
          <p:cNvPr id="4" name="Slide Number Placeholder 3"/>
          <p:cNvSpPr>
            <a:spLocks noGrp="1"/>
          </p:cNvSpPr>
          <p:nvPr>
            <p:ph type="sldNum" sz="quarter" idx="12"/>
          </p:nvPr>
        </p:nvSpPr>
        <p:spPr/>
        <p:txBody>
          <a:bodyPr/>
          <a:lstStyle/>
          <a:p>
            <a:fld id="{ACA9E712-0DA1-4DA0-904E-C8478F5EBDD3}" type="slidenum">
              <a:rPr lang="en-ZA" smtClean="0"/>
              <a:pPr/>
              <a:t>7</a:t>
            </a:fld>
            <a:endParaRPr lang="en-ZA"/>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lstStyle/>
          <a:p>
            <a:r>
              <a:rPr lang="en-ZA" b="1" dirty="0" smtClean="0">
                <a:solidFill>
                  <a:srgbClr val="0000CC"/>
                </a:solidFill>
                <a:effectLst>
                  <a:outerShdw blurRad="38100" dist="38100" dir="2700000" algn="tl">
                    <a:srgbClr val="000000">
                      <a:alpha val="43137"/>
                    </a:srgbClr>
                  </a:outerShdw>
                </a:effectLst>
              </a:rPr>
              <a:t>EDT Reports</a:t>
            </a:r>
            <a:endParaRPr lang="en-ZA" b="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pPr/>
              <a:t>8</a:t>
            </a:fld>
            <a:endParaRPr lang="en-ZA"/>
          </a:p>
        </p:txBody>
      </p:sp>
      <p:sp>
        <p:nvSpPr>
          <p:cNvPr id="6" name="TextBox 5"/>
          <p:cNvSpPr txBox="1"/>
          <p:nvPr/>
        </p:nvSpPr>
        <p:spPr>
          <a:xfrm>
            <a:off x="3086100" y="4419600"/>
            <a:ext cx="2971800" cy="400110"/>
          </a:xfrm>
          <a:prstGeom prst="rect">
            <a:avLst/>
          </a:prstGeom>
          <a:noFill/>
        </p:spPr>
        <p:txBody>
          <a:bodyPr wrap="square" rtlCol="0">
            <a:spAutoFit/>
          </a:bodyPr>
          <a:lstStyle/>
          <a:p>
            <a:pPr algn="ctr"/>
            <a:r>
              <a:rPr lang="en-ZA" sz="2000" b="1" dirty="0" smtClean="0">
                <a:solidFill>
                  <a:srgbClr val="0000CC"/>
                </a:solidFill>
              </a:rPr>
              <a:t>User Manual Chapter 5</a:t>
            </a:r>
            <a:endParaRPr lang="en-ZA" sz="2000" b="1" dirty="0" smtClean="0"/>
          </a:p>
        </p:txBody>
      </p:sp>
    </p:spTree>
    <p:extLst>
      <p:ext uri="{BB962C8B-B14F-4D97-AF65-F5344CB8AC3E}">
        <p14:creationId xmlns:p14="http://schemas.microsoft.com/office/powerpoint/2010/main" xmlns="" val="4107563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EDT Reports, Objectives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114800"/>
          </a:xfrm>
        </p:spPr>
        <p:txBody>
          <a:bodyPr>
            <a:noAutofit/>
          </a:bodyPr>
          <a:lstStyle/>
          <a:p>
            <a:pPr marL="0" indent="0">
              <a:spcBef>
                <a:spcPts val="528"/>
              </a:spcBef>
              <a:buNone/>
            </a:pPr>
            <a:r>
              <a:rPr lang="en-ZA" sz="2200" b="1" dirty="0" smtClean="0"/>
              <a:t>By the end of this session you should be able to</a:t>
            </a:r>
          </a:p>
          <a:p>
            <a:pPr>
              <a:spcBef>
                <a:spcPts val="528"/>
              </a:spcBef>
              <a:buFont typeface="Wingdings" pitchFamily="2" charset="2"/>
              <a:buChar char="q"/>
            </a:pPr>
            <a:endParaRPr lang="en-GB" sz="2200" dirty="0" smtClean="0"/>
          </a:p>
          <a:p>
            <a:pPr>
              <a:spcBef>
                <a:spcPts val="528"/>
              </a:spcBef>
              <a:buFont typeface="Wingdings" pitchFamily="2" charset="2"/>
              <a:buChar char="q"/>
            </a:pPr>
            <a:r>
              <a:rPr lang="en-GB" sz="2200" dirty="0" smtClean="0"/>
              <a:t>Understand the different reports produced by the system</a:t>
            </a:r>
          </a:p>
          <a:p>
            <a:pPr>
              <a:spcBef>
                <a:spcPts val="528"/>
              </a:spcBef>
              <a:buFont typeface="Wingdings" pitchFamily="2" charset="2"/>
              <a:buChar char="q"/>
            </a:pPr>
            <a:r>
              <a:rPr lang="en-GB" sz="2200" dirty="0" smtClean="0"/>
              <a:t>How to use the reports, including populating the monthly ART reporting template</a:t>
            </a:r>
          </a:p>
          <a:p>
            <a:pPr>
              <a:spcBef>
                <a:spcPts val="528"/>
              </a:spcBef>
              <a:buFont typeface="Wingdings" pitchFamily="2" charset="2"/>
              <a:buChar char="q"/>
            </a:pPr>
            <a:r>
              <a:rPr lang="en-GB" sz="2200" dirty="0" smtClean="0"/>
              <a:t>Quickly manipulate data from the reporting module</a:t>
            </a:r>
          </a:p>
        </p:txBody>
      </p:sp>
      <p:sp>
        <p:nvSpPr>
          <p:cNvPr id="4" name="Slide Number Placeholder 3"/>
          <p:cNvSpPr>
            <a:spLocks noGrp="1"/>
          </p:cNvSpPr>
          <p:nvPr>
            <p:ph type="sldNum" sz="quarter" idx="12"/>
          </p:nvPr>
        </p:nvSpPr>
        <p:spPr/>
        <p:txBody>
          <a:bodyPr/>
          <a:lstStyle/>
          <a:p>
            <a:fld id="{ACA9E712-0DA1-4DA0-904E-C8478F5EBDD3}" type="slidenum">
              <a:rPr lang="en-ZA" smtClean="0"/>
              <a:pPr/>
              <a:t>9</a:t>
            </a:fld>
            <a:endParaRPr lang="en-ZA" dirty="0"/>
          </a:p>
        </p:txBody>
      </p:sp>
      <p:sp>
        <p:nvSpPr>
          <p:cNvPr id="8" name="Title 1"/>
          <p:cNvSpPr txBox="1">
            <a:spLocks/>
          </p:cNvSpPr>
          <p:nvPr/>
        </p:nvSpPr>
        <p:spPr>
          <a:xfrm>
            <a:off x="457200" y="5456238"/>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ZA" sz="2200" dirty="0" smtClean="0">
                <a:solidFill>
                  <a:srgbClr val="0000CC"/>
                </a:solidFill>
                <a:effectLst>
                  <a:outerShdw blurRad="38100" dist="38100" dir="2700000" algn="tl">
                    <a:srgbClr val="000000">
                      <a:alpha val="43137"/>
                    </a:srgbClr>
                  </a:outerShdw>
                </a:effectLst>
                <a:ea typeface="+mj-ea"/>
                <a:cs typeface="+mj-cs"/>
              </a:rPr>
              <a:t>Required: Patient’s Prescription from Doctor, EDT mobile</a:t>
            </a:r>
            <a:endParaRPr kumimoji="0" lang="en-ZA" sz="2200" b="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ea typeface="+mj-ea"/>
              <a:cs typeface="+mj-cs"/>
            </a:endParaRPr>
          </a:p>
        </p:txBody>
      </p:sp>
    </p:spTree>
    <p:extLst>
      <p:ext uri="{BB962C8B-B14F-4D97-AF65-F5344CB8AC3E}">
        <p14:creationId xmlns:p14="http://schemas.microsoft.com/office/powerpoint/2010/main" xmlns="" val="326392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1197</TotalTime>
  <Words>1001</Words>
  <Application>Microsoft Office PowerPoint</Application>
  <PresentationFormat>On-screen Show (4:3)</PresentationFormat>
  <Paragraphs>126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ELECTRONIC DISPENSING TOOL (EDT)</vt:lpstr>
      <vt:lpstr>Dispensing at Outreach Sites</vt:lpstr>
      <vt:lpstr>Dispensing at Outreach Sites, Objectives</vt:lpstr>
      <vt:lpstr>Dispensing at Outreach Sites</vt:lpstr>
      <vt:lpstr>Dispensing at Outreach Sites</vt:lpstr>
      <vt:lpstr>Using the EDT mobile</vt:lpstr>
      <vt:lpstr>Using the EDT mobile, cont.</vt:lpstr>
      <vt:lpstr>EDT Reports</vt:lpstr>
      <vt:lpstr>EDT Reports, Objectives</vt:lpstr>
      <vt:lpstr>Using EDT Reports</vt:lpstr>
      <vt:lpstr>Using EDT Reports, cont.</vt:lpstr>
      <vt:lpstr>Using EDT Reports, cont(2)</vt:lpstr>
      <vt:lpstr>Manual data transfer from outreach site to main site</vt:lpstr>
      <vt:lpstr>Manual data transfer from outreach site to main site(3)</vt:lpstr>
      <vt:lpstr>Manual data transfer from outreach site to main site(2)</vt:lpstr>
      <vt:lpstr>Manual dispensing at IMAI sites</vt:lpstr>
      <vt:lpstr>Manual dispensing at IMAI sites</vt:lpstr>
      <vt:lpstr>Manual data transfer from outreach site to main site(2)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Samson Mwinga</cp:lastModifiedBy>
  <cp:revision>263</cp:revision>
  <dcterms:created xsi:type="dcterms:W3CDTF">2012-07-20T13:32:28Z</dcterms:created>
  <dcterms:modified xsi:type="dcterms:W3CDTF">2012-08-17T12:49:32Z</dcterms:modified>
</cp:coreProperties>
</file>