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90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9282-74E1-4098-8484-B2EC1647FFCA}" type="datetimeFigureOut">
              <a:rPr lang="en-ZA" smtClean="0"/>
              <a:pPr/>
              <a:t>2012/08/14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610B-A4C3-4708-A79E-275B60C854C9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8269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1844-C45B-481A-B489-EBAF88C9684B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338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A911-563C-4B68-8DB6-9B4E23524C6A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1959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ACF2-B291-4B90-B7F3-751C2BA56153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2564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6042-9426-437C-9B4F-2E23D1D8AFED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16925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A5D5-DD30-4796-A727-D13D4434DF87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681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201B-62F8-45DB-8C3A-1D523A8E52B2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81549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77A8-5E77-44A4-B6F9-B574E5FF32FD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1436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5CA4-8D67-4321-9CC5-47A178BA8DBD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39833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952-9F33-4BAA-A9E2-E33F37DB8EEC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21129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1CF-722A-4261-95DB-C8C796CB0602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11231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39E7-A6DB-4224-9487-3DD3382EF931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41232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B85E-08EA-4007-A486-1F2E7AD82EB8}" type="datetime1">
              <a:rPr lang="en-ZA" smtClean="0"/>
              <a:pPr/>
              <a:t>2012/08/14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E712-0DA1-4DA0-904E-C8478F5EBDD3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9402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Z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DISPENSING TOOL (EDT)</a:t>
            </a:r>
            <a:endParaRPr lang="en-Z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ZA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DOCUMENT</a:t>
            </a:r>
            <a:endParaRPr lang="en-ZA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9129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3086100" y="4419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solidFill>
                  <a:srgbClr val="0000CC"/>
                </a:solidFill>
              </a:rPr>
              <a:t>User Manual Chapter 1</a:t>
            </a:r>
            <a:endParaRPr lang="en-ZA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1075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Objectives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By the end of this session  you should be able to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GB" sz="2200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Understand the processes that take place when the EDT is started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Have an overall understanding of the EDT system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List the major functions available on the EDT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456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200" b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cont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528"/>
              </a:spcBef>
              <a:buNone/>
            </a:pPr>
            <a:r>
              <a:rPr lang="en-ZA" sz="2200" b="1" dirty="0" smtClean="0"/>
              <a:t>Processes that happen at EDT </a:t>
            </a:r>
            <a:r>
              <a:rPr lang="en-ZA" sz="2200" b="1" dirty="0" err="1" smtClean="0"/>
              <a:t>startup</a:t>
            </a: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Stock take reminder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Automatic status updates: 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1800" dirty="0" smtClean="0"/>
              <a:t>Active to Lost – 30 days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1800" dirty="0" smtClean="0"/>
              <a:t>Transferred-IN to Active – 30 days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1800" dirty="0" smtClean="0"/>
              <a:t>Re-start to Active – 30 days</a:t>
            </a:r>
          </a:p>
          <a:p>
            <a:pPr lvl="1">
              <a:spcBef>
                <a:spcPts val="528"/>
              </a:spcBef>
              <a:buFont typeface="Wingdings" pitchFamily="2" charset="2"/>
              <a:buChar char="q"/>
            </a:pPr>
            <a:r>
              <a:rPr lang="en-GB" sz="1800" dirty="0" smtClean="0"/>
              <a:t>Lost to LTFU – 90 days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GB" sz="2200" dirty="0" smtClean="0"/>
              <a:t>NOTE: it is important to always startup the EDT system as this will ensure that the status changes take </a:t>
            </a:r>
            <a:r>
              <a:rPr lang="en-GB" sz="2200" dirty="0" smtClean="0"/>
              <a:t>place on time. This has an impact on the reliability of your data.</a:t>
            </a:r>
            <a:endParaRPr lang="en-GB" sz="2200" dirty="0" smtClean="0"/>
          </a:p>
          <a:p>
            <a:pPr>
              <a:spcBef>
                <a:spcPts val="528"/>
              </a:spcBef>
              <a:buNone/>
            </a:pPr>
            <a:endParaRPr lang="en-ZA" sz="2200" b="1" dirty="0" smtClean="0"/>
          </a:p>
          <a:p>
            <a:pPr>
              <a:spcBef>
                <a:spcPts val="528"/>
              </a:spcBef>
              <a:buNone/>
            </a:pPr>
            <a:r>
              <a:rPr lang="en-ZA" sz="2200" b="1" dirty="0" smtClean="0"/>
              <a:t>Familiarisation with the EDT menus and functions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cont(2)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spcBef>
                <a:spcPts val="528"/>
              </a:spcBef>
              <a:buNone/>
            </a:pPr>
            <a:r>
              <a:rPr lang="en-ZA" sz="2200" b="1" dirty="0" smtClean="0"/>
              <a:t>Training approach for each session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b="1" dirty="0" smtClean="0"/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ZA" sz="2200" dirty="0" smtClean="0"/>
              <a:t>Objectives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ZA" sz="2200" dirty="0" smtClean="0"/>
              <a:t>Describe the processes involved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ZA" sz="2200" dirty="0" smtClean="0"/>
              <a:t>Summary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ZA" sz="2200" dirty="0" smtClean="0"/>
              <a:t>Practical examples by facilitator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r>
              <a:rPr lang="en-ZA" sz="2200" dirty="0" smtClean="0"/>
              <a:t>Practical examples by trainees</a:t>
            </a:r>
          </a:p>
          <a:p>
            <a:pPr>
              <a:spcBef>
                <a:spcPts val="528"/>
              </a:spcBef>
              <a:buFont typeface="Wingdings" pitchFamily="2" charset="2"/>
              <a:buChar char="q"/>
            </a:pPr>
            <a:endParaRPr lang="en-ZA" sz="22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Started, </a:t>
            </a:r>
            <a:r>
              <a:rPr lang="en-ZA" sz="28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cont(3)</a:t>
            </a:r>
            <a:endParaRPr lang="en-ZA" sz="2800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ctr">
              <a:spcBef>
                <a:spcPts val="528"/>
              </a:spcBef>
              <a:buNone/>
            </a:pPr>
            <a:endParaRPr lang="en-ZA" sz="4000" dirty="0" smtClean="0">
              <a:solidFill>
                <a:srgbClr val="0000CC"/>
              </a:solidFill>
            </a:endParaRPr>
          </a:p>
          <a:p>
            <a:pPr algn="ctr">
              <a:spcBef>
                <a:spcPts val="528"/>
              </a:spcBef>
              <a:buNone/>
            </a:pPr>
            <a:endParaRPr lang="en-ZA" sz="4000" dirty="0" smtClean="0">
              <a:solidFill>
                <a:srgbClr val="0000CC"/>
              </a:solidFill>
            </a:endParaRPr>
          </a:p>
          <a:p>
            <a:pPr algn="ctr">
              <a:spcBef>
                <a:spcPts val="528"/>
              </a:spcBef>
              <a:buNone/>
            </a:pPr>
            <a:endParaRPr lang="en-ZA" sz="4000" dirty="0" smtClean="0">
              <a:solidFill>
                <a:srgbClr val="0000CC"/>
              </a:solidFill>
            </a:endParaRPr>
          </a:p>
          <a:p>
            <a:pPr algn="ctr">
              <a:spcBef>
                <a:spcPts val="528"/>
              </a:spcBef>
              <a:buNone/>
            </a:pPr>
            <a:r>
              <a:rPr lang="en-ZA" sz="4000" dirty="0" smtClean="0">
                <a:solidFill>
                  <a:srgbClr val="0000CC"/>
                </a:solidFill>
              </a:rPr>
              <a:t>Questions &amp; Answers</a:t>
            </a:r>
            <a:endParaRPr lang="en-ZA" sz="40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E712-0DA1-4DA0-904E-C8478F5EBDD3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="" xmlns:p14="http://schemas.microsoft.com/office/powerpoint/2010/main" val="32639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177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ELECTRONIC DISPENSING TOOL (EDT)</vt:lpstr>
      <vt:lpstr>Getting Started</vt:lpstr>
      <vt:lpstr>Getting Started, Objectives</vt:lpstr>
      <vt:lpstr>Getting Started, cont</vt:lpstr>
      <vt:lpstr>Getting Started, cont(2)</vt:lpstr>
      <vt:lpstr>Getting Started, cont(3)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DISPENSING TOOL (EDT)</dc:title>
  <dc:creator>Victor.Sumbi</dc:creator>
  <cp:lastModifiedBy>Samson Mwinga</cp:lastModifiedBy>
  <cp:revision>236</cp:revision>
  <dcterms:created xsi:type="dcterms:W3CDTF">2012-07-20T13:32:28Z</dcterms:created>
  <dcterms:modified xsi:type="dcterms:W3CDTF">2012-08-14T08:11:43Z</dcterms:modified>
</cp:coreProperties>
</file>