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674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19282-74E1-4098-8484-B2EC1647FFCA}" type="datetimeFigureOut">
              <a:rPr lang="en-ZA" smtClean="0"/>
              <a:pPr/>
              <a:t>2012/08/16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6610B-A4C3-4708-A79E-275B60C854C9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826913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1844-C45B-481A-B489-EBAF88C9684B}" type="datetime1">
              <a:rPr lang="en-ZA" smtClean="0"/>
              <a:pPr/>
              <a:t>2012/08/16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333808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A911-563C-4B68-8DB6-9B4E23524C6A}" type="datetime1">
              <a:rPr lang="en-ZA" smtClean="0"/>
              <a:pPr/>
              <a:t>2012/08/16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319594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ACF2-B291-4B90-B7F3-751C2BA56153}" type="datetime1">
              <a:rPr lang="en-ZA" smtClean="0"/>
              <a:pPr/>
              <a:t>2012/08/16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325643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6042-9426-437C-9B4F-2E23D1D8AFED}" type="datetime1">
              <a:rPr lang="en-ZA" smtClean="0"/>
              <a:pPr/>
              <a:t>2012/08/16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316925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A5D5-DD30-4796-A727-D13D4434DF87}" type="datetime1">
              <a:rPr lang="en-ZA" smtClean="0"/>
              <a:pPr/>
              <a:t>2012/08/16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6811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201B-62F8-45DB-8C3A-1D523A8E52B2}" type="datetime1">
              <a:rPr lang="en-ZA" smtClean="0"/>
              <a:pPr/>
              <a:t>2012/08/16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381549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77A8-5E77-44A4-B6F9-B574E5FF32FD}" type="datetime1">
              <a:rPr lang="en-ZA" smtClean="0"/>
              <a:pPr/>
              <a:t>2012/08/16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314369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5CA4-8D67-4321-9CC5-47A178BA8DBD}" type="datetime1">
              <a:rPr lang="en-ZA" smtClean="0"/>
              <a:pPr/>
              <a:t>2012/08/16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339833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952-9F33-4BAA-A9E2-E33F37DB8EEC}" type="datetime1">
              <a:rPr lang="en-ZA" smtClean="0"/>
              <a:pPr/>
              <a:t>2012/08/16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211296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01CF-722A-4261-95DB-C8C796CB0602}" type="datetime1">
              <a:rPr lang="en-ZA" smtClean="0"/>
              <a:pPr/>
              <a:t>2012/08/16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112318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39E7-A6DB-4224-9487-3DD3382EF931}" type="datetime1">
              <a:rPr lang="en-ZA" smtClean="0"/>
              <a:pPr/>
              <a:t>2012/08/16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412324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0B85E-08EA-4007-A486-1F2E7AD82EB8}" type="datetime1">
              <a:rPr lang="en-ZA" smtClean="0"/>
              <a:pPr/>
              <a:t>2012/08/16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9E712-0DA1-4DA0-904E-C8478F5EBDD3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94024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ZA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ELECTRONIC DISPENSING TOOL (EDT)</a:t>
            </a:r>
            <a:endParaRPr lang="en-ZA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ZA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DOCUMENT</a:t>
            </a:r>
            <a:endParaRPr lang="en-ZA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391292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ZA" sz="28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en-ZA" sz="28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Reporting using the EDT </a:t>
            </a:r>
            <a:endParaRPr lang="en-ZA" sz="2800" i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114800"/>
          </a:xfrm>
        </p:spPr>
        <p:txBody>
          <a:bodyPr>
            <a:noAutofit/>
          </a:bodyPr>
          <a:lstStyle/>
          <a:p>
            <a:pPr marL="0" indent="0">
              <a:spcBef>
                <a:spcPts val="528"/>
              </a:spcBef>
              <a:buNone/>
            </a:pPr>
            <a:r>
              <a:rPr lang="en-ZA" sz="2200" b="1" dirty="0" smtClean="0"/>
              <a:t>Sub processes</a:t>
            </a:r>
            <a:endParaRPr lang="en-ZA" sz="2200" b="1" dirty="0" smtClean="0"/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endParaRPr lang="en-GB" sz="2200" dirty="0" smtClean="0"/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200" dirty="0" smtClean="0"/>
              <a:t>Running and interpretation of EDT reports </a:t>
            </a:r>
            <a:endParaRPr lang="en-GB" sz="2200" dirty="0" smtClean="0"/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200" dirty="0" smtClean="0"/>
              <a:t>Completing the </a:t>
            </a:r>
            <a:r>
              <a:rPr lang="en-GB" sz="2200" dirty="0" smtClean="0"/>
              <a:t>monthly ART reporting </a:t>
            </a:r>
            <a:r>
              <a:rPr lang="en-GB" sz="2200" dirty="0" smtClean="0"/>
              <a:t>template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200" dirty="0" smtClean="0"/>
              <a:t>Useful keyboard shortcuts during report compilation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endParaRPr lang="en-GB" sz="2200" dirty="0" smtClean="0"/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endParaRPr lang="en-GB" sz="2200" dirty="0" smtClean="0"/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endParaRPr lang="en-GB" sz="2200" dirty="0" smtClean="0"/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endParaRPr lang="en-ZA" sz="2200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10</a:t>
            </a:fld>
            <a:endParaRPr lang="en-ZA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54562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2200" b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392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ZA" sz="28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Other semi-automated processes</a:t>
            </a:r>
            <a:endParaRPr lang="en-ZA" sz="2800" i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114800"/>
          </a:xfrm>
        </p:spPr>
        <p:txBody>
          <a:bodyPr>
            <a:noAutofit/>
          </a:bodyPr>
          <a:lstStyle/>
          <a:p>
            <a:pPr marL="0" indent="0">
              <a:spcBef>
                <a:spcPts val="528"/>
              </a:spcBef>
              <a:buNone/>
            </a:pPr>
            <a:r>
              <a:rPr lang="en-ZA" sz="2200" b="1" dirty="0" smtClean="0"/>
              <a:t>Sub processes</a:t>
            </a:r>
            <a:endParaRPr lang="en-ZA" sz="2200" b="1" dirty="0" smtClean="0"/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endParaRPr lang="en-GB" sz="2200" dirty="0" smtClean="0"/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200" dirty="0" smtClean="0"/>
              <a:t>Manual data transfer from outreach site to main site</a:t>
            </a:r>
            <a:endParaRPr lang="en-GB" sz="2200" dirty="0" smtClean="0"/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200" dirty="0" smtClean="0"/>
              <a:t>Manual dispensing at IMAI sites</a:t>
            </a:r>
            <a:endParaRPr lang="en-GB" sz="2200" dirty="0" smtClean="0"/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endParaRPr lang="en-GB" sz="2200" dirty="0" smtClean="0"/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endParaRPr lang="en-GB" sz="2200" dirty="0" smtClean="0"/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endParaRPr lang="en-ZA" sz="2200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11</a:t>
            </a:fld>
            <a:endParaRPr lang="en-ZA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54562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2200" b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392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ZA" sz="28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Getting Started</a:t>
            </a:r>
            <a:endParaRPr lang="en-ZA" sz="2800" i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114800"/>
          </a:xfrm>
        </p:spPr>
        <p:txBody>
          <a:bodyPr>
            <a:noAutofit/>
          </a:bodyPr>
          <a:lstStyle/>
          <a:p>
            <a:pPr marL="0" indent="0">
              <a:spcBef>
                <a:spcPts val="528"/>
              </a:spcBef>
              <a:buNone/>
            </a:pPr>
            <a:r>
              <a:rPr lang="en-ZA" sz="2200" b="1" dirty="0" smtClean="0"/>
              <a:t>We learnt about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endParaRPr lang="en-GB" sz="2200" dirty="0" smtClean="0"/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200" dirty="0" smtClean="0"/>
              <a:t>The </a:t>
            </a:r>
            <a:r>
              <a:rPr lang="en-GB" sz="2200" dirty="0" smtClean="0"/>
              <a:t>processes that take place when the EDT is started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200" dirty="0" smtClean="0"/>
              <a:t>EDT system overview</a:t>
            </a:r>
            <a:endParaRPr lang="en-GB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54562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2200" b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392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ZA" sz="28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ZA" sz="28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GB" sz="28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Entering Patients in the System</a:t>
            </a:r>
            <a:endParaRPr lang="en-ZA" sz="2800" i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114800"/>
          </a:xfrm>
        </p:spPr>
        <p:txBody>
          <a:bodyPr>
            <a:noAutofit/>
          </a:bodyPr>
          <a:lstStyle/>
          <a:p>
            <a:pPr marL="0" indent="0">
              <a:spcBef>
                <a:spcPts val="528"/>
              </a:spcBef>
              <a:buNone/>
            </a:pPr>
            <a:r>
              <a:rPr lang="en-ZA" sz="2200" b="1" dirty="0" smtClean="0"/>
              <a:t>Sub processes</a:t>
            </a:r>
          </a:p>
          <a:p>
            <a:pPr>
              <a:spcBef>
                <a:spcPts val="528"/>
              </a:spcBef>
              <a:buNone/>
            </a:pPr>
            <a:endParaRPr lang="en-GB" sz="2200" dirty="0" smtClean="0"/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200" dirty="0" smtClean="0"/>
              <a:t>How to enter new patients started on ART, PMTCT+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200" dirty="0" smtClean="0"/>
              <a:t>How to enter continuing patients (transfer-in, in-transit)</a:t>
            </a:r>
            <a:endParaRPr lang="en-GB" sz="2200" dirty="0" smtClean="0"/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endParaRPr lang="en-ZA" sz="2200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54562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2200" b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392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ZA" sz="28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en-GB" sz="28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Stopping patient management on the EDT</a:t>
            </a:r>
            <a:endParaRPr lang="en-ZA" sz="2800" i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114800"/>
          </a:xfrm>
        </p:spPr>
        <p:txBody>
          <a:bodyPr>
            <a:noAutofit/>
          </a:bodyPr>
          <a:lstStyle/>
          <a:p>
            <a:pPr marL="0" indent="0">
              <a:spcBef>
                <a:spcPts val="528"/>
              </a:spcBef>
              <a:buNone/>
            </a:pPr>
            <a:r>
              <a:rPr lang="en-ZA" sz="2200" b="1" dirty="0" smtClean="0"/>
              <a:t>Sub processes</a:t>
            </a:r>
            <a:endParaRPr lang="en-ZA" sz="2200" b="1" dirty="0" smtClean="0"/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endParaRPr lang="en-GB" sz="2200" dirty="0" smtClean="0"/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200" dirty="0" smtClean="0"/>
              <a:t>Patients deceased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200" dirty="0" smtClean="0"/>
              <a:t>Patients Whose ART is Stopped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endParaRPr lang="en-GB" sz="2200" dirty="0" smtClean="0"/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endParaRPr lang="en-ZA" sz="2200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4</a:t>
            </a:fld>
            <a:endParaRPr lang="en-ZA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54562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2200" b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392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ZA" sz="28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Re-starting Patients on the EDT</a:t>
            </a:r>
            <a:endParaRPr lang="en-ZA" sz="2800" i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114800"/>
          </a:xfrm>
        </p:spPr>
        <p:txBody>
          <a:bodyPr>
            <a:noAutofit/>
          </a:bodyPr>
          <a:lstStyle/>
          <a:p>
            <a:pPr marL="0" indent="0">
              <a:spcBef>
                <a:spcPts val="528"/>
              </a:spcBef>
              <a:buNone/>
            </a:pPr>
            <a:r>
              <a:rPr lang="en-ZA" sz="2200" b="1" dirty="0" smtClean="0"/>
              <a:t>Sub processes</a:t>
            </a:r>
            <a:endParaRPr lang="en-ZA" sz="2200" b="1" dirty="0" smtClean="0"/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endParaRPr lang="en-GB" sz="2200" dirty="0" smtClean="0"/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200" dirty="0" smtClean="0"/>
              <a:t>Re-starting patients</a:t>
            </a:r>
            <a:endParaRPr lang="en-GB" sz="2200" dirty="0" smtClean="0"/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endParaRPr lang="en-GB" sz="2200" dirty="0" smtClean="0"/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endParaRPr lang="en-ZA" sz="2200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5</a:t>
            </a:fld>
            <a:endParaRPr lang="en-ZA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54562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2200" b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392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ZA" sz="28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ZA" sz="28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Patient Management</a:t>
            </a:r>
            <a:endParaRPr lang="en-ZA" sz="2800" i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114800"/>
          </a:xfrm>
        </p:spPr>
        <p:txBody>
          <a:bodyPr>
            <a:noAutofit/>
          </a:bodyPr>
          <a:lstStyle/>
          <a:p>
            <a:pPr marL="0" indent="0">
              <a:spcBef>
                <a:spcPts val="528"/>
              </a:spcBef>
              <a:buNone/>
            </a:pPr>
            <a:r>
              <a:rPr lang="en-ZA" sz="2200" b="1" dirty="0" smtClean="0"/>
              <a:t>Sub processes</a:t>
            </a:r>
            <a:endParaRPr lang="en-ZA" sz="2200" b="1" dirty="0" smtClean="0"/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endParaRPr lang="en-GB" sz="2200" dirty="0" smtClean="0"/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200" dirty="0" smtClean="0"/>
              <a:t>Updating the patient’s </a:t>
            </a:r>
            <a:r>
              <a:rPr lang="en-GB" sz="2200" dirty="0" smtClean="0"/>
              <a:t>regimen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200" dirty="0" smtClean="0"/>
              <a:t>Updating other details of the </a:t>
            </a:r>
            <a:r>
              <a:rPr lang="en-GB" sz="2200" dirty="0" smtClean="0"/>
              <a:t>patient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200" dirty="0" smtClean="0"/>
              <a:t>Transferring patients to an </a:t>
            </a:r>
            <a:r>
              <a:rPr lang="en-GB" sz="2200" dirty="0" smtClean="0"/>
              <a:t>outreach </a:t>
            </a:r>
            <a:r>
              <a:rPr lang="en-GB" sz="2200" dirty="0" smtClean="0"/>
              <a:t>site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endParaRPr lang="en-GB" sz="2200" dirty="0" smtClean="0"/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endParaRPr lang="en-ZA" sz="2200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54562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2200" b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392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ZA" sz="28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ZA" sz="28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ZA" sz="28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EDT Dispensing</a:t>
            </a:r>
            <a:endParaRPr lang="en-ZA" sz="2800" i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114800"/>
          </a:xfrm>
        </p:spPr>
        <p:txBody>
          <a:bodyPr>
            <a:noAutofit/>
          </a:bodyPr>
          <a:lstStyle/>
          <a:p>
            <a:pPr marL="0" indent="0">
              <a:spcBef>
                <a:spcPts val="528"/>
              </a:spcBef>
              <a:buNone/>
            </a:pPr>
            <a:r>
              <a:rPr lang="en-ZA" sz="2200" b="1" dirty="0" smtClean="0"/>
              <a:t>Sub processes</a:t>
            </a:r>
            <a:endParaRPr lang="en-ZA" sz="2200" b="1" dirty="0" smtClean="0"/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endParaRPr lang="en-GB" sz="2200" dirty="0" smtClean="0"/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200" dirty="0" smtClean="0"/>
              <a:t>Dispensing to patients </a:t>
            </a:r>
            <a:r>
              <a:rPr lang="en-GB" sz="2200" dirty="0" smtClean="0"/>
              <a:t>in-transit</a:t>
            </a:r>
            <a:endParaRPr lang="en-GB" sz="2200" dirty="0" smtClean="0"/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200" dirty="0" smtClean="0"/>
              <a:t>Dispensing </a:t>
            </a:r>
            <a:r>
              <a:rPr lang="en-GB" sz="2200" dirty="0" smtClean="0"/>
              <a:t>to patients </a:t>
            </a:r>
            <a:r>
              <a:rPr lang="en-GB" sz="2200" dirty="0" smtClean="0"/>
              <a:t>re-started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200" dirty="0" smtClean="0"/>
              <a:t>Dispensing </a:t>
            </a:r>
            <a:r>
              <a:rPr lang="en-GB" sz="2200" dirty="0" smtClean="0"/>
              <a:t>to active, lost, LTFU or new patients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200" dirty="0" smtClean="0"/>
              <a:t>Reversing a dispensing </a:t>
            </a:r>
            <a:r>
              <a:rPr lang="en-GB" sz="2200" dirty="0" smtClean="0"/>
              <a:t>transaction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200" dirty="0" smtClean="0"/>
              <a:t>Determining patient adherence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endParaRPr lang="en-GB" sz="2200" dirty="0" smtClean="0"/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endParaRPr lang="en-ZA" sz="2200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54562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2200" b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392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ZA" sz="28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en-GB" sz="28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 management </a:t>
            </a:r>
            <a:r>
              <a:rPr lang="en-GB" sz="28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the</a:t>
            </a:r>
            <a:br>
              <a:rPr lang="en-GB" sz="28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EDT</a:t>
            </a:r>
            <a:endParaRPr lang="en-ZA" sz="2800" i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114800"/>
          </a:xfrm>
        </p:spPr>
        <p:txBody>
          <a:bodyPr>
            <a:noAutofit/>
          </a:bodyPr>
          <a:lstStyle/>
          <a:p>
            <a:pPr marL="0" indent="0">
              <a:spcBef>
                <a:spcPts val="528"/>
              </a:spcBef>
              <a:buNone/>
            </a:pPr>
            <a:r>
              <a:rPr lang="en-ZA" sz="2200" b="1" dirty="0" smtClean="0"/>
              <a:t>Sub processes</a:t>
            </a:r>
            <a:endParaRPr lang="en-ZA" sz="2200" b="1" dirty="0" smtClean="0"/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endParaRPr lang="en-GB" sz="2200" dirty="0" smtClean="0"/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200" dirty="0" smtClean="0"/>
              <a:t>Receiving stock on the EDT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200" dirty="0" smtClean="0"/>
              <a:t>Issuing stock on the EDT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200" dirty="0" smtClean="0"/>
              <a:t>Stock taking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200" dirty="0" smtClean="0"/>
              <a:t>Quantification</a:t>
            </a:r>
            <a:endParaRPr lang="en-GB" sz="2200" dirty="0" smtClean="0"/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endParaRPr lang="en-GB" sz="2200" dirty="0" smtClean="0"/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endParaRPr lang="en-ZA" sz="2200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54562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2200" b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392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ZA" sz="28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en-ZA" sz="28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Dispensing at Outreach Sites </a:t>
            </a:r>
            <a:endParaRPr lang="en-ZA" sz="2800" i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114800"/>
          </a:xfrm>
        </p:spPr>
        <p:txBody>
          <a:bodyPr>
            <a:noAutofit/>
          </a:bodyPr>
          <a:lstStyle/>
          <a:p>
            <a:pPr marL="0" indent="0">
              <a:spcBef>
                <a:spcPts val="528"/>
              </a:spcBef>
              <a:buNone/>
            </a:pPr>
            <a:r>
              <a:rPr lang="en-ZA" sz="2200" b="1" dirty="0" smtClean="0"/>
              <a:t>Sub processes</a:t>
            </a:r>
            <a:endParaRPr lang="en-ZA" sz="2200" b="1" dirty="0" smtClean="0"/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endParaRPr lang="en-GB" sz="2200" dirty="0" smtClean="0"/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200" dirty="0" smtClean="0"/>
              <a:t>Planning </a:t>
            </a:r>
            <a:r>
              <a:rPr lang="en-GB" sz="2200" dirty="0" smtClean="0"/>
              <a:t>for </a:t>
            </a:r>
            <a:r>
              <a:rPr lang="en-GB" sz="2200" dirty="0" smtClean="0"/>
              <a:t>outreach ART service</a:t>
            </a:r>
            <a:endParaRPr lang="en-GB" sz="2200" dirty="0" smtClean="0"/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200" dirty="0" smtClean="0"/>
              <a:t>Using </a:t>
            </a:r>
            <a:r>
              <a:rPr lang="en-GB" sz="2200" dirty="0" smtClean="0"/>
              <a:t>the EDT mobile to record dispensing </a:t>
            </a:r>
            <a:r>
              <a:rPr lang="en-GB" sz="2200" dirty="0" smtClean="0"/>
              <a:t>details at outreach</a:t>
            </a:r>
            <a:endParaRPr lang="en-GB" sz="2200" dirty="0" smtClean="0"/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endParaRPr lang="en-GB" sz="2200" dirty="0" smtClean="0"/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endParaRPr lang="en-ZA" sz="2200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54562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2200" b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392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1135</TotalTime>
  <Words>241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ELECTRONIC DISPENSING TOOL (EDT)</vt:lpstr>
      <vt:lpstr>1. Getting Started</vt:lpstr>
      <vt:lpstr>2. Entering Patients in the System</vt:lpstr>
      <vt:lpstr>3. Stopping patient management on the EDT</vt:lpstr>
      <vt:lpstr>4. Re-starting Patients on the EDT</vt:lpstr>
      <vt:lpstr>5. Patient Management</vt:lpstr>
      <vt:lpstr>6. EDT Dispensing</vt:lpstr>
      <vt:lpstr>7. Stock management on the  EDT</vt:lpstr>
      <vt:lpstr>8. Dispensing at Outreach Sites </vt:lpstr>
      <vt:lpstr>9. Reporting using the EDT </vt:lpstr>
      <vt:lpstr>10. Other semi-automated processes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DISPENSING TOOL (EDT)</dc:title>
  <dc:creator>Victor.Sumbi</dc:creator>
  <cp:lastModifiedBy>Samson Mwinga</cp:lastModifiedBy>
  <cp:revision>250</cp:revision>
  <dcterms:created xsi:type="dcterms:W3CDTF">2012-07-20T13:32:28Z</dcterms:created>
  <dcterms:modified xsi:type="dcterms:W3CDTF">2012-08-16T15:41:38Z</dcterms:modified>
</cp:coreProperties>
</file>