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5" r:id="rId2"/>
    <p:sldId id="266" r:id="rId3"/>
    <p:sldId id="351" r:id="rId4"/>
    <p:sldId id="352" r:id="rId5"/>
    <p:sldId id="272" r:id="rId6"/>
    <p:sldId id="258" r:id="rId7"/>
    <p:sldId id="353" r:id="rId8"/>
    <p:sldId id="259" r:id="rId9"/>
    <p:sldId id="260" r:id="rId10"/>
    <p:sldId id="261" r:id="rId11"/>
    <p:sldId id="354" r:id="rId12"/>
    <p:sldId id="262" r:id="rId13"/>
    <p:sldId id="339" r:id="rId14"/>
    <p:sldId id="340" r:id="rId15"/>
    <p:sldId id="341" r:id="rId16"/>
    <p:sldId id="374" r:id="rId17"/>
    <p:sldId id="375" r:id="rId18"/>
    <p:sldId id="376" r:id="rId19"/>
    <p:sldId id="377" r:id="rId20"/>
    <p:sldId id="378" r:id="rId2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84"/>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3318" y="-72"/>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ZA"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02F9BA11-7ED9-4A94-B4D1-70BAD08EAD51}" type="slidenum">
              <a:rPr lang="en-ZA" smtClean="0"/>
              <a:t>‹#›</a:t>
            </a:fld>
            <a:endParaRPr lang="en-ZA"/>
          </a:p>
        </p:txBody>
      </p:sp>
    </p:spTree>
    <p:extLst>
      <p:ext uri="{BB962C8B-B14F-4D97-AF65-F5344CB8AC3E}">
        <p14:creationId xmlns:p14="http://schemas.microsoft.com/office/powerpoint/2010/main" val="164120265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5919282-74E1-4098-8484-B2EC1647FFCA}" type="datetimeFigureOut">
              <a:rPr lang="en-ZA" smtClean="0"/>
              <a:t>2013-09-12</a:t>
            </a:fld>
            <a:endParaRPr lang="en-ZA"/>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ZA"/>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556610B-A4C3-4708-A79E-275B60C854C9}" type="slidenum">
              <a:rPr lang="en-ZA" smtClean="0"/>
              <a:t>‹#›</a:t>
            </a:fld>
            <a:endParaRPr lang="en-ZA"/>
          </a:p>
        </p:txBody>
      </p:sp>
    </p:spTree>
    <p:extLst>
      <p:ext uri="{BB962C8B-B14F-4D97-AF65-F5344CB8AC3E}">
        <p14:creationId xmlns:p14="http://schemas.microsoft.com/office/powerpoint/2010/main" val="8269133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3808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9594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25643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692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6811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81549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r>
              <a:rPr lang="en-US" smtClean="0"/>
              <a:t>September 2012</a:t>
            </a:r>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4369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r>
              <a:rPr lang="en-US" smtClean="0"/>
              <a:t>September 2012</a:t>
            </a:r>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9833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September 2012</a:t>
            </a:r>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211296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112318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412324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September 2012</a:t>
            </a:r>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9E712-0DA1-4DA0-904E-C8478F5EBDD3}" type="slidenum">
              <a:rPr lang="en-ZA" smtClean="0"/>
              <a:t>‹#›</a:t>
            </a:fld>
            <a:endParaRPr lang="en-ZA"/>
          </a:p>
        </p:txBody>
      </p:sp>
    </p:spTree>
    <p:extLst>
      <p:ext uri="{BB962C8B-B14F-4D97-AF65-F5344CB8AC3E}">
        <p14:creationId xmlns:p14="http://schemas.microsoft.com/office/powerpoint/2010/main" val="94024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8229600" cy="1828800"/>
          </a:xfrm>
        </p:spPr>
        <p:txBody>
          <a:bodyPr>
            <a:normAutofit/>
          </a:bodyPr>
          <a:lstStyle/>
          <a:p>
            <a:pPr>
              <a:lnSpc>
                <a:spcPct val="150000"/>
              </a:lnSpc>
              <a:spcAft>
                <a:spcPts val="1200"/>
              </a:spcAft>
            </a:pPr>
            <a:r>
              <a:rPr lang="en-ZA" b="1" smtClean="0">
                <a:solidFill>
                  <a:srgbClr val="0000CC"/>
                </a:solidFill>
                <a:effectLst>
                  <a:outerShdw blurRad="38100" dist="38100" dir="2700000" algn="tl">
                    <a:srgbClr val="000000">
                      <a:alpha val="43137"/>
                    </a:srgbClr>
                  </a:outerShdw>
                </a:effectLst>
              </a:rPr>
              <a:t>1.1 </a:t>
            </a:r>
            <a:r>
              <a:rPr lang="en-ZA" b="1" dirty="0" smtClean="0">
                <a:solidFill>
                  <a:srgbClr val="0000CC"/>
                </a:solidFill>
                <a:effectLst>
                  <a:outerShdw blurRad="38100" dist="38100" dir="2700000" algn="tl">
                    <a:srgbClr val="000000">
                      <a:alpha val="43137"/>
                    </a:srgbClr>
                  </a:outerShdw>
                </a:effectLst>
              </a:rPr>
              <a:t>Entering Patients in the System</a:t>
            </a:r>
            <a:br>
              <a:rPr lang="en-ZA" b="1" dirty="0" smtClean="0">
                <a:solidFill>
                  <a:srgbClr val="0000CC"/>
                </a:solidFill>
                <a:effectLst>
                  <a:outerShdw blurRad="38100" dist="38100" dir="2700000" algn="tl">
                    <a:srgbClr val="000000">
                      <a:alpha val="43137"/>
                    </a:srgbClr>
                  </a:outerShdw>
                </a:effectLst>
              </a:rPr>
            </a:br>
            <a:r>
              <a:rPr lang="en-ZA" sz="1800" dirty="0" smtClean="0">
                <a:solidFill>
                  <a:srgbClr val="0000CC"/>
                </a:solidFill>
                <a:effectLst>
                  <a:outerShdw blurRad="38100" dist="38100" dir="2700000" algn="tl">
                    <a:srgbClr val="000000">
                      <a:alpha val="43137"/>
                    </a:srgbClr>
                  </a:outerShdw>
                </a:effectLst>
              </a:rPr>
              <a:t>User Manual Chapter 2A</a:t>
            </a:r>
            <a:endParaRPr lang="en-ZA" sz="1800" dirty="0">
              <a:solidFill>
                <a:srgbClr val="0000CC"/>
              </a:solidFill>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t>1</a:t>
            </a:fld>
            <a:endParaRPr lang="en-ZA"/>
          </a:p>
        </p:txBody>
      </p:sp>
    </p:spTree>
    <p:extLst>
      <p:ext uri="{BB962C8B-B14F-4D97-AF65-F5344CB8AC3E}">
        <p14:creationId xmlns:p14="http://schemas.microsoft.com/office/powerpoint/2010/main" val="1511075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Continuing Patients (In Transit)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914400"/>
            <a:ext cx="8610600" cy="5791200"/>
          </a:xfrm>
        </p:spPr>
        <p:txBody>
          <a:bodyPr>
            <a:noAutofit/>
          </a:bodyPr>
          <a:lstStyle/>
          <a:p>
            <a:pPr marL="0" indent="0">
              <a:buNone/>
            </a:pPr>
            <a:r>
              <a:rPr lang="en-ZA" sz="2400" b="1" dirty="0" smtClean="0"/>
              <a:t>Required</a:t>
            </a:r>
          </a:p>
          <a:p>
            <a:pPr>
              <a:spcBef>
                <a:spcPts val="528"/>
              </a:spcBef>
              <a:buFont typeface="Wingdings" pitchFamily="2" charset="2"/>
              <a:buChar char="q"/>
            </a:pPr>
            <a:r>
              <a:rPr lang="en-GB" sz="2400" dirty="0"/>
              <a:t>Patient’s previous prescription on health </a:t>
            </a:r>
            <a:r>
              <a:rPr lang="en-GB" sz="2400" dirty="0" smtClean="0"/>
              <a:t>passport</a:t>
            </a:r>
            <a:endParaRPr lang="en-ZA" sz="2400" dirty="0" smtClean="0"/>
          </a:p>
          <a:p>
            <a:pPr marL="0" indent="0">
              <a:spcBef>
                <a:spcPts val="528"/>
              </a:spcBef>
              <a:buNone/>
            </a:pPr>
            <a:endParaRPr lang="en-ZA" sz="2400" b="1" dirty="0" smtClean="0"/>
          </a:p>
          <a:p>
            <a:pPr marL="0" indent="0">
              <a:spcBef>
                <a:spcPts val="528"/>
              </a:spcBef>
              <a:buNone/>
            </a:pPr>
            <a:r>
              <a:rPr lang="en-ZA" sz="2400" b="1" dirty="0" smtClean="0"/>
              <a:t>When is this applicable?</a:t>
            </a:r>
          </a:p>
          <a:p>
            <a:pPr>
              <a:spcBef>
                <a:spcPts val="528"/>
              </a:spcBef>
              <a:buFont typeface="Wingdings" pitchFamily="2" charset="2"/>
              <a:buChar char="q"/>
            </a:pPr>
            <a:r>
              <a:rPr lang="en-ZA" sz="2400" dirty="0" smtClean="0"/>
              <a:t>Dispensing to patients who are registered at other health facilities and want ARV supplies for a brief period of time</a:t>
            </a:r>
            <a:endParaRPr lang="en-ZA" sz="2400" dirty="0"/>
          </a:p>
          <a:p>
            <a:pPr marL="0" indent="0">
              <a:spcBef>
                <a:spcPts val="528"/>
              </a:spcBef>
              <a:buNone/>
            </a:pPr>
            <a:endParaRPr lang="en-ZA" sz="2400" b="1" dirty="0" smtClean="0"/>
          </a:p>
          <a:p>
            <a:pPr marL="0" indent="0">
              <a:spcBef>
                <a:spcPts val="528"/>
              </a:spcBef>
              <a:buNone/>
            </a:pPr>
            <a:r>
              <a:rPr lang="en-ZA" sz="2400" b="1" dirty="0" smtClean="0"/>
              <a:t>Implementation</a:t>
            </a:r>
          </a:p>
          <a:p>
            <a:pPr>
              <a:spcBef>
                <a:spcPts val="528"/>
              </a:spcBef>
              <a:buFont typeface="Wingdings" pitchFamily="2" charset="2"/>
              <a:buChar char="q"/>
            </a:pPr>
            <a:r>
              <a:rPr lang="en-GB" sz="2400" dirty="0" smtClean="0"/>
              <a:t>Use the patient’s existing ART Number- avoid generating a new number. This enables tracking of patients on the NDB e.g. those who transferred out without informing facility staff</a:t>
            </a:r>
          </a:p>
        </p:txBody>
      </p:sp>
      <p:sp>
        <p:nvSpPr>
          <p:cNvPr id="4" name="Slide Number Placeholder 3"/>
          <p:cNvSpPr>
            <a:spLocks noGrp="1"/>
          </p:cNvSpPr>
          <p:nvPr>
            <p:ph type="sldNum" sz="quarter" idx="12"/>
          </p:nvPr>
        </p:nvSpPr>
        <p:spPr/>
        <p:txBody>
          <a:bodyPr/>
          <a:lstStyle/>
          <a:p>
            <a:fld id="{ACA9E712-0DA1-4DA0-904E-C8478F5EBDD3}" type="slidenum">
              <a:rPr lang="en-ZA" smtClean="0"/>
              <a:t>10</a:t>
            </a:fld>
            <a:endParaRPr lang="en-ZA"/>
          </a:p>
        </p:txBody>
      </p:sp>
    </p:spTree>
    <p:extLst>
      <p:ext uri="{BB962C8B-B14F-4D97-AF65-F5344CB8AC3E}">
        <p14:creationId xmlns:p14="http://schemas.microsoft.com/office/powerpoint/2010/main" val="3809878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Continuing Patients (In Transit)-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143000"/>
            <a:ext cx="8610600" cy="5562600"/>
          </a:xfrm>
        </p:spPr>
        <p:txBody>
          <a:bodyPr>
            <a:noAutofit/>
          </a:bodyPr>
          <a:lstStyle/>
          <a:p>
            <a:pPr marL="0" indent="0">
              <a:spcBef>
                <a:spcPts val="528"/>
              </a:spcBef>
              <a:buNone/>
            </a:pPr>
            <a:r>
              <a:rPr lang="en-ZA" sz="2400" b="1" dirty="0" smtClean="0"/>
              <a:t>Implementation (cont.)</a:t>
            </a:r>
          </a:p>
          <a:p>
            <a:pPr>
              <a:spcBef>
                <a:spcPts val="528"/>
              </a:spcBef>
              <a:buFont typeface="Wingdings" pitchFamily="2" charset="2"/>
              <a:buChar char="q"/>
            </a:pPr>
            <a:r>
              <a:rPr lang="en-GB" sz="2400" dirty="0" smtClean="0"/>
              <a:t>If a patient does not have their existing ART Number: the </a:t>
            </a:r>
            <a:r>
              <a:rPr lang="en-GB" sz="2400" dirty="0"/>
              <a:t>naming conversion should </a:t>
            </a:r>
            <a:r>
              <a:rPr lang="en-GB" sz="2400" dirty="0" smtClean="0"/>
              <a:t>be: </a:t>
            </a:r>
          </a:p>
          <a:p>
            <a:pPr marL="365760" indent="0">
              <a:spcBef>
                <a:spcPts val="528"/>
              </a:spcBef>
              <a:buNone/>
            </a:pPr>
            <a:r>
              <a:rPr lang="en-GB" sz="2400" b="1" dirty="0" smtClean="0">
                <a:solidFill>
                  <a:srgbClr val="0000CC"/>
                </a:solidFill>
              </a:rPr>
              <a:t>PUB</a:t>
            </a:r>
            <a:r>
              <a:rPr lang="en-GB" sz="2400" b="1" dirty="0">
                <a:solidFill>
                  <a:srgbClr val="0000CC"/>
                </a:solidFill>
              </a:rPr>
              <a:t>.&lt;</a:t>
            </a:r>
            <a:r>
              <a:rPr lang="en-GB" sz="2400" b="1" dirty="0" err="1">
                <a:solidFill>
                  <a:srgbClr val="0000CC"/>
                </a:solidFill>
              </a:rPr>
              <a:t>former_facility_code</a:t>
            </a:r>
            <a:r>
              <a:rPr lang="en-GB" sz="2400" b="1" dirty="0">
                <a:solidFill>
                  <a:srgbClr val="0000CC"/>
                </a:solidFill>
              </a:rPr>
              <a:t>&gt;.&lt;</a:t>
            </a:r>
            <a:r>
              <a:rPr lang="en-GB" sz="2400" b="1" dirty="0" err="1">
                <a:solidFill>
                  <a:srgbClr val="0000CC"/>
                </a:solidFill>
              </a:rPr>
              <a:t>current_facility_code</a:t>
            </a:r>
            <a:r>
              <a:rPr lang="en-GB" sz="2400" b="1" dirty="0">
                <a:solidFill>
                  <a:srgbClr val="0000CC"/>
                </a:solidFill>
              </a:rPr>
              <a:t>&gt;.&lt;</a:t>
            </a:r>
            <a:r>
              <a:rPr lang="en-GB" sz="2400" b="1" dirty="0" err="1">
                <a:solidFill>
                  <a:srgbClr val="0000CC"/>
                </a:solidFill>
              </a:rPr>
              <a:t>next_sequence_number</a:t>
            </a:r>
            <a:r>
              <a:rPr lang="en-GB" sz="2400" b="1" dirty="0">
                <a:solidFill>
                  <a:srgbClr val="0000CC"/>
                </a:solidFill>
              </a:rPr>
              <a:t>&gt;</a:t>
            </a:r>
          </a:p>
          <a:p>
            <a:pPr marL="708660">
              <a:spcBef>
                <a:spcPts val="528"/>
              </a:spcBef>
              <a:buFont typeface="Courier New" pitchFamily="49" charset="0"/>
              <a:buChar char="o"/>
            </a:pPr>
            <a:r>
              <a:rPr lang="en-GB" sz="2400" dirty="0" smtClean="0"/>
              <a:t>Where </a:t>
            </a:r>
            <a:r>
              <a:rPr lang="en-GB" sz="2400" b="1" dirty="0"/>
              <a:t>PUB</a:t>
            </a:r>
            <a:r>
              <a:rPr lang="en-GB" sz="2400" dirty="0"/>
              <a:t> </a:t>
            </a:r>
            <a:r>
              <a:rPr lang="en-GB" sz="2400" dirty="0" smtClean="0"/>
              <a:t> </a:t>
            </a:r>
            <a:r>
              <a:rPr lang="en-GB" sz="2400" dirty="0"/>
              <a:t>stands for public patient, </a:t>
            </a:r>
          </a:p>
          <a:p>
            <a:pPr marL="708660">
              <a:spcBef>
                <a:spcPts val="528"/>
              </a:spcBef>
              <a:buFont typeface="Courier New" pitchFamily="49" charset="0"/>
              <a:buChar char="o"/>
            </a:pPr>
            <a:r>
              <a:rPr lang="en-GB" sz="2400" dirty="0" smtClean="0"/>
              <a:t>For </a:t>
            </a:r>
            <a:r>
              <a:rPr lang="en-GB" sz="2400" dirty="0"/>
              <a:t>facility codes go to “Admin\Maintenance\Add/Edit Facility”).</a:t>
            </a:r>
          </a:p>
          <a:p>
            <a:pPr marL="708660">
              <a:spcBef>
                <a:spcPts val="528"/>
              </a:spcBef>
              <a:buFont typeface="Courier New" pitchFamily="49" charset="0"/>
              <a:buChar char="o"/>
            </a:pPr>
            <a:r>
              <a:rPr lang="en-GB" sz="2400" dirty="0"/>
              <a:t>&lt;</a:t>
            </a:r>
            <a:r>
              <a:rPr lang="en-GB" sz="2400" b="1" dirty="0" err="1"/>
              <a:t>next_sequence_number</a:t>
            </a:r>
            <a:r>
              <a:rPr lang="en-GB" sz="2400" dirty="0" smtClean="0"/>
              <a:t>&gt;; </a:t>
            </a:r>
            <a:r>
              <a:rPr lang="en-GB" sz="2400" dirty="0"/>
              <a:t>is a 4-digit sequential number from the last given starting with 0001.</a:t>
            </a:r>
          </a:p>
          <a:p>
            <a:pPr marL="365760" indent="0">
              <a:spcBef>
                <a:spcPts val="528"/>
              </a:spcBef>
              <a:buNone/>
            </a:pPr>
            <a:r>
              <a:rPr lang="en-GB" sz="2400" b="1" dirty="0" smtClean="0"/>
              <a:t>E.g.</a:t>
            </a:r>
            <a:r>
              <a:rPr lang="en-GB" sz="2400" dirty="0" smtClean="0"/>
              <a:t>: </a:t>
            </a:r>
            <a:r>
              <a:rPr lang="en-GB" sz="2400" dirty="0"/>
              <a:t>for the first public patient without an ART </a:t>
            </a:r>
            <a:r>
              <a:rPr lang="en-GB" sz="2400" dirty="0" smtClean="0"/>
              <a:t>ID who transferred </a:t>
            </a:r>
            <a:r>
              <a:rPr lang="en-GB" sz="2400" dirty="0"/>
              <a:t>from Nyangana DH to KIH, enter: </a:t>
            </a:r>
            <a:r>
              <a:rPr lang="en-GB" sz="2400" b="1" dirty="0">
                <a:solidFill>
                  <a:srgbClr val="0000CC"/>
                </a:solidFill>
              </a:rPr>
              <a:t>PUB.112.115.0001</a:t>
            </a:r>
          </a:p>
          <a:p>
            <a:pPr>
              <a:buFont typeface="Wingdings" pitchFamily="2" charset="2"/>
              <a:buChar char="q"/>
            </a:pPr>
            <a:endParaRPr lang="en-ZA" sz="2400" dirty="0">
              <a:solidFill>
                <a:srgbClr val="0000CC"/>
              </a:solidFill>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t>11</a:t>
            </a:fld>
            <a:endParaRPr lang="en-ZA"/>
          </a:p>
        </p:txBody>
      </p:sp>
    </p:spTree>
    <p:extLst>
      <p:ext uri="{BB962C8B-B14F-4D97-AF65-F5344CB8AC3E}">
        <p14:creationId xmlns:p14="http://schemas.microsoft.com/office/powerpoint/2010/main" val="3906905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Continuing Patients (In Transit)-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610600" cy="5410200"/>
          </a:xfrm>
        </p:spPr>
        <p:txBody>
          <a:bodyPr>
            <a:normAutofit/>
          </a:bodyPr>
          <a:lstStyle/>
          <a:p>
            <a:pPr marL="0" indent="0">
              <a:spcBef>
                <a:spcPts val="528"/>
              </a:spcBef>
              <a:buNone/>
            </a:pPr>
            <a:r>
              <a:rPr lang="en-ZA" sz="2400" b="1" dirty="0" smtClean="0"/>
              <a:t>Implementation (</a:t>
            </a:r>
            <a:r>
              <a:rPr lang="en-ZA" sz="2400" b="1" dirty="0"/>
              <a:t>cont</a:t>
            </a:r>
            <a:r>
              <a:rPr lang="en-ZA" sz="2400" b="1" dirty="0" smtClean="0"/>
              <a:t>.)</a:t>
            </a:r>
          </a:p>
          <a:p>
            <a:pPr>
              <a:spcBef>
                <a:spcPts val="528"/>
              </a:spcBef>
              <a:buFont typeface="Wingdings" pitchFamily="2" charset="2"/>
              <a:buChar char="q"/>
            </a:pPr>
            <a:r>
              <a:rPr lang="en-GB" sz="2400" dirty="0"/>
              <a:t>The sequential codes for in-transit and transfer in patients- both from public and private facilities- should be </a:t>
            </a:r>
            <a:r>
              <a:rPr lang="en-GB" sz="2400" dirty="0" smtClean="0"/>
              <a:t>continuous</a:t>
            </a:r>
          </a:p>
          <a:p>
            <a:pPr>
              <a:spcBef>
                <a:spcPts val="528"/>
              </a:spcBef>
              <a:buFont typeface="Wingdings" pitchFamily="2" charset="2"/>
              <a:buChar char="q"/>
            </a:pPr>
            <a:r>
              <a:rPr lang="en-GB" sz="2400" dirty="0" smtClean="0"/>
              <a:t>e.g</a:t>
            </a:r>
            <a:r>
              <a:rPr lang="en-GB" sz="2400" dirty="0"/>
              <a:t>. if the first patient is transferred in- the </a:t>
            </a:r>
            <a:r>
              <a:rPr lang="en-GB" sz="2400" dirty="0" err="1"/>
              <a:t>next_sequence_number</a:t>
            </a:r>
            <a:r>
              <a:rPr lang="en-GB" sz="2400" dirty="0"/>
              <a:t> is </a:t>
            </a:r>
            <a:r>
              <a:rPr lang="en-GB" sz="2400" b="1" dirty="0"/>
              <a:t>0001</a:t>
            </a:r>
            <a:r>
              <a:rPr lang="en-GB" sz="2400" dirty="0"/>
              <a:t> and if the next patient is in-transit the </a:t>
            </a:r>
            <a:r>
              <a:rPr lang="en-GB" sz="2400" dirty="0" err="1"/>
              <a:t>next_sequence_number</a:t>
            </a:r>
            <a:r>
              <a:rPr lang="en-GB" sz="2400" dirty="0"/>
              <a:t> is </a:t>
            </a:r>
            <a:r>
              <a:rPr lang="en-GB" sz="2400" b="1" dirty="0" smtClean="0"/>
              <a:t>0002</a:t>
            </a:r>
            <a:r>
              <a:rPr lang="en-GB" sz="2400" dirty="0" smtClean="0"/>
              <a:t>. if the 3</a:t>
            </a:r>
            <a:r>
              <a:rPr lang="en-GB" sz="2400" baseline="30000" dirty="0" smtClean="0"/>
              <a:t>rd</a:t>
            </a:r>
            <a:r>
              <a:rPr lang="en-GB" sz="2400" dirty="0" smtClean="0"/>
              <a:t> patient is transferred in from a private facility the </a:t>
            </a:r>
            <a:r>
              <a:rPr lang="en-GB" sz="2400" dirty="0" err="1" smtClean="0"/>
              <a:t>next_sequence_number</a:t>
            </a:r>
            <a:r>
              <a:rPr lang="en-GB" sz="2400" dirty="0" smtClean="0"/>
              <a:t> is </a:t>
            </a:r>
            <a:r>
              <a:rPr lang="en-GB" sz="2400" b="1" dirty="0" smtClean="0"/>
              <a:t>0003</a:t>
            </a:r>
            <a:endParaRPr lang="en-ZA" sz="2400" dirty="0">
              <a:solidFill>
                <a:srgbClr val="0000CC"/>
              </a:solidFill>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t>12</a:t>
            </a:fld>
            <a:endParaRPr lang="en-ZA"/>
          </a:p>
        </p:txBody>
      </p:sp>
    </p:spTree>
    <p:extLst>
      <p:ext uri="{BB962C8B-B14F-4D97-AF65-F5344CB8AC3E}">
        <p14:creationId xmlns:p14="http://schemas.microsoft.com/office/powerpoint/2010/main" val="3176717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401762"/>
            <a:ext cx="8229600" cy="2255838"/>
          </a:xfrm>
        </p:spPr>
        <p:txBody>
          <a:bodyPr>
            <a:noAutofit/>
          </a:bodyPr>
          <a:lstStyle/>
          <a:p>
            <a:pPr algn="l"/>
            <a:r>
              <a:rPr lang="en-ZA" sz="2400" dirty="0" smtClean="0">
                <a:solidFill>
                  <a:srgbClr val="0000CC"/>
                </a:solidFill>
              </a:rPr>
              <a:t>1. </a:t>
            </a:r>
            <a:r>
              <a:rPr lang="en-GB" sz="2400" dirty="0" smtClean="0">
                <a:solidFill>
                  <a:srgbClr val="0000CC"/>
                </a:solidFill>
              </a:rPr>
              <a:t>A patient- Thomas </a:t>
            </a:r>
            <a:r>
              <a:rPr lang="en-GB" sz="2400" dirty="0" err="1" smtClean="0">
                <a:solidFill>
                  <a:srgbClr val="0000CC"/>
                </a:solidFill>
              </a:rPr>
              <a:t>Shilunga</a:t>
            </a:r>
            <a:r>
              <a:rPr lang="en-GB" sz="2400" dirty="0" smtClean="0">
                <a:solidFill>
                  <a:srgbClr val="0000CC"/>
                </a:solidFill>
              </a:rPr>
              <a:t>- presents at your clinic with a prescription for AZT/3TC/NVP 300/150/200mg FDC. He explains that he started ART at your facility 3 years ago then officially transferred out to a facility at the coast. He is now visiting a relative in your town and he needs ARVs for one month. Describe how you will handle this patient on the EDT. </a:t>
            </a:r>
            <a:endParaRPr lang="en-ZA" sz="2400" dirty="0">
              <a:solidFill>
                <a:srgbClr val="0000CC"/>
              </a:solidFill>
            </a:endParaRPr>
          </a:p>
        </p:txBody>
      </p:sp>
      <p:sp>
        <p:nvSpPr>
          <p:cNvPr id="3" name="Content Placeholder 2"/>
          <p:cNvSpPr>
            <a:spLocks noGrp="1"/>
          </p:cNvSpPr>
          <p:nvPr>
            <p:ph idx="1"/>
          </p:nvPr>
        </p:nvSpPr>
        <p:spPr>
          <a:xfrm>
            <a:off x="461010" y="3810000"/>
            <a:ext cx="8229600" cy="1905000"/>
          </a:xfrm>
        </p:spPr>
        <p:txBody>
          <a:bodyPr>
            <a:noAutofit/>
          </a:bodyPr>
          <a:lstStyle/>
          <a:p>
            <a:pPr>
              <a:spcBef>
                <a:spcPts val="528"/>
              </a:spcBef>
              <a:buFont typeface="Wingdings" pitchFamily="2" charset="2"/>
              <a:buChar char="q"/>
            </a:pPr>
            <a:r>
              <a:rPr lang="en-GB" sz="2400" dirty="0" smtClean="0"/>
              <a:t>Search for the patient using the “Find” function on the EDT</a:t>
            </a:r>
          </a:p>
          <a:p>
            <a:pPr>
              <a:spcBef>
                <a:spcPts val="528"/>
              </a:spcBef>
              <a:buFont typeface="Wingdings" pitchFamily="2" charset="2"/>
              <a:buChar char="q"/>
            </a:pPr>
            <a:r>
              <a:rPr lang="en-GB" sz="2400" dirty="0" smtClean="0"/>
              <a:t>Change the status of the patient from “Transferred Out” to “In-Transit”</a:t>
            </a:r>
          </a:p>
          <a:p>
            <a:pPr>
              <a:spcBef>
                <a:spcPts val="528"/>
              </a:spcBef>
              <a:buFont typeface="Wingdings" pitchFamily="2" charset="2"/>
              <a:buChar char="q"/>
            </a:pPr>
            <a:r>
              <a:rPr lang="en-GB" sz="2400" dirty="0" smtClean="0"/>
              <a:t>Dispense to the patient</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13</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
        <p:nvSpPr>
          <p:cNvPr id="6" name="Title 1"/>
          <p:cNvSpPr txBox="1">
            <a:spLocks/>
          </p:cNvSpPr>
          <p:nvPr/>
        </p:nvSpPr>
        <p:spPr>
          <a:xfrm>
            <a:off x="381000" y="533400"/>
            <a:ext cx="8229600" cy="8683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ZA" sz="2800" i="1" dirty="0" smtClean="0">
                <a:solidFill>
                  <a:srgbClr val="0000CC"/>
                </a:solidFill>
                <a:effectLst>
                  <a:outerShdw blurRad="38100" dist="38100" dir="2700000" algn="tl">
                    <a:srgbClr val="000000">
                      <a:alpha val="43137"/>
                    </a:srgbClr>
                  </a:outerShdw>
                </a:effectLst>
              </a:rPr>
              <a:t>Entering Patients on the EDT: Examples</a:t>
            </a:r>
            <a:endParaRPr lang="en-ZA" sz="2800" i="1" dirty="0">
              <a:solidFill>
                <a:srgbClr val="0000C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59945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8229600" cy="2544762"/>
          </a:xfrm>
        </p:spPr>
        <p:txBody>
          <a:bodyPr>
            <a:noAutofit/>
          </a:bodyPr>
          <a:lstStyle/>
          <a:p>
            <a:pPr algn="l"/>
            <a:r>
              <a:rPr lang="en-ZA" sz="2400" dirty="0" smtClean="0">
                <a:solidFill>
                  <a:srgbClr val="0000CC"/>
                </a:solidFill>
              </a:rPr>
              <a:t>2. </a:t>
            </a:r>
            <a:r>
              <a:rPr lang="en-GB" sz="2400" dirty="0" smtClean="0">
                <a:solidFill>
                  <a:srgbClr val="0000CC"/>
                </a:solidFill>
              </a:rPr>
              <a:t>Another patient- </a:t>
            </a:r>
            <a:r>
              <a:rPr lang="en-GB" sz="2400" dirty="0" err="1" smtClean="0">
                <a:solidFill>
                  <a:srgbClr val="0000CC"/>
                </a:solidFill>
              </a:rPr>
              <a:t>Elika</a:t>
            </a:r>
            <a:r>
              <a:rPr lang="en-GB" sz="2400" dirty="0" smtClean="0">
                <a:solidFill>
                  <a:srgbClr val="0000CC"/>
                </a:solidFill>
              </a:rPr>
              <a:t> Daniel- presents at the pharmacy with a prescription for D4T/3TC/NVP 30/150/200mg with NVP dosage of 200mg OD for 15 days. She explains that she started ART at your facility several years ago then stopped taking ARVs after visiting a traditional healer. It is now several years since her last missed appointment. After her health deteriorated she decided to come back to the clinic where she has undergone adherence counselling and gotten the above prescription. Describe how you will handle this patient on the EDT. </a:t>
            </a:r>
            <a:endParaRPr lang="en-ZA" sz="2400" dirty="0">
              <a:solidFill>
                <a:srgbClr val="0000CC"/>
              </a:solidFill>
            </a:endParaRPr>
          </a:p>
        </p:txBody>
      </p:sp>
      <p:sp>
        <p:nvSpPr>
          <p:cNvPr id="3" name="Content Placeholder 2"/>
          <p:cNvSpPr>
            <a:spLocks noGrp="1"/>
          </p:cNvSpPr>
          <p:nvPr>
            <p:ph idx="1"/>
          </p:nvPr>
        </p:nvSpPr>
        <p:spPr>
          <a:xfrm>
            <a:off x="462116" y="4724400"/>
            <a:ext cx="8229600" cy="1600200"/>
          </a:xfrm>
        </p:spPr>
        <p:txBody>
          <a:bodyPr>
            <a:noAutofit/>
          </a:bodyPr>
          <a:lstStyle/>
          <a:p>
            <a:pPr>
              <a:spcBef>
                <a:spcPts val="528"/>
              </a:spcBef>
              <a:buFont typeface="Wingdings" pitchFamily="2" charset="2"/>
              <a:buChar char="q"/>
            </a:pPr>
            <a:r>
              <a:rPr lang="en-GB" sz="2400" dirty="0" smtClean="0"/>
              <a:t>Search for the patient using the “Find” function on the EDT</a:t>
            </a:r>
          </a:p>
          <a:p>
            <a:pPr>
              <a:spcBef>
                <a:spcPts val="528"/>
              </a:spcBef>
              <a:buFont typeface="Wingdings" pitchFamily="2" charset="2"/>
              <a:buChar char="q"/>
            </a:pPr>
            <a:r>
              <a:rPr lang="en-GB" sz="2400" dirty="0" smtClean="0"/>
              <a:t>Change the status of the patient from “LTFU” to “Re-started”</a:t>
            </a:r>
          </a:p>
          <a:p>
            <a:pPr>
              <a:spcBef>
                <a:spcPts val="528"/>
              </a:spcBef>
              <a:buFont typeface="Wingdings" pitchFamily="2" charset="2"/>
              <a:buChar char="q"/>
            </a:pPr>
            <a:r>
              <a:rPr lang="en-GB" sz="2400" dirty="0" smtClean="0"/>
              <a:t>Dispense to the patient</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14</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
        <p:nvSpPr>
          <p:cNvPr id="6" name="Title 1"/>
          <p:cNvSpPr txBox="1">
            <a:spLocks/>
          </p:cNvSpPr>
          <p:nvPr/>
        </p:nvSpPr>
        <p:spPr>
          <a:xfrm>
            <a:off x="381000" y="228600"/>
            <a:ext cx="8229600" cy="8683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ZA" sz="2800" i="1" dirty="0" smtClean="0">
                <a:solidFill>
                  <a:srgbClr val="0000CC"/>
                </a:solidFill>
                <a:effectLst>
                  <a:outerShdw blurRad="38100" dist="38100" dir="2700000" algn="tl">
                    <a:srgbClr val="000000">
                      <a:alpha val="43137"/>
                    </a:srgbClr>
                  </a:outerShdw>
                </a:effectLst>
              </a:rPr>
              <a:t>Entering Patients on the EDT: Examples</a:t>
            </a:r>
            <a:endParaRPr lang="en-ZA" sz="2800" i="1" dirty="0">
              <a:solidFill>
                <a:srgbClr val="0000C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52599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3162"/>
            <a:ext cx="8229600" cy="2484438"/>
          </a:xfrm>
        </p:spPr>
        <p:txBody>
          <a:bodyPr>
            <a:noAutofit/>
          </a:bodyPr>
          <a:lstStyle/>
          <a:p>
            <a:pPr algn="l"/>
            <a:r>
              <a:rPr lang="en-ZA" sz="2400" dirty="0" smtClean="0">
                <a:solidFill>
                  <a:srgbClr val="0000CC"/>
                </a:solidFill>
              </a:rPr>
              <a:t>3. </a:t>
            </a:r>
            <a:r>
              <a:rPr lang="en-GB" sz="2400" dirty="0" smtClean="0">
                <a:solidFill>
                  <a:srgbClr val="0000CC"/>
                </a:solidFill>
              </a:rPr>
              <a:t>A third patient- </a:t>
            </a:r>
            <a:r>
              <a:rPr lang="en-GB" sz="2400" dirty="0">
                <a:solidFill>
                  <a:srgbClr val="0000CC"/>
                </a:solidFill>
              </a:rPr>
              <a:t>Rosalia </a:t>
            </a:r>
            <a:r>
              <a:rPr lang="en-GB" sz="2400" dirty="0" err="1">
                <a:solidFill>
                  <a:srgbClr val="0000CC"/>
                </a:solidFill>
              </a:rPr>
              <a:t>Tulyaameni</a:t>
            </a:r>
            <a:r>
              <a:rPr lang="en-GB" sz="2400" dirty="0">
                <a:solidFill>
                  <a:srgbClr val="0000CC"/>
                </a:solidFill>
              </a:rPr>
              <a:t>- </a:t>
            </a:r>
            <a:r>
              <a:rPr lang="en-GB" sz="2400" dirty="0" smtClean="0">
                <a:solidFill>
                  <a:srgbClr val="0000CC"/>
                </a:solidFill>
              </a:rPr>
              <a:t>presents at your clinic with a prescription for TDF/3TC/NVP 300/150/200mg. She tells you that she started ART at your facility 2 years ago then got a job in Windhoek; she started taking her ARVs in Windhoek 1 year ago but she did not inform anyone at your facility. Her contract is now over and she has returned to your facility. Describe how you will handle this patient on the EDT.</a:t>
            </a:r>
            <a:endParaRPr lang="en-ZA" sz="2400" dirty="0">
              <a:solidFill>
                <a:srgbClr val="0000CC"/>
              </a:solidFill>
            </a:endParaRPr>
          </a:p>
        </p:txBody>
      </p:sp>
      <p:sp>
        <p:nvSpPr>
          <p:cNvPr id="3" name="Content Placeholder 2"/>
          <p:cNvSpPr>
            <a:spLocks noGrp="1"/>
          </p:cNvSpPr>
          <p:nvPr>
            <p:ph idx="1"/>
          </p:nvPr>
        </p:nvSpPr>
        <p:spPr>
          <a:xfrm>
            <a:off x="457200" y="3810000"/>
            <a:ext cx="8229600" cy="2819400"/>
          </a:xfrm>
        </p:spPr>
        <p:txBody>
          <a:bodyPr>
            <a:noAutofit/>
          </a:bodyPr>
          <a:lstStyle/>
          <a:p>
            <a:pPr>
              <a:spcBef>
                <a:spcPts val="528"/>
              </a:spcBef>
              <a:buFont typeface="Wingdings" pitchFamily="2" charset="2"/>
              <a:buChar char="q"/>
            </a:pPr>
            <a:r>
              <a:rPr lang="en-GB" sz="2400" dirty="0" smtClean="0"/>
              <a:t>Verify on the patient’s passport that she has been on ART during the last 1 year</a:t>
            </a:r>
          </a:p>
          <a:p>
            <a:pPr>
              <a:spcBef>
                <a:spcPts val="528"/>
              </a:spcBef>
              <a:buFont typeface="Wingdings" pitchFamily="2" charset="2"/>
              <a:buChar char="q"/>
            </a:pPr>
            <a:r>
              <a:rPr lang="en-GB" sz="2400" dirty="0" smtClean="0"/>
              <a:t>Search for the patient using the “Find” function on the EDT</a:t>
            </a:r>
          </a:p>
          <a:p>
            <a:pPr>
              <a:spcBef>
                <a:spcPts val="528"/>
              </a:spcBef>
              <a:buFont typeface="Wingdings" pitchFamily="2" charset="2"/>
              <a:buChar char="q"/>
            </a:pPr>
            <a:r>
              <a:rPr lang="en-GB" sz="2400" dirty="0" smtClean="0"/>
              <a:t>Change the status of the patient from “LTFU” to “Active”</a:t>
            </a:r>
          </a:p>
          <a:p>
            <a:pPr>
              <a:spcBef>
                <a:spcPts val="528"/>
              </a:spcBef>
              <a:buFont typeface="Wingdings" pitchFamily="2" charset="2"/>
              <a:buChar char="q"/>
            </a:pPr>
            <a:r>
              <a:rPr lang="en-GB" sz="2400" dirty="0" smtClean="0"/>
              <a:t>Dispense to the patient and caution her that she must formally transfer out of your facility and transfer in at the other facility if the same scenario repeats in future</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15</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
        <p:nvSpPr>
          <p:cNvPr id="6" name="Title 1"/>
          <p:cNvSpPr txBox="1">
            <a:spLocks/>
          </p:cNvSpPr>
          <p:nvPr/>
        </p:nvSpPr>
        <p:spPr>
          <a:xfrm>
            <a:off x="381000" y="304800"/>
            <a:ext cx="82296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ZA" sz="2800" i="1" dirty="0" smtClean="0">
                <a:solidFill>
                  <a:srgbClr val="0000CC"/>
                </a:solidFill>
                <a:effectLst>
                  <a:outerShdw blurRad="38100" dist="38100" dir="2700000" algn="tl">
                    <a:srgbClr val="000000">
                      <a:alpha val="43137"/>
                    </a:srgbClr>
                  </a:outerShdw>
                </a:effectLst>
              </a:rPr>
              <a:t>Entering Patients on the EDT: Examples</a:t>
            </a:r>
            <a:endParaRPr lang="en-ZA" sz="2800" i="1" dirty="0">
              <a:solidFill>
                <a:srgbClr val="0000C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000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ZA" dirty="0" smtClean="0"/>
              <a:t>New Patient</a:t>
            </a:r>
            <a:endParaRPr lang="en-ZA" dirty="0"/>
          </a:p>
        </p:txBody>
      </p:sp>
      <p:sp>
        <p:nvSpPr>
          <p:cNvPr id="3" name="Content Placeholder 2"/>
          <p:cNvSpPr>
            <a:spLocks noGrp="1"/>
          </p:cNvSpPr>
          <p:nvPr>
            <p:ph idx="1"/>
          </p:nvPr>
        </p:nvSpPr>
        <p:spPr>
          <a:xfrm>
            <a:off x="457200" y="1143000"/>
            <a:ext cx="8153400" cy="5257800"/>
          </a:xfrm>
        </p:spPr>
        <p:txBody>
          <a:bodyPr/>
          <a:lstStyle/>
          <a:p>
            <a:r>
              <a:rPr lang="en-ZA" dirty="0" smtClean="0"/>
              <a:t>Name: John Doe; Unique #: 101-1307-24351</a:t>
            </a:r>
          </a:p>
          <a:p>
            <a:r>
              <a:rPr lang="en-ZA" dirty="0" err="1" smtClean="0"/>
              <a:t>DoB</a:t>
            </a:r>
            <a:r>
              <a:rPr lang="en-ZA" dirty="0" smtClean="0"/>
              <a:t>: 9 Apr 1987</a:t>
            </a:r>
          </a:p>
          <a:p>
            <a:r>
              <a:rPr lang="en-ZA" dirty="0" smtClean="0"/>
              <a:t>Prescription: </a:t>
            </a:r>
          </a:p>
          <a:p>
            <a:pPr lvl="1"/>
            <a:r>
              <a:rPr lang="en-ZA" dirty="0" smtClean="0"/>
              <a:t>TDF 300mg/3TC 150mg </a:t>
            </a:r>
            <a:r>
              <a:rPr lang="en-ZA" dirty="0" err="1" smtClean="0"/>
              <a:t>bd</a:t>
            </a:r>
            <a:r>
              <a:rPr lang="en-ZA" dirty="0" smtClean="0"/>
              <a:t> 15 days</a:t>
            </a:r>
          </a:p>
          <a:p>
            <a:pPr lvl="1"/>
            <a:r>
              <a:rPr lang="en-ZA" dirty="0" smtClean="0"/>
              <a:t>NVP 200mg OD for 15 days</a:t>
            </a:r>
          </a:p>
          <a:p>
            <a:pPr marL="514350" indent="-457200"/>
            <a:r>
              <a:rPr lang="en-ZA" dirty="0" smtClean="0"/>
              <a:t>Weight 78kg</a:t>
            </a:r>
          </a:p>
          <a:p>
            <a:pPr marL="514350" indent="-457200"/>
            <a:r>
              <a:rPr lang="en-ZA" dirty="0" smtClean="0"/>
              <a:t>Language: </a:t>
            </a:r>
            <a:r>
              <a:rPr lang="en-ZA" dirty="0" err="1" smtClean="0"/>
              <a:t>Oshiwambo</a:t>
            </a:r>
            <a:endParaRPr lang="en-ZA" dirty="0" smtClean="0"/>
          </a:p>
          <a:p>
            <a:pPr marL="514350" indent="-457200"/>
            <a:r>
              <a:rPr lang="en-ZA" dirty="0" smtClean="0"/>
              <a:t>Address: 18 Feld Str., </a:t>
            </a:r>
            <a:r>
              <a:rPr lang="en-ZA" dirty="0" err="1" smtClean="0"/>
              <a:t>Grootfontein</a:t>
            </a:r>
            <a:endParaRPr lang="en-ZA" dirty="0" smtClean="0"/>
          </a:p>
          <a:p>
            <a:pPr marL="57150" indent="0">
              <a:buNone/>
            </a:pPr>
            <a:r>
              <a:rPr lang="en-ZA" dirty="0" smtClean="0"/>
              <a:t>Starting ART today at your site</a:t>
            </a:r>
          </a:p>
          <a:p>
            <a:endParaRPr lang="en-ZA" dirty="0"/>
          </a:p>
        </p:txBody>
      </p:sp>
      <p:sp>
        <p:nvSpPr>
          <p:cNvPr id="4" name="Slide Number Placeholder 3"/>
          <p:cNvSpPr>
            <a:spLocks noGrp="1"/>
          </p:cNvSpPr>
          <p:nvPr>
            <p:ph type="sldNum" sz="quarter" idx="12"/>
          </p:nvPr>
        </p:nvSpPr>
        <p:spPr/>
        <p:txBody>
          <a:bodyPr/>
          <a:lstStyle/>
          <a:p>
            <a:fld id="{ACA9E712-0DA1-4DA0-904E-C8478F5EBDD3}" type="slidenum">
              <a:rPr lang="en-ZA" smtClean="0"/>
              <a:t>16</a:t>
            </a:fld>
            <a:endParaRPr lang="en-ZA"/>
          </a:p>
        </p:txBody>
      </p:sp>
    </p:spTree>
    <p:extLst>
      <p:ext uri="{BB962C8B-B14F-4D97-AF65-F5344CB8AC3E}">
        <p14:creationId xmlns:p14="http://schemas.microsoft.com/office/powerpoint/2010/main" val="653458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ZA" dirty="0" smtClean="0"/>
              <a:t>New Patient (2)</a:t>
            </a:r>
            <a:endParaRPr lang="en-ZA" dirty="0"/>
          </a:p>
        </p:txBody>
      </p:sp>
      <p:sp>
        <p:nvSpPr>
          <p:cNvPr id="3" name="Content Placeholder 2"/>
          <p:cNvSpPr>
            <a:spLocks noGrp="1"/>
          </p:cNvSpPr>
          <p:nvPr>
            <p:ph idx="1"/>
          </p:nvPr>
        </p:nvSpPr>
        <p:spPr>
          <a:xfrm>
            <a:off x="457200" y="1143000"/>
            <a:ext cx="8153400" cy="5257800"/>
          </a:xfrm>
        </p:spPr>
        <p:txBody>
          <a:bodyPr>
            <a:normAutofit/>
          </a:bodyPr>
          <a:lstStyle/>
          <a:p>
            <a:r>
              <a:rPr lang="en-ZA" dirty="0" smtClean="0"/>
              <a:t>Name: Jane Drew; Unique #: 101-1307-24352</a:t>
            </a:r>
          </a:p>
          <a:p>
            <a:r>
              <a:rPr lang="en-ZA" dirty="0" err="1" smtClean="0"/>
              <a:t>DoB</a:t>
            </a:r>
            <a:r>
              <a:rPr lang="en-ZA" dirty="0" smtClean="0"/>
              <a:t>: 9 June 1989</a:t>
            </a:r>
          </a:p>
          <a:p>
            <a:r>
              <a:rPr lang="en-ZA" dirty="0" smtClean="0"/>
              <a:t>Prescription: </a:t>
            </a:r>
          </a:p>
          <a:p>
            <a:pPr lvl="1"/>
            <a:r>
              <a:rPr lang="en-ZA" dirty="0" smtClean="0"/>
              <a:t>TDF 300mg OD for 15 days; 3TC 150mg </a:t>
            </a:r>
            <a:r>
              <a:rPr lang="en-ZA" dirty="0" err="1" smtClean="0"/>
              <a:t>bd</a:t>
            </a:r>
            <a:r>
              <a:rPr lang="en-ZA" dirty="0" smtClean="0"/>
              <a:t> 15 days; NVP 200mg OD for 15 days</a:t>
            </a:r>
          </a:p>
          <a:p>
            <a:pPr marL="514350" indent="-457200"/>
            <a:r>
              <a:rPr lang="en-ZA" dirty="0" smtClean="0"/>
              <a:t>Weight 68kg; pregnant (EDD- 20 Dec 2013)</a:t>
            </a:r>
          </a:p>
          <a:p>
            <a:pPr marL="514350" indent="-457200"/>
            <a:r>
              <a:rPr lang="en-ZA" dirty="0" smtClean="0"/>
              <a:t>Language: Afrikaans</a:t>
            </a:r>
          </a:p>
          <a:p>
            <a:pPr marL="514350" indent="-457200"/>
            <a:r>
              <a:rPr lang="en-ZA" dirty="0" smtClean="0"/>
              <a:t>Address: 18 Feld Str., </a:t>
            </a:r>
            <a:r>
              <a:rPr lang="en-ZA" dirty="0" err="1" smtClean="0"/>
              <a:t>Grootfontein</a:t>
            </a:r>
            <a:endParaRPr lang="en-ZA" dirty="0" smtClean="0"/>
          </a:p>
          <a:p>
            <a:pPr marL="57150" indent="0">
              <a:buNone/>
            </a:pPr>
            <a:r>
              <a:rPr lang="en-ZA" dirty="0" smtClean="0"/>
              <a:t>Starting ART today at your site</a:t>
            </a:r>
          </a:p>
          <a:p>
            <a:endParaRPr lang="en-ZA" dirty="0"/>
          </a:p>
        </p:txBody>
      </p:sp>
      <p:sp>
        <p:nvSpPr>
          <p:cNvPr id="4" name="Slide Number Placeholder 3"/>
          <p:cNvSpPr>
            <a:spLocks noGrp="1"/>
          </p:cNvSpPr>
          <p:nvPr>
            <p:ph type="sldNum" sz="quarter" idx="12"/>
          </p:nvPr>
        </p:nvSpPr>
        <p:spPr/>
        <p:txBody>
          <a:bodyPr/>
          <a:lstStyle/>
          <a:p>
            <a:fld id="{ACA9E712-0DA1-4DA0-904E-C8478F5EBDD3}" type="slidenum">
              <a:rPr lang="en-ZA" smtClean="0"/>
              <a:t>17</a:t>
            </a:fld>
            <a:endParaRPr lang="en-ZA"/>
          </a:p>
        </p:txBody>
      </p:sp>
    </p:spTree>
    <p:extLst>
      <p:ext uri="{BB962C8B-B14F-4D97-AF65-F5344CB8AC3E}">
        <p14:creationId xmlns:p14="http://schemas.microsoft.com/office/powerpoint/2010/main" val="3929600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ZA" dirty="0" smtClean="0"/>
              <a:t>New Patient (3)</a:t>
            </a:r>
            <a:endParaRPr lang="en-ZA" dirty="0"/>
          </a:p>
        </p:txBody>
      </p:sp>
      <p:sp>
        <p:nvSpPr>
          <p:cNvPr id="3" name="Content Placeholder 2"/>
          <p:cNvSpPr>
            <a:spLocks noGrp="1"/>
          </p:cNvSpPr>
          <p:nvPr>
            <p:ph idx="1"/>
          </p:nvPr>
        </p:nvSpPr>
        <p:spPr>
          <a:xfrm>
            <a:off x="457200" y="1143000"/>
            <a:ext cx="8534400" cy="5410200"/>
          </a:xfrm>
        </p:spPr>
        <p:txBody>
          <a:bodyPr>
            <a:normAutofit fontScale="92500"/>
          </a:bodyPr>
          <a:lstStyle/>
          <a:p>
            <a:r>
              <a:rPr lang="en-ZA" dirty="0" smtClean="0"/>
              <a:t>Name: Jose </a:t>
            </a:r>
            <a:r>
              <a:rPr lang="en-ZA" dirty="0" err="1" smtClean="0"/>
              <a:t>Mourinho</a:t>
            </a:r>
            <a:r>
              <a:rPr lang="en-ZA" dirty="0" smtClean="0"/>
              <a:t>; Unique #: 101-1207-24352</a:t>
            </a:r>
          </a:p>
          <a:p>
            <a:r>
              <a:rPr lang="en-ZA" dirty="0" err="1" smtClean="0"/>
              <a:t>DoB</a:t>
            </a:r>
            <a:r>
              <a:rPr lang="en-ZA" dirty="0" smtClean="0"/>
              <a:t>: 9 June 1981; Started ART at </a:t>
            </a:r>
            <a:r>
              <a:rPr lang="en-ZA" dirty="0" err="1" smtClean="0"/>
              <a:t>Katutura</a:t>
            </a:r>
            <a:r>
              <a:rPr lang="en-ZA" dirty="0" smtClean="0"/>
              <a:t> State Hospital on 13 Jul 2012; has never changed the regimen; ART Number: 115-23412</a:t>
            </a:r>
          </a:p>
          <a:p>
            <a:r>
              <a:rPr lang="en-ZA" dirty="0" smtClean="0"/>
              <a:t>Prescription: </a:t>
            </a:r>
          </a:p>
          <a:p>
            <a:pPr lvl="1"/>
            <a:r>
              <a:rPr lang="en-ZA" dirty="0" smtClean="0"/>
              <a:t>AZT/3TC/NVP 300/150/200mg</a:t>
            </a:r>
          </a:p>
          <a:p>
            <a:pPr marL="514350" indent="-457200"/>
            <a:r>
              <a:rPr lang="en-ZA" dirty="0" smtClean="0"/>
              <a:t>Weight 70kg</a:t>
            </a:r>
          </a:p>
          <a:p>
            <a:pPr marL="514350" indent="-457200"/>
            <a:r>
              <a:rPr lang="en-ZA" dirty="0" smtClean="0"/>
              <a:t>Language: Afrikaans</a:t>
            </a:r>
          </a:p>
          <a:p>
            <a:pPr marL="514350" indent="-457200"/>
            <a:r>
              <a:rPr lang="en-ZA" dirty="0" smtClean="0"/>
              <a:t>Address: 21 Feld Str., </a:t>
            </a:r>
            <a:r>
              <a:rPr lang="en-ZA" dirty="0" err="1" smtClean="0"/>
              <a:t>Grootfontein</a:t>
            </a:r>
            <a:endParaRPr lang="en-ZA" dirty="0" smtClean="0"/>
          </a:p>
          <a:p>
            <a:pPr marL="57150" indent="0">
              <a:buNone/>
            </a:pPr>
            <a:r>
              <a:rPr lang="en-ZA" dirty="0" smtClean="0"/>
              <a:t>Transferring in to your site today</a:t>
            </a:r>
          </a:p>
          <a:p>
            <a:endParaRPr lang="en-ZA" dirty="0"/>
          </a:p>
        </p:txBody>
      </p:sp>
      <p:sp>
        <p:nvSpPr>
          <p:cNvPr id="4" name="Slide Number Placeholder 3"/>
          <p:cNvSpPr>
            <a:spLocks noGrp="1"/>
          </p:cNvSpPr>
          <p:nvPr>
            <p:ph type="sldNum" sz="quarter" idx="12"/>
          </p:nvPr>
        </p:nvSpPr>
        <p:spPr/>
        <p:txBody>
          <a:bodyPr/>
          <a:lstStyle/>
          <a:p>
            <a:fld id="{ACA9E712-0DA1-4DA0-904E-C8478F5EBDD3}" type="slidenum">
              <a:rPr lang="en-ZA" smtClean="0"/>
              <a:t>18</a:t>
            </a:fld>
            <a:endParaRPr lang="en-ZA"/>
          </a:p>
        </p:txBody>
      </p:sp>
    </p:spTree>
    <p:extLst>
      <p:ext uri="{BB962C8B-B14F-4D97-AF65-F5344CB8AC3E}">
        <p14:creationId xmlns:p14="http://schemas.microsoft.com/office/powerpoint/2010/main" val="2440067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ZA" dirty="0" smtClean="0"/>
              <a:t>New Patient (4)</a:t>
            </a:r>
            <a:endParaRPr lang="en-ZA" dirty="0"/>
          </a:p>
        </p:txBody>
      </p:sp>
      <p:sp>
        <p:nvSpPr>
          <p:cNvPr id="3" name="Content Placeholder 2"/>
          <p:cNvSpPr>
            <a:spLocks noGrp="1"/>
          </p:cNvSpPr>
          <p:nvPr>
            <p:ph idx="1"/>
          </p:nvPr>
        </p:nvSpPr>
        <p:spPr>
          <a:xfrm>
            <a:off x="457200" y="1143000"/>
            <a:ext cx="8534400" cy="5410200"/>
          </a:xfrm>
        </p:spPr>
        <p:txBody>
          <a:bodyPr>
            <a:normAutofit/>
          </a:bodyPr>
          <a:lstStyle/>
          <a:p>
            <a:r>
              <a:rPr lang="en-ZA" sz="2800" dirty="0" smtClean="0"/>
              <a:t>Name: Mary Daniels; Unique </a:t>
            </a:r>
            <a:r>
              <a:rPr lang="en-ZA" sz="2800" smtClean="0"/>
              <a:t>#: 101-1209-00352</a:t>
            </a:r>
            <a:endParaRPr lang="en-ZA" sz="2800" dirty="0" smtClean="0"/>
          </a:p>
          <a:p>
            <a:r>
              <a:rPr lang="en-ZA" sz="2800" dirty="0" err="1" smtClean="0"/>
              <a:t>DoB</a:t>
            </a:r>
            <a:r>
              <a:rPr lang="en-ZA" sz="2800" dirty="0" smtClean="0"/>
              <a:t>: 31 May 1976; Started ART at Walvis Bay State Hospital on 13 Sep 2012 on D4T/3TC/NVP; ART Number: 104-412</a:t>
            </a:r>
          </a:p>
          <a:p>
            <a:r>
              <a:rPr lang="en-ZA" sz="2800" dirty="0" smtClean="0"/>
              <a:t>Prescription: </a:t>
            </a:r>
          </a:p>
          <a:p>
            <a:pPr lvl="1"/>
            <a:r>
              <a:rPr lang="en-ZA" dirty="0" smtClean="0"/>
              <a:t>AZT/3TC/NVP 300/150/200mg</a:t>
            </a:r>
          </a:p>
          <a:p>
            <a:pPr marL="514350" indent="-457200"/>
            <a:r>
              <a:rPr lang="en-ZA" sz="2800" dirty="0" smtClean="0"/>
              <a:t>Weight 50kg</a:t>
            </a:r>
          </a:p>
          <a:p>
            <a:pPr marL="514350" indent="-457200"/>
            <a:r>
              <a:rPr lang="en-ZA" sz="2800" dirty="0" smtClean="0"/>
              <a:t>Language: </a:t>
            </a:r>
            <a:r>
              <a:rPr lang="en-ZA" sz="2800" dirty="0" err="1" smtClean="0"/>
              <a:t>Damara-Nama</a:t>
            </a:r>
            <a:endParaRPr lang="en-ZA" sz="2800" dirty="0" smtClean="0"/>
          </a:p>
          <a:p>
            <a:pPr marL="514350" indent="-457200"/>
            <a:r>
              <a:rPr lang="en-ZA" sz="2800" dirty="0" smtClean="0"/>
              <a:t>Address: 21 Independence Str., </a:t>
            </a:r>
            <a:r>
              <a:rPr lang="en-ZA" sz="2800" dirty="0" err="1" smtClean="0"/>
              <a:t>Grootfontein</a:t>
            </a:r>
            <a:endParaRPr lang="en-ZA" sz="2800" dirty="0" smtClean="0"/>
          </a:p>
          <a:p>
            <a:pPr marL="57150" indent="0">
              <a:buNone/>
            </a:pPr>
            <a:r>
              <a:rPr lang="en-ZA" sz="2800" dirty="0" smtClean="0"/>
              <a:t>Transferring in to your site today</a:t>
            </a:r>
          </a:p>
          <a:p>
            <a:endParaRPr lang="en-ZA" dirty="0"/>
          </a:p>
        </p:txBody>
      </p:sp>
      <p:sp>
        <p:nvSpPr>
          <p:cNvPr id="4" name="Slide Number Placeholder 3"/>
          <p:cNvSpPr>
            <a:spLocks noGrp="1"/>
          </p:cNvSpPr>
          <p:nvPr>
            <p:ph type="sldNum" sz="quarter" idx="12"/>
          </p:nvPr>
        </p:nvSpPr>
        <p:spPr/>
        <p:txBody>
          <a:bodyPr/>
          <a:lstStyle/>
          <a:p>
            <a:fld id="{ACA9E712-0DA1-4DA0-904E-C8478F5EBDD3}" type="slidenum">
              <a:rPr lang="en-ZA" smtClean="0"/>
              <a:t>19</a:t>
            </a:fld>
            <a:endParaRPr lang="en-ZA"/>
          </a:p>
        </p:txBody>
      </p:sp>
    </p:spTree>
    <p:extLst>
      <p:ext uri="{BB962C8B-B14F-4D97-AF65-F5344CB8AC3E}">
        <p14:creationId xmlns:p14="http://schemas.microsoft.com/office/powerpoint/2010/main" val="2800659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New on ART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66800"/>
            <a:ext cx="8229600" cy="5410200"/>
          </a:xfrm>
        </p:spPr>
        <p:txBody>
          <a:bodyPr>
            <a:noAutofit/>
          </a:bodyPr>
          <a:lstStyle/>
          <a:p>
            <a:pPr marL="0" indent="0">
              <a:buNone/>
            </a:pPr>
            <a:r>
              <a:rPr lang="en-ZA" sz="2400" b="1" dirty="0" smtClean="0"/>
              <a:t>Required</a:t>
            </a:r>
          </a:p>
          <a:p>
            <a:pPr>
              <a:buFont typeface="Wingdings" pitchFamily="2" charset="2"/>
              <a:buChar char="q"/>
            </a:pPr>
            <a:r>
              <a:rPr lang="en-ZA" sz="2400" dirty="0" smtClean="0"/>
              <a:t>Patient’s Care Booklet </a:t>
            </a:r>
            <a:r>
              <a:rPr lang="en-ZA" sz="2400" i="1" dirty="0" smtClean="0"/>
              <a:t>(</a:t>
            </a:r>
            <a:r>
              <a:rPr lang="en-GB" sz="2400" i="1" dirty="0" smtClean="0"/>
              <a:t>Use of the patient’s health passport is not recommended as, in many cases, the information on the health passport is not sufficient to fill out all the required fields on the EDT</a:t>
            </a:r>
            <a:r>
              <a:rPr lang="en-ZA" sz="2400" i="1" dirty="0" smtClean="0"/>
              <a:t>)</a:t>
            </a:r>
          </a:p>
          <a:p>
            <a:pPr marL="0" indent="0">
              <a:buNone/>
            </a:pPr>
            <a:r>
              <a:rPr lang="en-ZA" sz="2400" b="1" dirty="0" smtClean="0"/>
              <a:t>When is this applicable?</a:t>
            </a:r>
          </a:p>
          <a:p>
            <a:pPr>
              <a:buFont typeface="Wingdings" pitchFamily="2" charset="2"/>
              <a:buChar char="q"/>
            </a:pPr>
            <a:r>
              <a:rPr lang="en-ZA" sz="2400" dirty="0" smtClean="0"/>
              <a:t>When dealing with a patient who is being initiated on ART for the first time </a:t>
            </a:r>
          </a:p>
          <a:p>
            <a:pPr marL="0" indent="0">
              <a:buNone/>
            </a:pPr>
            <a:r>
              <a:rPr lang="en-ZA" sz="2400" b="1" dirty="0" smtClean="0"/>
              <a:t>Implementation</a:t>
            </a:r>
          </a:p>
          <a:p>
            <a:pPr>
              <a:buFont typeface="Wingdings" pitchFamily="2" charset="2"/>
              <a:buChar char="q"/>
            </a:pPr>
            <a:r>
              <a:rPr lang="en-ZA" sz="2400" dirty="0" smtClean="0"/>
              <a:t>Select “Patient Add” on EDT and fill out all the required details; enter the unique number and CDC number too</a:t>
            </a:r>
          </a:p>
          <a:p>
            <a:pPr>
              <a:buFont typeface="Wingdings" pitchFamily="2" charset="2"/>
              <a:buChar char="q"/>
            </a:pPr>
            <a:r>
              <a:rPr lang="en-ZA" sz="2400" dirty="0" smtClean="0"/>
              <a:t>Save the record</a:t>
            </a:r>
          </a:p>
        </p:txBody>
      </p:sp>
      <p:sp>
        <p:nvSpPr>
          <p:cNvPr id="4" name="Slide Number Placeholder 3"/>
          <p:cNvSpPr>
            <a:spLocks noGrp="1"/>
          </p:cNvSpPr>
          <p:nvPr>
            <p:ph type="sldNum" sz="quarter" idx="12"/>
          </p:nvPr>
        </p:nvSpPr>
        <p:spPr/>
        <p:txBody>
          <a:bodyPr/>
          <a:lstStyle/>
          <a:p>
            <a:fld id="{ACA9E712-0DA1-4DA0-904E-C8478F5EBDD3}" type="slidenum">
              <a:rPr lang="en-ZA" smtClean="0"/>
              <a:t>2</a:t>
            </a:fld>
            <a:endParaRPr lang="en-ZA"/>
          </a:p>
        </p:txBody>
      </p:sp>
    </p:spTree>
    <p:extLst>
      <p:ext uri="{BB962C8B-B14F-4D97-AF65-F5344CB8AC3E}">
        <p14:creationId xmlns:p14="http://schemas.microsoft.com/office/powerpoint/2010/main" val="3263926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ZA" dirty="0" smtClean="0"/>
              <a:t>New Patient (5)</a:t>
            </a:r>
            <a:endParaRPr lang="en-ZA" dirty="0"/>
          </a:p>
        </p:txBody>
      </p:sp>
      <p:sp>
        <p:nvSpPr>
          <p:cNvPr id="3" name="Content Placeholder 2"/>
          <p:cNvSpPr>
            <a:spLocks noGrp="1"/>
          </p:cNvSpPr>
          <p:nvPr>
            <p:ph idx="1"/>
          </p:nvPr>
        </p:nvSpPr>
        <p:spPr>
          <a:xfrm>
            <a:off x="457200" y="1143000"/>
            <a:ext cx="8534400" cy="5410200"/>
          </a:xfrm>
        </p:spPr>
        <p:txBody>
          <a:bodyPr>
            <a:normAutofit/>
          </a:bodyPr>
          <a:lstStyle/>
          <a:p>
            <a:r>
              <a:rPr lang="en-ZA" sz="2800" dirty="0" smtClean="0"/>
              <a:t>Name: Karla Paulus;</a:t>
            </a:r>
          </a:p>
          <a:p>
            <a:r>
              <a:rPr lang="en-ZA" sz="2800" dirty="0" err="1" smtClean="0"/>
              <a:t>DoB</a:t>
            </a:r>
            <a:r>
              <a:rPr lang="en-ZA" sz="2800" dirty="0" smtClean="0"/>
              <a:t>: 31 March 1966; Started ART at Rhino Park Hospital, Windhoek on 23 Feb 2010 on TDF/3TC/EFV;</a:t>
            </a:r>
          </a:p>
          <a:p>
            <a:r>
              <a:rPr lang="en-ZA" sz="2800" dirty="0" smtClean="0"/>
              <a:t>Prescription: </a:t>
            </a:r>
          </a:p>
          <a:p>
            <a:pPr lvl="1"/>
            <a:r>
              <a:rPr lang="en-ZA" dirty="0" smtClean="0"/>
              <a:t>AZT/3TC 300mg/150mg BD for 30 days; TDF 300mg OD for 30 days; LPV/r 200/50mg t tabs BD for 30 days</a:t>
            </a:r>
          </a:p>
          <a:p>
            <a:pPr marL="514350" indent="-457200"/>
            <a:r>
              <a:rPr lang="en-ZA" sz="2800" dirty="0" smtClean="0"/>
              <a:t>Weight 50kg</a:t>
            </a:r>
          </a:p>
          <a:p>
            <a:pPr marL="514350" indent="-457200"/>
            <a:r>
              <a:rPr lang="en-ZA" sz="2800" dirty="0" smtClean="0"/>
              <a:t>Language: </a:t>
            </a:r>
            <a:r>
              <a:rPr lang="en-ZA" sz="2800" dirty="0" err="1" smtClean="0"/>
              <a:t>Oshiwambo</a:t>
            </a:r>
            <a:endParaRPr lang="en-ZA" sz="2800" dirty="0" smtClean="0"/>
          </a:p>
          <a:p>
            <a:pPr marL="514350" indent="-457200"/>
            <a:r>
              <a:rPr lang="en-ZA" sz="2800" dirty="0" smtClean="0"/>
              <a:t>Address: 21 Tal Str., </a:t>
            </a:r>
            <a:r>
              <a:rPr lang="en-ZA" sz="2800" dirty="0" err="1" smtClean="0"/>
              <a:t>Grootfontein</a:t>
            </a:r>
            <a:endParaRPr lang="en-ZA" sz="2800" dirty="0" smtClean="0"/>
          </a:p>
          <a:p>
            <a:pPr marL="57150" indent="0">
              <a:buNone/>
            </a:pPr>
            <a:r>
              <a:rPr lang="en-ZA" sz="2800" dirty="0" smtClean="0"/>
              <a:t>Transferring in to your site today</a:t>
            </a:r>
          </a:p>
          <a:p>
            <a:endParaRPr lang="en-ZA" dirty="0"/>
          </a:p>
        </p:txBody>
      </p:sp>
      <p:sp>
        <p:nvSpPr>
          <p:cNvPr id="4" name="Slide Number Placeholder 3"/>
          <p:cNvSpPr>
            <a:spLocks noGrp="1"/>
          </p:cNvSpPr>
          <p:nvPr>
            <p:ph type="sldNum" sz="quarter" idx="12"/>
          </p:nvPr>
        </p:nvSpPr>
        <p:spPr/>
        <p:txBody>
          <a:bodyPr/>
          <a:lstStyle/>
          <a:p>
            <a:fld id="{ACA9E712-0DA1-4DA0-904E-C8478F5EBDD3}" type="slidenum">
              <a:rPr lang="en-ZA" smtClean="0"/>
              <a:t>20</a:t>
            </a:fld>
            <a:endParaRPr lang="en-ZA"/>
          </a:p>
        </p:txBody>
      </p:sp>
    </p:spTree>
    <p:extLst>
      <p:ext uri="{BB962C8B-B14F-4D97-AF65-F5344CB8AC3E}">
        <p14:creationId xmlns:p14="http://schemas.microsoft.com/office/powerpoint/2010/main" val="3781010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New on ART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66800"/>
            <a:ext cx="8229600" cy="5410200"/>
          </a:xfrm>
        </p:spPr>
        <p:txBody>
          <a:bodyPr>
            <a:noAutofit/>
          </a:bodyPr>
          <a:lstStyle/>
          <a:p>
            <a:pPr marL="0" indent="0">
              <a:buNone/>
            </a:pPr>
            <a:r>
              <a:rPr lang="en-ZA" sz="2400" b="1" dirty="0" smtClean="0"/>
              <a:t>Implementation (cont.)</a:t>
            </a:r>
          </a:p>
          <a:p>
            <a:pPr>
              <a:buFont typeface="Wingdings" pitchFamily="2" charset="2"/>
              <a:buChar char="q"/>
            </a:pPr>
            <a:r>
              <a:rPr lang="en-ZA" sz="2400" dirty="0" smtClean="0"/>
              <a:t>When prompted to print label, accept and attach the label on, or in, the patient’s passport</a:t>
            </a:r>
          </a:p>
          <a:p>
            <a:pPr marL="0" indent="0">
              <a:buNone/>
            </a:pPr>
            <a:r>
              <a:rPr lang="en-ZA" sz="2400" b="1" dirty="0"/>
              <a:t>Implications</a:t>
            </a:r>
          </a:p>
          <a:p>
            <a:pPr>
              <a:buFont typeface="Wingdings" pitchFamily="2" charset="2"/>
              <a:buChar char="q"/>
            </a:pPr>
            <a:r>
              <a:rPr lang="en-GB" sz="2400" dirty="0"/>
              <a:t>Use of patient’s care booklet ensures conformity with the </a:t>
            </a:r>
            <a:r>
              <a:rPr lang="en-GB" sz="2400" dirty="0" err="1"/>
              <a:t>ePMS</a:t>
            </a:r>
            <a:r>
              <a:rPr lang="en-GB" sz="2400" dirty="0"/>
              <a:t> data and enables more complete capturing of information</a:t>
            </a:r>
          </a:p>
          <a:p>
            <a:pPr>
              <a:buFont typeface="Wingdings" pitchFamily="2" charset="2"/>
              <a:buChar char="q"/>
            </a:pPr>
            <a:r>
              <a:rPr lang="en-GB" sz="2400" dirty="0"/>
              <a:t>Entering patient’s information based on the patient’s verbal info is not recommended as some information may be missed out or incorrect information provided inadvertently</a:t>
            </a:r>
          </a:p>
          <a:p>
            <a:pPr>
              <a:buFont typeface="Wingdings" pitchFamily="2" charset="2"/>
              <a:buChar char="q"/>
            </a:pPr>
            <a:r>
              <a:rPr lang="en-GB" sz="2400" dirty="0"/>
              <a:t>Capturing the Unique Number from the patient’s care booklet facilitates future data quality assessments against the </a:t>
            </a:r>
            <a:r>
              <a:rPr lang="en-GB" sz="2400" dirty="0" err="1"/>
              <a:t>ePMS</a:t>
            </a:r>
            <a:r>
              <a:rPr lang="en-GB" sz="2400" dirty="0"/>
              <a:t> as well as research </a:t>
            </a:r>
            <a:r>
              <a:rPr lang="en-GB" sz="2400" dirty="0" smtClean="0"/>
              <a:t>studies</a:t>
            </a:r>
            <a:endParaRPr lang="en-GB" sz="2400" dirty="0"/>
          </a:p>
        </p:txBody>
      </p:sp>
      <p:sp>
        <p:nvSpPr>
          <p:cNvPr id="4" name="Slide Number Placeholder 3"/>
          <p:cNvSpPr>
            <a:spLocks noGrp="1"/>
          </p:cNvSpPr>
          <p:nvPr>
            <p:ph type="sldNum" sz="quarter" idx="12"/>
          </p:nvPr>
        </p:nvSpPr>
        <p:spPr/>
        <p:txBody>
          <a:bodyPr/>
          <a:lstStyle/>
          <a:p>
            <a:fld id="{ACA9E712-0DA1-4DA0-904E-C8478F5EBDD3}" type="slidenum">
              <a:rPr lang="en-ZA" smtClean="0"/>
              <a:t>3</a:t>
            </a:fld>
            <a:endParaRPr lang="en-ZA"/>
          </a:p>
        </p:txBody>
      </p:sp>
    </p:spTree>
    <p:extLst>
      <p:ext uri="{BB962C8B-B14F-4D97-AF65-F5344CB8AC3E}">
        <p14:creationId xmlns:p14="http://schemas.microsoft.com/office/powerpoint/2010/main" val="2379614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New on ART (PMTCT)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buNone/>
            </a:pPr>
            <a:r>
              <a:rPr lang="en-ZA" sz="2400" b="1" dirty="0"/>
              <a:t>When is this </a:t>
            </a:r>
            <a:r>
              <a:rPr lang="en-ZA" sz="2400" b="1" dirty="0" smtClean="0"/>
              <a:t>applicable?</a:t>
            </a:r>
            <a:endParaRPr lang="en-ZA" sz="2400" dirty="0" smtClean="0"/>
          </a:p>
          <a:p>
            <a:pPr>
              <a:buFont typeface="Wingdings" pitchFamily="2" charset="2"/>
              <a:buChar char="q"/>
            </a:pPr>
            <a:r>
              <a:rPr lang="en-ZA" sz="2400" dirty="0" smtClean="0"/>
              <a:t>PMTCT Option B+ to be implemented by MoHSS probably starting in 2013;</a:t>
            </a:r>
          </a:p>
          <a:p>
            <a:pPr>
              <a:buFont typeface="Wingdings" pitchFamily="2" charset="2"/>
              <a:buChar char="q"/>
            </a:pPr>
            <a:r>
              <a:rPr lang="en-ZA" sz="2400" dirty="0" smtClean="0"/>
              <a:t>There will be need to provide some data for program monitoring through the EDT</a:t>
            </a:r>
          </a:p>
          <a:p>
            <a:pPr marL="0" indent="0">
              <a:buNone/>
            </a:pPr>
            <a:r>
              <a:rPr lang="en-ZA" sz="2400" b="1" dirty="0" smtClean="0"/>
              <a:t>Implementation</a:t>
            </a:r>
            <a:endParaRPr lang="en-ZA" sz="2400" b="1" dirty="0"/>
          </a:p>
          <a:p>
            <a:pPr>
              <a:buFont typeface="Wingdings" pitchFamily="2" charset="2"/>
              <a:buChar char="q"/>
            </a:pPr>
            <a:r>
              <a:rPr lang="en-ZA" sz="2400" dirty="0" smtClean="0"/>
              <a:t>Process of adding patients is similar to that for other new patients except for the following:</a:t>
            </a:r>
            <a:endParaRPr lang="en-ZA" sz="2400" i="1" dirty="0" smtClean="0"/>
          </a:p>
          <a:p>
            <a:pPr lvl="1">
              <a:buFont typeface="Courier New" pitchFamily="49" charset="0"/>
              <a:buChar char="o"/>
            </a:pPr>
            <a:r>
              <a:rPr lang="en-GB" sz="2400" dirty="0" smtClean="0"/>
              <a:t>Select PMTCT B+ as initial status</a:t>
            </a:r>
          </a:p>
          <a:p>
            <a:pPr lvl="1">
              <a:buFont typeface="Courier New" pitchFamily="49" charset="0"/>
              <a:buChar char="o"/>
            </a:pPr>
            <a:r>
              <a:rPr lang="en-GB" sz="2400" dirty="0" smtClean="0"/>
              <a:t>On selecting this option the patient is marked as pregnant and a pop up asking for the Estimated Delivery Date (EDD) appears; this is a compulsory field</a:t>
            </a:r>
          </a:p>
        </p:txBody>
      </p:sp>
      <p:sp>
        <p:nvSpPr>
          <p:cNvPr id="4" name="Slide Number Placeholder 3"/>
          <p:cNvSpPr>
            <a:spLocks noGrp="1"/>
          </p:cNvSpPr>
          <p:nvPr>
            <p:ph type="sldNum" sz="quarter" idx="12"/>
          </p:nvPr>
        </p:nvSpPr>
        <p:spPr/>
        <p:txBody>
          <a:bodyPr/>
          <a:lstStyle/>
          <a:p>
            <a:fld id="{ACA9E712-0DA1-4DA0-904E-C8478F5EBDD3}" type="slidenum">
              <a:rPr lang="en-ZA" smtClean="0"/>
              <a:t>4</a:t>
            </a:fld>
            <a:endParaRPr lang="en-ZA"/>
          </a:p>
        </p:txBody>
      </p:sp>
    </p:spTree>
    <p:extLst>
      <p:ext uri="{BB962C8B-B14F-4D97-AF65-F5344CB8AC3E}">
        <p14:creationId xmlns:p14="http://schemas.microsoft.com/office/powerpoint/2010/main" val="1253340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New on ART (PMTCT)-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buNone/>
            </a:pPr>
            <a:r>
              <a:rPr lang="en-ZA" sz="2400" b="1" dirty="0" smtClean="0"/>
              <a:t>Implementation (cont.)</a:t>
            </a:r>
            <a:endParaRPr lang="en-ZA" sz="2400" b="1" dirty="0"/>
          </a:p>
          <a:p>
            <a:pPr lvl="1">
              <a:buFont typeface="Courier New" pitchFamily="49" charset="0"/>
              <a:buChar char="o"/>
            </a:pPr>
            <a:r>
              <a:rPr lang="en-GB" sz="2400" dirty="0" smtClean="0"/>
              <a:t>Proceed with the other steps as for other new patients</a:t>
            </a:r>
            <a:endParaRPr lang="en-GB" sz="2400" dirty="0"/>
          </a:p>
          <a:p>
            <a:pPr>
              <a:buFont typeface="Wingdings" pitchFamily="2" charset="2"/>
              <a:buChar char="q"/>
            </a:pPr>
            <a:r>
              <a:rPr lang="en-GB" sz="2400" dirty="0" smtClean="0"/>
              <a:t>The month after the EDD the patient’s status will change from PMTCT B+ to Active</a:t>
            </a:r>
          </a:p>
        </p:txBody>
      </p:sp>
      <p:sp>
        <p:nvSpPr>
          <p:cNvPr id="4" name="Slide Number Placeholder 3"/>
          <p:cNvSpPr>
            <a:spLocks noGrp="1"/>
          </p:cNvSpPr>
          <p:nvPr>
            <p:ph type="sldNum" sz="quarter" idx="12"/>
          </p:nvPr>
        </p:nvSpPr>
        <p:spPr/>
        <p:txBody>
          <a:bodyPr/>
          <a:lstStyle/>
          <a:p>
            <a:fld id="{ACA9E712-0DA1-4DA0-904E-C8478F5EBDD3}" type="slidenum">
              <a:rPr lang="en-ZA" smtClean="0"/>
              <a:t>5</a:t>
            </a:fld>
            <a:endParaRPr lang="en-ZA"/>
          </a:p>
        </p:txBody>
      </p:sp>
    </p:spTree>
    <p:extLst>
      <p:ext uri="{BB962C8B-B14F-4D97-AF65-F5344CB8AC3E}">
        <p14:creationId xmlns:p14="http://schemas.microsoft.com/office/powerpoint/2010/main" val="3057364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Continuing Patients (Transfer In)</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066800"/>
            <a:ext cx="8610600" cy="5410200"/>
          </a:xfrm>
        </p:spPr>
        <p:txBody>
          <a:bodyPr>
            <a:noAutofit/>
          </a:bodyPr>
          <a:lstStyle/>
          <a:p>
            <a:pPr marL="0" indent="0">
              <a:buNone/>
            </a:pPr>
            <a:r>
              <a:rPr lang="en-ZA" sz="2600" b="1" dirty="0" smtClean="0"/>
              <a:t>Required</a:t>
            </a:r>
          </a:p>
          <a:p>
            <a:pPr>
              <a:spcBef>
                <a:spcPts val="528"/>
              </a:spcBef>
              <a:buFont typeface="Wingdings" pitchFamily="2" charset="2"/>
              <a:buChar char="q"/>
            </a:pPr>
            <a:r>
              <a:rPr lang="en-ZA" sz="2600" dirty="0" smtClean="0"/>
              <a:t>Patient’s Care Booklet at current facility; OR</a:t>
            </a:r>
          </a:p>
          <a:p>
            <a:pPr>
              <a:spcBef>
                <a:spcPts val="528"/>
              </a:spcBef>
              <a:buFont typeface="Wingdings" pitchFamily="2" charset="2"/>
              <a:buChar char="q"/>
            </a:pPr>
            <a:r>
              <a:rPr lang="en-GB" sz="2600" dirty="0" smtClean="0"/>
              <a:t>Patient’s Transfer Letter from previous ART site</a:t>
            </a:r>
            <a:endParaRPr lang="en-ZA" sz="2600" dirty="0" smtClean="0"/>
          </a:p>
          <a:p>
            <a:pPr marL="0" indent="0">
              <a:spcBef>
                <a:spcPts val="528"/>
              </a:spcBef>
              <a:buNone/>
            </a:pPr>
            <a:r>
              <a:rPr lang="en-ZA" sz="2600" b="1" dirty="0" smtClean="0"/>
              <a:t>When is this applicable?</a:t>
            </a:r>
          </a:p>
          <a:p>
            <a:pPr>
              <a:spcBef>
                <a:spcPts val="528"/>
              </a:spcBef>
              <a:buFont typeface="Wingdings" pitchFamily="2" charset="2"/>
              <a:buChar char="q"/>
            </a:pPr>
            <a:r>
              <a:rPr lang="en-ZA" sz="2600" dirty="0" smtClean="0"/>
              <a:t>When a patient who has been on ART at another facility is formally transferred in to your facility</a:t>
            </a:r>
            <a:endParaRPr lang="en-ZA" sz="2600" dirty="0"/>
          </a:p>
          <a:p>
            <a:pPr marL="0" indent="0">
              <a:spcBef>
                <a:spcPts val="528"/>
              </a:spcBef>
              <a:buNone/>
            </a:pPr>
            <a:r>
              <a:rPr lang="en-ZA" sz="2600" b="1" dirty="0" smtClean="0"/>
              <a:t>Implementation</a:t>
            </a:r>
          </a:p>
          <a:p>
            <a:pPr>
              <a:spcBef>
                <a:spcPts val="528"/>
              </a:spcBef>
              <a:buFont typeface="Wingdings" pitchFamily="2" charset="2"/>
              <a:buChar char="q"/>
            </a:pPr>
            <a:r>
              <a:rPr lang="en-GB" sz="2600" dirty="0" smtClean="0"/>
              <a:t>Use the patient’s existing ART Number- avoid generating a new number. This enables tracking of patients on the NDB e.g. those who transferred out without informing facility staff.</a:t>
            </a:r>
          </a:p>
        </p:txBody>
      </p:sp>
      <p:sp>
        <p:nvSpPr>
          <p:cNvPr id="4" name="Slide Number Placeholder 3"/>
          <p:cNvSpPr>
            <a:spLocks noGrp="1"/>
          </p:cNvSpPr>
          <p:nvPr>
            <p:ph type="sldNum" sz="quarter" idx="12"/>
          </p:nvPr>
        </p:nvSpPr>
        <p:spPr/>
        <p:txBody>
          <a:bodyPr/>
          <a:lstStyle/>
          <a:p>
            <a:fld id="{ACA9E712-0DA1-4DA0-904E-C8478F5EBDD3}" type="slidenum">
              <a:rPr lang="en-ZA" smtClean="0"/>
              <a:t>6</a:t>
            </a:fld>
            <a:endParaRPr lang="en-ZA"/>
          </a:p>
        </p:txBody>
      </p:sp>
    </p:spTree>
    <p:extLst>
      <p:ext uri="{BB962C8B-B14F-4D97-AF65-F5344CB8AC3E}">
        <p14:creationId xmlns:p14="http://schemas.microsoft.com/office/powerpoint/2010/main" val="2422115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Continuing Patients (Transfer In)-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990600"/>
            <a:ext cx="8610600" cy="5715000"/>
          </a:xfrm>
        </p:spPr>
        <p:txBody>
          <a:bodyPr>
            <a:noAutofit/>
          </a:bodyPr>
          <a:lstStyle/>
          <a:p>
            <a:pPr marL="0" indent="0">
              <a:spcBef>
                <a:spcPts val="528"/>
              </a:spcBef>
              <a:buNone/>
            </a:pPr>
            <a:r>
              <a:rPr lang="en-ZA" sz="2600" b="1" dirty="0" smtClean="0"/>
              <a:t>Implementation (cont.)</a:t>
            </a:r>
          </a:p>
          <a:p>
            <a:pPr>
              <a:spcBef>
                <a:spcPts val="528"/>
              </a:spcBef>
              <a:buFont typeface="Wingdings" pitchFamily="2" charset="2"/>
              <a:buChar char="q"/>
            </a:pPr>
            <a:r>
              <a:rPr lang="en-GB" sz="2600" dirty="0" smtClean="0"/>
              <a:t>If a patient is from another public health facility and does not have their existing ART Number: the </a:t>
            </a:r>
            <a:r>
              <a:rPr lang="en-GB" sz="2600" dirty="0"/>
              <a:t>naming conversion should </a:t>
            </a:r>
            <a:r>
              <a:rPr lang="en-GB" sz="2600" dirty="0" smtClean="0"/>
              <a:t>be: </a:t>
            </a:r>
          </a:p>
          <a:p>
            <a:pPr marL="365760" indent="0">
              <a:spcBef>
                <a:spcPts val="528"/>
              </a:spcBef>
              <a:buNone/>
            </a:pPr>
            <a:r>
              <a:rPr lang="en-GB" sz="2600" b="1" dirty="0" smtClean="0">
                <a:solidFill>
                  <a:srgbClr val="0000CC"/>
                </a:solidFill>
              </a:rPr>
              <a:t>PUB</a:t>
            </a:r>
            <a:r>
              <a:rPr lang="en-GB" sz="2600" b="1" dirty="0">
                <a:solidFill>
                  <a:srgbClr val="0000CC"/>
                </a:solidFill>
              </a:rPr>
              <a:t>.&lt;</a:t>
            </a:r>
            <a:r>
              <a:rPr lang="en-GB" sz="2600" b="1" dirty="0" err="1">
                <a:solidFill>
                  <a:srgbClr val="0000CC"/>
                </a:solidFill>
              </a:rPr>
              <a:t>former_facility_code</a:t>
            </a:r>
            <a:r>
              <a:rPr lang="en-GB" sz="2600" b="1" dirty="0">
                <a:solidFill>
                  <a:srgbClr val="0000CC"/>
                </a:solidFill>
              </a:rPr>
              <a:t>&gt;.&lt;</a:t>
            </a:r>
            <a:r>
              <a:rPr lang="en-GB" sz="2600" b="1" dirty="0" err="1">
                <a:solidFill>
                  <a:srgbClr val="0000CC"/>
                </a:solidFill>
              </a:rPr>
              <a:t>current_facility_code</a:t>
            </a:r>
            <a:r>
              <a:rPr lang="en-GB" sz="2600" b="1" dirty="0">
                <a:solidFill>
                  <a:srgbClr val="0000CC"/>
                </a:solidFill>
              </a:rPr>
              <a:t>&gt;.&lt;</a:t>
            </a:r>
            <a:r>
              <a:rPr lang="en-GB" sz="2600" b="1" dirty="0" err="1">
                <a:solidFill>
                  <a:srgbClr val="0000CC"/>
                </a:solidFill>
              </a:rPr>
              <a:t>next_sequence_number</a:t>
            </a:r>
            <a:r>
              <a:rPr lang="en-GB" sz="2600" b="1" dirty="0">
                <a:solidFill>
                  <a:srgbClr val="0000CC"/>
                </a:solidFill>
              </a:rPr>
              <a:t>&gt;</a:t>
            </a:r>
          </a:p>
          <a:p>
            <a:pPr marL="708660">
              <a:spcBef>
                <a:spcPts val="528"/>
              </a:spcBef>
              <a:buFont typeface="Courier New" pitchFamily="49" charset="0"/>
              <a:buChar char="o"/>
            </a:pPr>
            <a:r>
              <a:rPr lang="en-GB" sz="2600" dirty="0" smtClean="0"/>
              <a:t>Where </a:t>
            </a:r>
            <a:r>
              <a:rPr lang="en-GB" sz="2600" b="1" dirty="0"/>
              <a:t>PUB</a:t>
            </a:r>
            <a:r>
              <a:rPr lang="en-GB" sz="2600" dirty="0"/>
              <a:t> </a:t>
            </a:r>
            <a:r>
              <a:rPr lang="en-GB" sz="2600" dirty="0" smtClean="0"/>
              <a:t> </a:t>
            </a:r>
            <a:r>
              <a:rPr lang="en-GB" sz="2600" dirty="0"/>
              <a:t>stands for public patient, </a:t>
            </a:r>
          </a:p>
          <a:p>
            <a:pPr marL="708660">
              <a:spcBef>
                <a:spcPts val="528"/>
              </a:spcBef>
              <a:buFont typeface="Courier New" pitchFamily="49" charset="0"/>
              <a:buChar char="o"/>
            </a:pPr>
            <a:r>
              <a:rPr lang="en-GB" sz="2600" dirty="0" smtClean="0"/>
              <a:t>For </a:t>
            </a:r>
            <a:r>
              <a:rPr lang="en-GB" sz="2600" dirty="0"/>
              <a:t>facility codes go to “Admin\Maintenance\Add/Edit Facility”).</a:t>
            </a:r>
          </a:p>
          <a:p>
            <a:pPr marL="708660">
              <a:spcBef>
                <a:spcPts val="528"/>
              </a:spcBef>
              <a:buFont typeface="Courier New" pitchFamily="49" charset="0"/>
              <a:buChar char="o"/>
            </a:pPr>
            <a:r>
              <a:rPr lang="en-GB" sz="2600" dirty="0"/>
              <a:t>&lt;</a:t>
            </a:r>
            <a:r>
              <a:rPr lang="en-GB" sz="2600" b="1" dirty="0" err="1"/>
              <a:t>next_sequence_number</a:t>
            </a:r>
            <a:r>
              <a:rPr lang="en-GB" sz="2600" dirty="0" smtClean="0"/>
              <a:t>&gt;; </a:t>
            </a:r>
            <a:r>
              <a:rPr lang="en-GB" sz="2600" dirty="0"/>
              <a:t>is a 4-digit sequential number from the last given starting with 0001.</a:t>
            </a:r>
          </a:p>
          <a:p>
            <a:pPr marL="365760" indent="0">
              <a:spcBef>
                <a:spcPts val="528"/>
              </a:spcBef>
              <a:buNone/>
            </a:pPr>
            <a:r>
              <a:rPr lang="en-GB" sz="2600" b="1" dirty="0" smtClean="0"/>
              <a:t>E.g.</a:t>
            </a:r>
            <a:r>
              <a:rPr lang="en-GB" sz="2600" dirty="0" smtClean="0"/>
              <a:t>: </a:t>
            </a:r>
            <a:r>
              <a:rPr lang="en-GB" sz="2600" dirty="0"/>
              <a:t>for the </a:t>
            </a:r>
            <a:r>
              <a:rPr lang="en-GB" sz="2600" dirty="0" smtClean="0"/>
              <a:t>1</a:t>
            </a:r>
            <a:r>
              <a:rPr lang="en-GB" sz="2600" baseline="30000" dirty="0" smtClean="0"/>
              <a:t>st</a:t>
            </a:r>
            <a:r>
              <a:rPr lang="en-GB" sz="2600" dirty="0" smtClean="0"/>
              <a:t> public </a:t>
            </a:r>
            <a:r>
              <a:rPr lang="en-GB" sz="2600" dirty="0"/>
              <a:t>patient </a:t>
            </a:r>
            <a:r>
              <a:rPr lang="en-GB" sz="2600" dirty="0" smtClean="0"/>
              <a:t>without ART ID transferring </a:t>
            </a:r>
            <a:r>
              <a:rPr lang="en-GB" sz="2600" dirty="0"/>
              <a:t>from Nyangana DH to KIH, enter: </a:t>
            </a:r>
            <a:r>
              <a:rPr lang="en-GB" sz="2600" b="1" dirty="0">
                <a:solidFill>
                  <a:srgbClr val="0000CC"/>
                </a:solidFill>
              </a:rPr>
              <a:t>PUB.112.115.0001</a:t>
            </a:r>
          </a:p>
          <a:p>
            <a:pPr>
              <a:buFont typeface="Wingdings" pitchFamily="2" charset="2"/>
              <a:buChar char="q"/>
            </a:pPr>
            <a:endParaRPr lang="en-ZA" sz="2400" dirty="0">
              <a:solidFill>
                <a:srgbClr val="0000CC"/>
              </a:solidFill>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t>7</a:t>
            </a:fld>
            <a:endParaRPr lang="en-ZA"/>
          </a:p>
        </p:txBody>
      </p:sp>
    </p:spTree>
    <p:extLst>
      <p:ext uri="{BB962C8B-B14F-4D97-AF65-F5344CB8AC3E}">
        <p14:creationId xmlns:p14="http://schemas.microsoft.com/office/powerpoint/2010/main" val="1398574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Continuing Patients (Transfer In)-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610600" cy="5410200"/>
          </a:xfrm>
        </p:spPr>
        <p:txBody>
          <a:bodyPr>
            <a:normAutofit/>
          </a:bodyPr>
          <a:lstStyle/>
          <a:p>
            <a:pPr marL="0" indent="0">
              <a:spcBef>
                <a:spcPts val="528"/>
              </a:spcBef>
              <a:buNone/>
            </a:pPr>
            <a:r>
              <a:rPr lang="en-ZA" sz="2400" b="1" dirty="0" smtClean="0"/>
              <a:t>Implementation (cont.)</a:t>
            </a:r>
          </a:p>
          <a:p>
            <a:pPr lvl="0">
              <a:buFont typeface="Wingdings" pitchFamily="2" charset="2"/>
              <a:buChar char="q"/>
            </a:pPr>
            <a:r>
              <a:rPr lang="en-GB" sz="2400" dirty="0"/>
              <a:t>If a patient is from a private health facility and therefore does not have an existing ART </a:t>
            </a:r>
            <a:r>
              <a:rPr lang="en-GB" sz="2400" dirty="0" smtClean="0"/>
              <a:t>Number the </a:t>
            </a:r>
            <a:r>
              <a:rPr lang="en-GB" sz="2400" dirty="0"/>
              <a:t>naming conversion should be: </a:t>
            </a:r>
            <a:r>
              <a:rPr lang="en-GB" sz="2400" b="1" dirty="0">
                <a:solidFill>
                  <a:srgbClr val="0000CC"/>
                </a:solidFill>
              </a:rPr>
              <a:t>PRV.&lt;</a:t>
            </a:r>
            <a:r>
              <a:rPr lang="en-GB" sz="2400" b="1" dirty="0" err="1">
                <a:solidFill>
                  <a:srgbClr val="0000CC"/>
                </a:solidFill>
              </a:rPr>
              <a:t>current_facility_code</a:t>
            </a:r>
            <a:r>
              <a:rPr lang="en-GB" sz="2400" b="1" dirty="0">
                <a:solidFill>
                  <a:srgbClr val="0000CC"/>
                </a:solidFill>
              </a:rPr>
              <a:t>&gt;.&lt;</a:t>
            </a:r>
            <a:r>
              <a:rPr lang="en-GB" sz="2400" b="1" dirty="0" err="1">
                <a:solidFill>
                  <a:srgbClr val="0000CC"/>
                </a:solidFill>
              </a:rPr>
              <a:t>next_sequence_number</a:t>
            </a:r>
            <a:r>
              <a:rPr lang="en-GB" sz="2400" b="1" dirty="0">
                <a:solidFill>
                  <a:srgbClr val="0000CC"/>
                </a:solidFill>
              </a:rPr>
              <a:t>&gt;</a:t>
            </a:r>
            <a:endParaRPr lang="en-ZA" sz="2400" b="1" dirty="0">
              <a:solidFill>
                <a:srgbClr val="0000CC"/>
              </a:solidFill>
            </a:endParaRPr>
          </a:p>
          <a:p>
            <a:pPr marL="708660" lvl="2" indent="-342900">
              <a:lnSpc>
                <a:spcPct val="90000"/>
              </a:lnSpc>
              <a:spcBef>
                <a:spcPts val="528"/>
              </a:spcBef>
              <a:buFont typeface="Courier New" pitchFamily="49" charset="0"/>
              <a:buChar char="o"/>
            </a:pPr>
            <a:r>
              <a:rPr lang="en-GB" dirty="0"/>
              <a:t>Where </a:t>
            </a:r>
            <a:r>
              <a:rPr lang="en-GB" dirty="0" smtClean="0"/>
              <a:t>PRV </a:t>
            </a:r>
            <a:r>
              <a:rPr lang="en-GB" dirty="0"/>
              <a:t>stands for private patient,</a:t>
            </a:r>
            <a:endParaRPr lang="en-ZA" dirty="0"/>
          </a:p>
          <a:p>
            <a:pPr marL="708660" lvl="2" indent="-342900">
              <a:lnSpc>
                <a:spcPct val="90000"/>
              </a:lnSpc>
              <a:spcBef>
                <a:spcPts val="528"/>
              </a:spcBef>
              <a:buFont typeface="Courier New" pitchFamily="49" charset="0"/>
              <a:buChar char="o"/>
            </a:pPr>
            <a:r>
              <a:rPr lang="en-GB" dirty="0"/>
              <a:t>&lt;</a:t>
            </a:r>
            <a:r>
              <a:rPr lang="en-GB" b="1" dirty="0" err="1"/>
              <a:t>next_sequence_number</a:t>
            </a:r>
            <a:r>
              <a:rPr lang="en-GB" dirty="0"/>
              <a:t>&gt; - is a 4-digit sequential number from the last given starting with 0001.</a:t>
            </a:r>
            <a:endParaRPr lang="en-ZA" dirty="0"/>
          </a:p>
          <a:p>
            <a:pPr marL="708660" lvl="2" indent="-342900">
              <a:lnSpc>
                <a:spcPct val="90000"/>
              </a:lnSpc>
              <a:spcBef>
                <a:spcPts val="528"/>
              </a:spcBef>
              <a:buFont typeface="Courier New" pitchFamily="49" charset="0"/>
              <a:buChar char="o"/>
            </a:pPr>
            <a:r>
              <a:rPr lang="en-GB" dirty="0"/>
              <a:t>Example: for the first private patient who transferred in to KIH, enter: </a:t>
            </a:r>
            <a:r>
              <a:rPr lang="en-GB" b="1" dirty="0">
                <a:solidFill>
                  <a:srgbClr val="0000CC"/>
                </a:solidFill>
              </a:rPr>
              <a:t>PRV.115.0001</a:t>
            </a:r>
            <a:endParaRPr lang="en-ZA" b="1" dirty="0">
              <a:solidFill>
                <a:srgbClr val="0000CC"/>
              </a:solidFill>
            </a:endParaRPr>
          </a:p>
          <a:p>
            <a:pPr>
              <a:buFont typeface="Wingdings" pitchFamily="2" charset="2"/>
              <a:buChar char="q"/>
            </a:pPr>
            <a:r>
              <a:rPr lang="en-GB" sz="2400" dirty="0"/>
              <a:t>In order to track the sequence numbers, the facility should have a note book for recording patients transferred </a:t>
            </a:r>
            <a:r>
              <a:rPr lang="en-GB" sz="2400" dirty="0" smtClean="0"/>
              <a:t>in or in-transit </a:t>
            </a:r>
            <a:r>
              <a:rPr lang="en-GB" sz="2400" dirty="0"/>
              <a:t>who did not have their ART numbers</a:t>
            </a:r>
            <a:endParaRPr lang="en-ZA" sz="2400" dirty="0"/>
          </a:p>
        </p:txBody>
      </p:sp>
      <p:sp>
        <p:nvSpPr>
          <p:cNvPr id="4" name="Slide Number Placeholder 3"/>
          <p:cNvSpPr>
            <a:spLocks noGrp="1"/>
          </p:cNvSpPr>
          <p:nvPr>
            <p:ph type="sldNum" sz="quarter" idx="12"/>
          </p:nvPr>
        </p:nvSpPr>
        <p:spPr/>
        <p:txBody>
          <a:bodyPr/>
          <a:lstStyle/>
          <a:p>
            <a:fld id="{ACA9E712-0DA1-4DA0-904E-C8478F5EBDD3}" type="slidenum">
              <a:rPr lang="en-ZA" smtClean="0"/>
              <a:t>8</a:t>
            </a:fld>
            <a:endParaRPr lang="en-ZA"/>
          </a:p>
        </p:txBody>
      </p:sp>
    </p:spTree>
    <p:extLst>
      <p:ext uri="{BB962C8B-B14F-4D97-AF65-F5344CB8AC3E}">
        <p14:creationId xmlns:p14="http://schemas.microsoft.com/office/powerpoint/2010/main" val="1834995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Continuing Patients (Transfer In)-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066800"/>
            <a:ext cx="8610600" cy="5638800"/>
          </a:xfrm>
        </p:spPr>
        <p:txBody>
          <a:bodyPr>
            <a:noAutofit/>
          </a:bodyPr>
          <a:lstStyle/>
          <a:p>
            <a:pPr marL="0" indent="0">
              <a:spcBef>
                <a:spcPts val="528"/>
              </a:spcBef>
              <a:buNone/>
            </a:pPr>
            <a:r>
              <a:rPr lang="en-ZA" sz="2800" b="1" dirty="0" smtClean="0"/>
              <a:t>Implementation (</a:t>
            </a:r>
            <a:r>
              <a:rPr lang="en-ZA" sz="2800" b="1" dirty="0"/>
              <a:t>cont</a:t>
            </a:r>
            <a:r>
              <a:rPr lang="en-ZA" sz="2800" b="1" dirty="0" smtClean="0"/>
              <a:t>.)</a:t>
            </a:r>
          </a:p>
          <a:p>
            <a:pPr lvl="0">
              <a:buFont typeface="Wingdings" pitchFamily="2" charset="2"/>
              <a:buChar char="q"/>
            </a:pPr>
            <a:r>
              <a:rPr lang="en-GB" sz="2400" dirty="0" smtClean="0"/>
              <a:t>If a patient had been transferred out </a:t>
            </a:r>
            <a:r>
              <a:rPr lang="en-GB" sz="2400" u="sng" dirty="0" smtClean="0"/>
              <a:t>from your facility to another facility</a:t>
            </a:r>
            <a:r>
              <a:rPr lang="en-GB" sz="2400" dirty="0" smtClean="0"/>
              <a:t> and has now come back to your facility after several months to resume ART there then that patient’s status should be changed from </a:t>
            </a:r>
            <a:r>
              <a:rPr lang="en-GB" sz="2400" b="1" dirty="0" smtClean="0"/>
              <a:t>Transfer Out </a:t>
            </a:r>
            <a:r>
              <a:rPr lang="en-GB" sz="2400" b="1" dirty="0" smtClean="0">
                <a:sym typeface="Wingdings" pitchFamily="2" charset="2"/>
              </a:rPr>
              <a:t></a:t>
            </a:r>
            <a:r>
              <a:rPr lang="en-GB" sz="2400" b="1" dirty="0" smtClean="0"/>
              <a:t> Transfer In</a:t>
            </a:r>
          </a:p>
          <a:p>
            <a:pPr lvl="0">
              <a:buFont typeface="Wingdings" pitchFamily="2" charset="2"/>
              <a:buChar char="q"/>
            </a:pPr>
            <a:r>
              <a:rPr lang="en-GB" sz="2400" dirty="0" smtClean="0"/>
              <a:t>If a patient was LTFU on your EDT and then resurfaces at your facility to resume ART, and the patient had </a:t>
            </a:r>
            <a:r>
              <a:rPr lang="en-GB" sz="2400" u="sng" dirty="0" smtClean="0"/>
              <a:t>not been formally transferred out*  </a:t>
            </a:r>
            <a:r>
              <a:rPr lang="en-GB" sz="2400" dirty="0" smtClean="0"/>
              <a:t>from your facility, that patient’s status should be changed from </a:t>
            </a:r>
            <a:r>
              <a:rPr lang="en-GB" sz="2400" b="1" dirty="0" smtClean="0"/>
              <a:t>LTFU </a:t>
            </a:r>
            <a:r>
              <a:rPr lang="en-GB" sz="2400" b="1" dirty="0" smtClean="0">
                <a:sym typeface="Wingdings" pitchFamily="2" charset="2"/>
              </a:rPr>
              <a:t></a:t>
            </a:r>
            <a:r>
              <a:rPr lang="en-GB" sz="2400" b="1" dirty="0" smtClean="0"/>
              <a:t> Active</a:t>
            </a:r>
            <a:r>
              <a:rPr lang="en-GB" sz="2400" dirty="0" smtClean="0"/>
              <a:t>; regardless of whether the patient claims to have been taking ARVs at another facility</a:t>
            </a:r>
          </a:p>
          <a:p>
            <a:pPr lvl="0">
              <a:buFont typeface="Wingdings" pitchFamily="2" charset="2"/>
              <a:buChar char="q"/>
            </a:pPr>
            <a:r>
              <a:rPr lang="en-GB" sz="2400" b="1" dirty="0" smtClean="0"/>
              <a:t>For therapy start date</a:t>
            </a:r>
            <a:r>
              <a:rPr lang="en-GB" sz="2400" dirty="0" smtClean="0"/>
              <a:t>: Please enter the date that the patient initiated ART at his/ her original site (this can be obtained from the patient care booklet or the transfer letter). DO NOT enter “today’s” date!</a:t>
            </a:r>
          </a:p>
        </p:txBody>
      </p:sp>
      <p:sp>
        <p:nvSpPr>
          <p:cNvPr id="4" name="Slide Number Placeholder 3"/>
          <p:cNvSpPr>
            <a:spLocks noGrp="1"/>
          </p:cNvSpPr>
          <p:nvPr>
            <p:ph type="sldNum" sz="quarter" idx="12"/>
          </p:nvPr>
        </p:nvSpPr>
        <p:spPr/>
        <p:txBody>
          <a:bodyPr/>
          <a:lstStyle/>
          <a:p>
            <a:fld id="{ACA9E712-0DA1-4DA0-904E-C8478F5EBDD3}" type="slidenum">
              <a:rPr lang="en-ZA" smtClean="0"/>
              <a:t>9</a:t>
            </a:fld>
            <a:endParaRPr lang="en-ZA"/>
          </a:p>
        </p:txBody>
      </p:sp>
    </p:spTree>
    <p:extLst>
      <p:ext uri="{BB962C8B-B14F-4D97-AF65-F5344CB8AC3E}">
        <p14:creationId xmlns:p14="http://schemas.microsoft.com/office/powerpoint/2010/main" val="3016829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1717</Words>
  <Application>Microsoft Office PowerPoint</Application>
  <PresentationFormat>On-screen Show (4:3)</PresentationFormat>
  <Paragraphs>159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1.1 Entering Patients in the System User Manual Chapter 2A</vt:lpstr>
      <vt:lpstr>New on ART</vt:lpstr>
      <vt:lpstr>New on ART (cont.)</vt:lpstr>
      <vt:lpstr>New on ART (PMTCT)</vt:lpstr>
      <vt:lpstr>New on ART (PMTCT)- cont.</vt:lpstr>
      <vt:lpstr>Continuing Patients (Transfer In)</vt:lpstr>
      <vt:lpstr>Continuing Patients (Transfer In)- cont.</vt:lpstr>
      <vt:lpstr>Continuing Patients (Transfer In)- cont.</vt:lpstr>
      <vt:lpstr>Continuing Patients (Transfer In)- cont.</vt:lpstr>
      <vt:lpstr>Continuing Patients (In Transit)</vt:lpstr>
      <vt:lpstr>Continuing Patients (In Transit)- cont.</vt:lpstr>
      <vt:lpstr>Continuing Patients (In Transit)- cont.</vt:lpstr>
      <vt:lpstr>1. A patient- Thomas Shilunga- presents at your clinic with a prescription for AZT/3TC/NVP 300/150/200mg FDC. He explains that he started ART at your facility 3 years ago then officially transferred out to a facility at the coast. He is now visiting a relative in your town and he needs ARVs for one month. Describe how you will handle this patient on the EDT. </vt:lpstr>
      <vt:lpstr>2. Another patient- Elika Daniel- presents at the pharmacy with a prescription for D4T/3TC/NVP 30/150/200mg with NVP dosage of 200mg OD for 15 days. She explains that she started ART at your facility several years ago then stopped taking ARVs after visiting a traditional healer. It is now several years since her last missed appointment. After her health deteriorated she decided to come back to the clinic where she has undergone adherence counselling and gotten the above prescription. Describe how you will handle this patient on the EDT. </vt:lpstr>
      <vt:lpstr>3. A third patient- Rosalia Tulyaameni- presents at your clinic with a prescription for TDF/3TC/NVP 300/150/200mg. She tells you that she started ART at your facility 2 years ago then got a job in Windhoek; she started taking her ARVs in Windhoek 1 year ago but she did not inform anyone at your facility. Her contract is now over and she has returned to your facility. Describe how you will handle this patient on the EDT.</vt:lpstr>
      <vt:lpstr>New Patient</vt:lpstr>
      <vt:lpstr>New Patient (2)</vt:lpstr>
      <vt:lpstr>New Patient (3)</vt:lpstr>
      <vt:lpstr>New Patient (4)</vt:lpstr>
      <vt:lpstr>New Patient (5)</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DISPENSING TOOL (EDT)</dc:title>
  <dc:creator>Victor.Sumbi</dc:creator>
  <cp:lastModifiedBy>Victor Sumbi</cp:lastModifiedBy>
  <cp:revision>64</cp:revision>
  <cp:lastPrinted>2012-09-02T15:42:27Z</cp:lastPrinted>
  <dcterms:created xsi:type="dcterms:W3CDTF">2012-07-20T13:32:28Z</dcterms:created>
  <dcterms:modified xsi:type="dcterms:W3CDTF">2013-09-12T14:07:09Z</dcterms:modified>
</cp:coreProperties>
</file>