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93" r:id="rId2"/>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68" y="-102"/>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3318" y="-72"/>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pt-BR" smtClean="0"/>
              <a:t>Quick Reference EDT Processes Document</a:t>
            </a:r>
            <a:endParaRPr lang="en-ZA"/>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en-ZA"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02F9BA11-7ED9-4A94-B4D1-70BAD08EAD51}" type="slidenum">
              <a:rPr lang="en-ZA" smtClean="0"/>
              <a:t>‹#›</a:t>
            </a:fld>
            <a:endParaRPr lang="en-ZA"/>
          </a:p>
        </p:txBody>
      </p:sp>
    </p:spTree>
    <p:extLst>
      <p:ext uri="{BB962C8B-B14F-4D97-AF65-F5344CB8AC3E}">
        <p14:creationId xmlns:p14="http://schemas.microsoft.com/office/powerpoint/2010/main" val="164120265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pt-BR" smtClean="0"/>
              <a:t>Quick Reference EDT Processes Document</a:t>
            </a:r>
            <a:endParaRPr lang="en-ZA"/>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5919282-74E1-4098-8484-B2EC1647FFCA}" type="datetimeFigureOut">
              <a:rPr lang="en-ZA" smtClean="0"/>
              <a:t>2015/06/17</a:t>
            </a:fld>
            <a:endParaRPr lang="en-ZA"/>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ZA"/>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7556610B-A4C3-4708-A79E-275B60C854C9}" type="slidenum">
              <a:rPr lang="en-ZA" smtClean="0"/>
              <a:t>‹#›</a:t>
            </a:fld>
            <a:endParaRPr lang="en-ZA"/>
          </a:p>
        </p:txBody>
      </p:sp>
    </p:spTree>
    <p:extLst>
      <p:ext uri="{BB962C8B-B14F-4D97-AF65-F5344CB8AC3E}">
        <p14:creationId xmlns:p14="http://schemas.microsoft.com/office/powerpoint/2010/main" val="8269133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33808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9594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25643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692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6811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81549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r>
              <a:rPr lang="en-US" smtClean="0"/>
              <a:t>September 2012</a:t>
            </a:r>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4369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r>
              <a:rPr lang="en-US" smtClean="0"/>
              <a:t>September 2012</a:t>
            </a:r>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39833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September 2012</a:t>
            </a:r>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211296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112318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412324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September 2012</a:t>
            </a:r>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9E712-0DA1-4DA0-904E-C8478F5EBDD3}" type="slidenum">
              <a:rPr lang="en-ZA" smtClean="0"/>
              <a:t>‹#›</a:t>
            </a:fld>
            <a:endParaRPr lang="en-ZA"/>
          </a:p>
        </p:txBody>
      </p:sp>
    </p:spTree>
    <p:extLst>
      <p:ext uri="{BB962C8B-B14F-4D97-AF65-F5344CB8AC3E}">
        <p14:creationId xmlns:p14="http://schemas.microsoft.com/office/powerpoint/2010/main" val="94024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057400"/>
            <a:ext cx="8229600" cy="1828800"/>
          </a:xfrm>
        </p:spPr>
        <p:txBody>
          <a:bodyPr>
            <a:normAutofit/>
          </a:bodyPr>
          <a:lstStyle/>
          <a:p>
            <a:r>
              <a:rPr lang="en-ZA" b="1" dirty="0" smtClean="0">
                <a:solidFill>
                  <a:srgbClr val="0000CC"/>
                </a:solidFill>
                <a:effectLst>
                  <a:outerShdw blurRad="38100" dist="38100" dir="2700000" algn="tl">
                    <a:srgbClr val="000000">
                      <a:alpha val="43137"/>
                    </a:srgbClr>
                  </a:outerShdw>
                </a:effectLst>
              </a:rPr>
              <a:t>1.4 Dispensing &amp; Reversing Transactions on the EDT </a:t>
            </a:r>
            <a:endParaRPr lang="en-ZA" b="1" dirty="0">
              <a:solidFill>
                <a:srgbClr val="0000CC"/>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1</a:t>
            </a:fld>
            <a:endParaRPr lang="en-ZA"/>
          </a:p>
        </p:txBody>
      </p:sp>
      <p:sp>
        <p:nvSpPr>
          <p:cNvPr id="6" name="TextBox 5"/>
          <p:cNvSpPr txBox="1"/>
          <p:nvPr/>
        </p:nvSpPr>
        <p:spPr>
          <a:xfrm>
            <a:off x="3086100" y="4419600"/>
            <a:ext cx="2971800" cy="369332"/>
          </a:xfrm>
          <a:prstGeom prst="rect">
            <a:avLst/>
          </a:prstGeom>
          <a:noFill/>
        </p:spPr>
        <p:txBody>
          <a:bodyPr wrap="square" rtlCol="0">
            <a:spAutoFit/>
          </a:bodyPr>
          <a:lstStyle/>
          <a:p>
            <a:pPr algn="ctr"/>
            <a:r>
              <a:rPr lang="en-ZA" b="1" dirty="0" smtClean="0">
                <a:solidFill>
                  <a:srgbClr val="0000CC"/>
                </a:solidFill>
              </a:rPr>
              <a:t>User Manual Chapter 2C</a:t>
            </a:r>
            <a:endParaRPr lang="en-ZA" b="1" dirty="0" smtClean="0"/>
          </a:p>
        </p:txBody>
      </p:sp>
    </p:spTree>
    <p:extLst>
      <p:ext uri="{BB962C8B-B14F-4D97-AF65-F5344CB8AC3E}">
        <p14:creationId xmlns:p14="http://schemas.microsoft.com/office/powerpoint/2010/main" val="4024082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smtClean="0">
                <a:solidFill>
                  <a:srgbClr val="0000CC"/>
                </a:solidFill>
                <a:effectLst>
                  <a:outerShdw blurRad="38100" dist="38100" dir="2700000" algn="tl">
                    <a:srgbClr val="000000">
                      <a:alpha val="43137"/>
                    </a:srgbClr>
                  </a:outerShdw>
                </a:effectLst>
              </a:rPr>
              <a:t>Reversing a dispensing transaction</a:t>
            </a:r>
            <a:r>
              <a:rPr lang="en-ZA" sz="2800" i="1" smtClean="0">
                <a:solidFill>
                  <a:srgbClr val="0000CC"/>
                </a:solidFill>
                <a:effectLst>
                  <a:outerShdw blurRad="38100" dist="38100" dir="2700000" algn="tl">
                    <a:srgbClr val="000000">
                      <a:alpha val="43137"/>
                    </a:srgbClr>
                  </a:outerShdw>
                </a:effectLst>
              </a:rPr>
              <a:t>, cont(2).</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rmAutofit/>
          </a:bodyPr>
          <a:lstStyle/>
          <a:p>
            <a:pPr>
              <a:spcBef>
                <a:spcPts val="528"/>
              </a:spcBef>
              <a:buNone/>
            </a:pPr>
            <a:r>
              <a:rPr lang="en-ZA" sz="2400" b="1" dirty="0" smtClean="0"/>
              <a:t>Implications</a:t>
            </a:r>
          </a:p>
          <a:p>
            <a:pPr lvl="0">
              <a:spcBef>
                <a:spcPts val="528"/>
              </a:spcBef>
              <a:buFont typeface="Wingdings" pitchFamily="2" charset="2"/>
              <a:buChar char="q"/>
            </a:pPr>
            <a:r>
              <a:rPr lang="en-GB" sz="2400" dirty="0" smtClean="0"/>
              <a:t>Days since last visit is reset to previous visit before the reversed transaction</a:t>
            </a:r>
          </a:p>
          <a:p>
            <a:pPr lvl="0">
              <a:spcBef>
                <a:spcPts val="528"/>
              </a:spcBef>
              <a:buFont typeface="Wingdings" pitchFamily="2" charset="2"/>
              <a:buChar char="q"/>
            </a:pPr>
            <a:r>
              <a:rPr lang="en-GB" sz="2400" dirty="0" smtClean="0"/>
              <a:t>Medicine quantities will be adjusted appropriately</a:t>
            </a:r>
          </a:p>
          <a:p>
            <a:pPr lvl="0">
              <a:spcBef>
                <a:spcPts val="528"/>
              </a:spcBef>
              <a:buFont typeface="Wingdings" pitchFamily="2" charset="2"/>
              <a:buChar char="q"/>
            </a:pPr>
            <a:r>
              <a:rPr lang="en-GB" sz="2400" dirty="0" smtClean="0"/>
              <a:t>Adherence Score will be based on the previous visit before the reversed transaction </a:t>
            </a:r>
          </a:p>
          <a:p>
            <a:pPr lvl="0">
              <a:spcBef>
                <a:spcPts val="528"/>
              </a:spcBef>
              <a:buFont typeface="Wingdings" pitchFamily="2" charset="2"/>
              <a:buChar char="q"/>
            </a:pPr>
            <a:r>
              <a:rPr lang="en-GB" sz="2400" dirty="0" smtClean="0"/>
              <a:t>Date of visit will be the same date as for the cancelled transaction – to avoid flagging patients as late</a:t>
            </a:r>
          </a:p>
          <a:p>
            <a:pPr lvl="0">
              <a:spcBef>
                <a:spcPts val="528"/>
              </a:spcBef>
              <a:buFont typeface="Wingdings" pitchFamily="2" charset="2"/>
              <a:buChar char="q"/>
            </a:pPr>
            <a:r>
              <a:rPr lang="en-GB" sz="2400" dirty="0" smtClean="0"/>
              <a:t>This will ensure that regimens are formulated correctly through the reporting module</a:t>
            </a:r>
          </a:p>
          <a:p>
            <a:pPr>
              <a:spcBef>
                <a:spcPts val="528"/>
              </a:spcBef>
              <a:buNone/>
            </a:pPr>
            <a:endParaRPr lang="en-ZA" sz="24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10</a:t>
            </a:fld>
            <a:endParaRPr lang="en-ZA"/>
          </a:p>
        </p:txBody>
      </p:sp>
    </p:spTree>
    <p:extLst>
      <p:ext uri="{BB962C8B-B14F-4D97-AF65-F5344CB8AC3E}">
        <p14:creationId xmlns:p14="http://schemas.microsoft.com/office/powerpoint/2010/main" val="390741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smtClean="0">
                <a:solidFill>
                  <a:srgbClr val="0000CC"/>
                </a:solidFill>
                <a:effectLst>
                  <a:outerShdw blurRad="38100" dist="38100" dir="2700000" algn="tl">
                    <a:srgbClr val="000000">
                      <a:alpha val="43137"/>
                    </a:srgbClr>
                  </a:outerShdw>
                </a:effectLst>
              </a:rPr>
              <a:t>Determining patient adherence</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indent="0">
              <a:spcBef>
                <a:spcPts val="528"/>
              </a:spcBef>
              <a:buNone/>
            </a:pPr>
            <a:r>
              <a:rPr lang="en-ZA" sz="2400" b="1" dirty="0" smtClean="0"/>
              <a:t>When is this applicable?</a:t>
            </a:r>
          </a:p>
          <a:p>
            <a:pPr>
              <a:spcBef>
                <a:spcPts val="528"/>
              </a:spcBef>
              <a:buFont typeface="Wingdings" pitchFamily="2" charset="2"/>
              <a:buChar char="q"/>
            </a:pPr>
            <a:r>
              <a:rPr lang="en-GB" sz="2400" dirty="0" smtClean="0"/>
              <a:t>Adherence is calculated for active patients only and only for medicines for which pill count is done.</a:t>
            </a:r>
          </a:p>
          <a:p>
            <a:pPr>
              <a:spcBef>
                <a:spcPts val="528"/>
              </a:spcBef>
              <a:buFont typeface="Wingdings" pitchFamily="2" charset="2"/>
              <a:buChar char="q"/>
            </a:pPr>
            <a:r>
              <a:rPr lang="en-GB" sz="2400" dirty="0" smtClean="0"/>
              <a:t>Pill count is automatically disabled and adherence not calculated for the following:</a:t>
            </a:r>
          </a:p>
          <a:p>
            <a:pPr lvl="1">
              <a:spcBef>
                <a:spcPts val="528"/>
              </a:spcBef>
              <a:buFont typeface="Wingdings" pitchFamily="2" charset="2"/>
              <a:buChar char="q"/>
            </a:pPr>
            <a:r>
              <a:rPr lang="en-GB" sz="2400" dirty="0" smtClean="0"/>
              <a:t>Patients initiating ART (starters)</a:t>
            </a:r>
          </a:p>
          <a:p>
            <a:pPr lvl="1">
              <a:spcBef>
                <a:spcPts val="528"/>
              </a:spcBef>
              <a:buFont typeface="Wingdings" pitchFamily="2" charset="2"/>
              <a:buChar char="q"/>
            </a:pPr>
            <a:r>
              <a:rPr lang="en-GB" sz="2400" dirty="0" smtClean="0"/>
              <a:t>Patients transferred-in</a:t>
            </a:r>
          </a:p>
          <a:p>
            <a:pPr lvl="1">
              <a:spcBef>
                <a:spcPts val="528"/>
              </a:spcBef>
              <a:buFont typeface="Wingdings" pitchFamily="2" charset="2"/>
              <a:buChar char="q"/>
            </a:pPr>
            <a:r>
              <a:rPr lang="en-GB" sz="2400" dirty="0" smtClean="0"/>
              <a:t>Patients in-transit</a:t>
            </a:r>
          </a:p>
          <a:p>
            <a:pPr lvl="1">
              <a:spcBef>
                <a:spcPts val="528"/>
              </a:spcBef>
              <a:buFont typeface="Wingdings" pitchFamily="2" charset="2"/>
              <a:buChar char="q"/>
            </a:pPr>
            <a:r>
              <a:rPr lang="en-GB" sz="2400" dirty="0" smtClean="0"/>
              <a:t>Patients restarted</a:t>
            </a:r>
          </a:p>
          <a:p>
            <a:pPr>
              <a:spcBef>
                <a:spcPts val="528"/>
              </a:spcBef>
              <a:buFont typeface="Wingdings" pitchFamily="2" charset="2"/>
              <a:buChar char="q"/>
            </a:pPr>
            <a:r>
              <a:rPr lang="en-GB" sz="2400" u="sng" dirty="0" smtClean="0"/>
              <a:t>For patients transferred-in with a few remaining pills (&lt;10), it is recommended to discard the pills, so that the adherence score calculated on the second visit is accurate</a:t>
            </a:r>
            <a:r>
              <a:rPr lang="en-GB" sz="2400" u="sng" dirty="0" smtClean="0"/>
              <a:t>. (wrong)</a:t>
            </a:r>
            <a:endParaRPr lang="en-GB" sz="2400" u="sng"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11</a:t>
            </a:fld>
            <a:endParaRPr lang="en-ZA"/>
          </a:p>
        </p:txBody>
      </p:sp>
    </p:spTree>
    <p:extLst>
      <p:ext uri="{BB962C8B-B14F-4D97-AF65-F5344CB8AC3E}">
        <p14:creationId xmlns:p14="http://schemas.microsoft.com/office/powerpoint/2010/main" val="2884006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Determining patient adherence,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rmAutofit/>
          </a:bodyPr>
          <a:lstStyle/>
          <a:p>
            <a:pPr>
              <a:buNone/>
            </a:pPr>
            <a:r>
              <a:rPr lang="en-ZA" sz="2400" b="1" dirty="0" smtClean="0"/>
              <a:t>Implementation</a:t>
            </a:r>
          </a:p>
          <a:p>
            <a:pPr>
              <a:buFont typeface="Wingdings" pitchFamily="2" charset="2"/>
              <a:buChar char="q"/>
            </a:pPr>
            <a:r>
              <a:rPr lang="en-GB" sz="2400" dirty="0" smtClean="0"/>
              <a:t>For each ARV medicine (TABS/CAPS) dispensed, the system will require you to indicate whether pill count was done or not.</a:t>
            </a:r>
          </a:p>
          <a:p>
            <a:pPr>
              <a:buNone/>
            </a:pPr>
            <a:r>
              <a:rPr lang="en-ZA" sz="2400" b="1" dirty="0" smtClean="0"/>
              <a:t>Implications</a:t>
            </a:r>
          </a:p>
          <a:p>
            <a:pPr>
              <a:buFont typeface="Wingdings" pitchFamily="2" charset="2"/>
              <a:buChar char="q"/>
            </a:pPr>
            <a:r>
              <a:rPr lang="en-GB" sz="2400" dirty="0" smtClean="0"/>
              <a:t>Patients whose status has changed from LOST or LTFU to Active will exhibit low adherence rates, since the days since previous visit will be high.</a:t>
            </a:r>
          </a:p>
          <a:p>
            <a:pPr>
              <a:buNone/>
            </a:pPr>
            <a:endParaRPr lang="en-GB" sz="2200" dirty="0" smtClean="0"/>
          </a:p>
          <a:p>
            <a:pPr>
              <a:buNone/>
            </a:pPr>
            <a:endParaRPr lang="en-ZA"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12</a:t>
            </a:fld>
            <a:endParaRPr lang="en-ZA"/>
          </a:p>
        </p:txBody>
      </p:sp>
    </p:spTree>
    <p:extLst>
      <p:ext uri="{BB962C8B-B14F-4D97-AF65-F5344CB8AC3E}">
        <p14:creationId xmlns:p14="http://schemas.microsoft.com/office/powerpoint/2010/main" val="3193909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EDT Dispensing, Summary</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114800"/>
          </a:xfrm>
        </p:spPr>
        <p:txBody>
          <a:bodyPr>
            <a:noAutofit/>
          </a:bodyPr>
          <a:lstStyle/>
          <a:p>
            <a:pPr marL="0" indent="0">
              <a:spcBef>
                <a:spcPts val="528"/>
              </a:spcBef>
              <a:buNone/>
            </a:pPr>
            <a:r>
              <a:rPr lang="en-ZA" sz="2400" b="1" dirty="0" smtClean="0"/>
              <a:t>This session introduced the following EDT processes:</a:t>
            </a:r>
          </a:p>
          <a:p>
            <a:pPr marL="0" indent="0">
              <a:spcBef>
                <a:spcPts val="528"/>
              </a:spcBef>
              <a:buNone/>
            </a:pPr>
            <a:endParaRPr lang="en-GB" sz="2400" dirty="0" smtClean="0"/>
          </a:p>
          <a:p>
            <a:pPr>
              <a:spcBef>
                <a:spcPts val="528"/>
              </a:spcBef>
              <a:buFont typeface="Wingdings" pitchFamily="2" charset="2"/>
              <a:buChar char="q"/>
            </a:pPr>
            <a:r>
              <a:rPr lang="en-GB" sz="2400" dirty="0" smtClean="0"/>
              <a:t>Dispensing to patients using the EDT</a:t>
            </a:r>
          </a:p>
          <a:p>
            <a:pPr>
              <a:spcBef>
                <a:spcPts val="528"/>
              </a:spcBef>
              <a:buFont typeface="Wingdings" pitchFamily="2" charset="2"/>
              <a:buChar char="q"/>
            </a:pPr>
            <a:r>
              <a:rPr lang="en-GB" sz="2400" dirty="0" smtClean="0"/>
              <a:t>Reversing dispensing done erroneously</a:t>
            </a:r>
          </a:p>
          <a:p>
            <a:pPr>
              <a:spcBef>
                <a:spcPts val="528"/>
              </a:spcBef>
              <a:buFont typeface="Wingdings" pitchFamily="2" charset="2"/>
              <a:buChar char="q"/>
            </a:pPr>
            <a:r>
              <a:rPr lang="en-GB" sz="2400" dirty="0" smtClean="0"/>
              <a:t>Determining patient adherence for patients on solid formulations</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13</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val="2222765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EDT Dispensing, Examples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05400"/>
          </a:xfrm>
        </p:spPr>
        <p:txBody>
          <a:bodyPr>
            <a:noAutofit/>
          </a:bodyPr>
          <a:lstStyle/>
          <a:p>
            <a:pPr marL="0" indent="0">
              <a:spcBef>
                <a:spcPts val="528"/>
              </a:spcBef>
              <a:buNone/>
            </a:pPr>
            <a:r>
              <a:rPr lang="en-ZA" sz="2400" b="1" dirty="0" smtClean="0"/>
              <a:t>Examples:</a:t>
            </a:r>
          </a:p>
          <a:p>
            <a:pPr>
              <a:spcBef>
                <a:spcPts val="528"/>
              </a:spcBef>
              <a:buFont typeface="Wingdings" pitchFamily="2" charset="2"/>
              <a:buChar char="q"/>
            </a:pPr>
            <a:r>
              <a:rPr lang="en-GB" sz="2400" dirty="0" smtClean="0"/>
              <a:t>For the examples below note how the EDT determines adherence</a:t>
            </a:r>
          </a:p>
          <a:p>
            <a:pPr>
              <a:spcBef>
                <a:spcPts val="528"/>
              </a:spcBef>
              <a:buFont typeface="Wingdings" pitchFamily="2" charset="2"/>
              <a:buChar char="q"/>
            </a:pPr>
            <a:r>
              <a:rPr lang="en-GB" sz="2400" dirty="0" smtClean="0"/>
              <a:t>You are about to dispense to a patient who is visiting your site for the first time. Follow the process for dispensing to in-transit patients.</a:t>
            </a:r>
          </a:p>
          <a:p>
            <a:pPr>
              <a:spcBef>
                <a:spcPts val="528"/>
              </a:spcBef>
              <a:buFont typeface="Wingdings" pitchFamily="2" charset="2"/>
              <a:buChar char="q"/>
            </a:pPr>
            <a:r>
              <a:rPr lang="en-GB" sz="2400" dirty="0" smtClean="0"/>
              <a:t>Dispense to a patient who just initiated ART</a:t>
            </a:r>
          </a:p>
          <a:p>
            <a:pPr>
              <a:spcBef>
                <a:spcPts val="528"/>
              </a:spcBef>
              <a:buFont typeface="Wingdings" pitchFamily="2" charset="2"/>
              <a:buChar char="q"/>
            </a:pPr>
            <a:r>
              <a:rPr lang="en-GB" sz="2400" dirty="0" smtClean="0">
                <a:solidFill>
                  <a:prstClr val="black"/>
                </a:solidFill>
              </a:rPr>
              <a:t>Dispense to a patient who is active</a:t>
            </a:r>
          </a:p>
          <a:p>
            <a:pPr>
              <a:spcBef>
                <a:spcPts val="528"/>
              </a:spcBef>
              <a:buFont typeface="Wingdings" pitchFamily="2" charset="2"/>
              <a:buChar char="q"/>
            </a:pPr>
            <a:r>
              <a:rPr lang="en-GB" sz="2400" dirty="0" smtClean="0"/>
              <a:t>Dispense to a patient who is LTFU</a:t>
            </a:r>
          </a:p>
          <a:p>
            <a:pPr>
              <a:spcBef>
                <a:spcPts val="528"/>
              </a:spcBef>
              <a:buFont typeface="Wingdings" pitchFamily="2" charset="2"/>
              <a:buChar char="q"/>
            </a:pPr>
            <a:r>
              <a:rPr lang="en-GB" sz="2400" dirty="0" smtClean="0"/>
              <a:t>Dispense to a patient who is restarted this month</a:t>
            </a:r>
          </a:p>
          <a:p>
            <a:pPr>
              <a:spcBef>
                <a:spcPts val="528"/>
              </a:spcBef>
              <a:buFont typeface="Wingdings" pitchFamily="2" charset="2"/>
              <a:buChar char="q"/>
            </a:pPr>
            <a:r>
              <a:rPr lang="en-GB" sz="2400" dirty="0" smtClean="0"/>
              <a:t>Reverse dispensing done to an active patient and re-dispense.</a:t>
            </a:r>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14</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val="2966196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EDT Dispensing, Objectives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343400"/>
          </a:xfrm>
        </p:spPr>
        <p:txBody>
          <a:bodyPr>
            <a:noAutofit/>
          </a:bodyPr>
          <a:lstStyle/>
          <a:p>
            <a:pPr marL="0" indent="0">
              <a:spcBef>
                <a:spcPts val="528"/>
              </a:spcBef>
              <a:buNone/>
            </a:pPr>
            <a:r>
              <a:rPr lang="en-ZA" sz="2400" b="1" dirty="0" smtClean="0"/>
              <a:t>By the end of this session you should be able to</a:t>
            </a:r>
          </a:p>
          <a:p>
            <a:pPr>
              <a:spcBef>
                <a:spcPts val="528"/>
              </a:spcBef>
              <a:buFont typeface="Wingdings" pitchFamily="2" charset="2"/>
              <a:buChar char="q"/>
            </a:pPr>
            <a:endParaRPr lang="en-GB" sz="2400" dirty="0" smtClean="0"/>
          </a:p>
          <a:p>
            <a:pPr>
              <a:spcBef>
                <a:spcPts val="528"/>
              </a:spcBef>
              <a:buFont typeface="Wingdings" pitchFamily="2" charset="2"/>
              <a:buChar char="q"/>
            </a:pPr>
            <a:r>
              <a:rPr lang="en-GB" sz="2400" dirty="0" smtClean="0"/>
              <a:t>Differentiate the processes for dispensing to patients in different statuses</a:t>
            </a:r>
          </a:p>
          <a:p>
            <a:pPr>
              <a:spcBef>
                <a:spcPts val="528"/>
              </a:spcBef>
              <a:buFont typeface="Wingdings" pitchFamily="2" charset="2"/>
              <a:buChar char="q"/>
            </a:pPr>
            <a:r>
              <a:rPr lang="en-GB" sz="2400" dirty="0" smtClean="0"/>
              <a:t>Know how to dispensing to patients in-transit or restarted</a:t>
            </a:r>
          </a:p>
          <a:p>
            <a:pPr>
              <a:spcBef>
                <a:spcPts val="528"/>
              </a:spcBef>
              <a:buFont typeface="Wingdings" pitchFamily="2" charset="2"/>
              <a:buChar char="q"/>
            </a:pPr>
            <a:r>
              <a:rPr lang="en-GB" sz="2400" dirty="0" smtClean="0"/>
              <a:t>Understand the importance of dispensing to patients in-transit using the EDT</a:t>
            </a:r>
          </a:p>
          <a:p>
            <a:pPr>
              <a:spcBef>
                <a:spcPts val="528"/>
              </a:spcBef>
              <a:buFont typeface="Wingdings" pitchFamily="2" charset="2"/>
              <a:buChar char="q"/>
            </a:pPr>
            <a:r>
              <a:rPr lang="en-GB" sz="2400" dirty="0" smtClean="0"/>
              <a:t>Understand when to and why it is necessary to cancel dispensing transactions</a:t>
            </a:r>
          </a:p>
          <a:p>
            <a:pPr>
              <a:spcBef>
                <a:spcPts val="528"/>
              </a:spcBef>
              <a:buFont typeface="Wingdings" pitchFamily="2" charset="2"/>
              <a:buChar char="q"/>
            </a:pPr>
            <a:r>
              <a:rPr lang="en-GB" sz="2400" dirty="0" smtClean="0"/>
              <a:t>Demonstrate how adherence is calculated using the EDT</a:t>
            </a:r>
          </a:p>
        </p:txBody>
      </p:sp>
      <p:sp>
        <p:nvSpPr>
          <p:cNvPr id="4" name="Slide Number Placeholder 3"/>
          <p:cNvSpPr>
            <a:spLocks noGrp="1"/>
          </p:cNvSpPr>
          <p:nvPr>
            <p:ph type="sldNum" sz="quarter" idx="12"/>
          </p:nvPr>
        </p:nvSpPr>
        <p:spPr/>
        <p:txBody>
          <a:bodyPr/>
          <a:lstStyle/>
          <a:p>
            <a:fld id="{ACA9E712-0DA1-4DA0-904E-C8478F5EBDD3}" type="slidenum">
              <a:rPr lang="en-ZA" smtClean="0"/>
              <a:pPr/>
              <a:t>2</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ZA" sz="2200" dirty="0" smtClean="0">
                <a:solidFill>
                  <a:srgbClr val="0000CC"/>
                </a:solidFill>
                <a:effectLst>
                  <a:outerShdw blurRad="38100" dist="38100" dir="2700000" algn="tl">
                    <a:srgbClr val="000000">
                      <a:alpha val="43137"/>
                    </a:srgbClr>
                  </a:outerShdw>
                </a:effectLst>
                <a:ea typeface="+mj-ea"/>
                <a:cs typeface="+mj-cs"/>
              </a:rPr>
              <a:t>Required: Patient’s Prescription from Doctor, EDT</a:t>
            </a: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val="3679583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Dispensing to patients other than those in-transit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066800"/>
            <a:ext cx="8610600" cy="5410200"/>
          </a:xfrm>
        </p:spPr>
        <p:txBody>
          <a:bodyPr>
            <a:noAutofit/>
          </a:bodyPr>
          <a:lstStyle/>
          <a:p>
            <a:pPr marL="0" indent="0">
              <a:buNone/>
            </a:pPr>
            <a:r>
              <a:rPr lang="en-ZA" sz="2400" b="1" dirty="0" smtClean="0"/>
              <a:t>When is this applicable?</a:t>
            </a:r>
          </a:p>
          <a:p>
            <a:pPr lvl="0">
              <a:buFont typeface="Wingdings" pitchFamily="2" charset="2"/>
              <a:buChar char="q"/>
            </a:pPr>
            <a:r>
              <a:rPr lang="en-GB" sz="2400" dirty="0" smtClean="0"/>
              <a:t>New, existing(active, lost, LTFU), restarted, and transferred-in patients</a:t>
            </a:r>
          </a:p>
          <a:p>
            <a:pPr marL="0" indent="0">
              <a:buNone/>
            </a:pPr>
            <a:r>
              <a:rPr lang="en-ZA" sz="2400" b="1" dirty="0" smtClean="0"/>
              <a:t>Implementation</a:t>
            </a:r>
          </a:p>
          <a:p>
            <a:pPr lvl="0">
              <a:buFont typeface="Wingdings" pitchFamily="2" charset="2"/>
              <a:buChar char="q"/>
            </a:pPr>
            <a:r>
              <a:rPr lang="en-GB" sz="2400" dirty="0" smtClean="0"/>
              <a:t>First verify if the patient’s regimen needs to be changed. Refer to the process for updating the patient’s regimen, under Patient Management</a:t>
            </a:r>
          </a:p>
          <a:p>
            <a:pPr>
              <a:buFont typeface="Wingdings" pitchFamily="2" charset="2"/>
              <a:buChar char="q"/>
            </a:pPr>
            <a:r>
              <a:rPr lang="en-ZA" sz="2400" dirty="0" smtClean="0"/>
              <a:t>For re-starters:</a:t>
            </a:r>
          </a:p>
          <a:p>
            <a:pPr lvl="1">
              <a:buFont typeface="Wingdings" pitchFamily="2" charset="2"/>
              <a:buChar char="q"/>
            </a:pPr>
            <a:r>
              <a:rPr lang="en-ZA" sz="2400" dirty="0" smtClean="0"/>
              <a:t>first update their status using the Patient View form</a:t>
            </a:r>
          </a:p>
          <a:p>
            <a:pPr lvl="1">
              <a:buFont typeface="Wingdings" pitchFamily="2" charset="2"/>
              <a:buChar char="q"/>
            </a:pPr>
            <a:r>
              <a:rPr lang="en-ZA" sz="2400" dirty="0" smtClean="0"/>
              <a:t>If the patient isn’t on your system, follow the process for adding continuing patients and enter the patient as a transfer-in provided the patient meets the criteria for transferring in</a:t>
            </a:r>
          </a:p>
          <a:p>
            <a:pPr>
              <a:buFont typeface="Wingdings" pitchFamily="2" charset="2"/>
              <a:buChar char="q"/>
            </a:pPr>
            <a:r>
              <a:rPr lang="en-ZA" sz="2400" dirty="0" smtClean="0"/>
              <a:t>Use the dispensing form to enter prescriptions dispensed</a:t>
            </a:r>
          </a:p>
        </p:txBody>
      </p:sp>
      <p:sp>
        <p:nvSpPr>
          <p:cNvPr id="4" name="Slide Number Placeholder 3"/>
          <p:cNvSpPr>
            <a:spLocks noGrp="1"/>
          </p:cNvSpPr>
          <p:nvPr>
            <p:ph type="sldNum" sz="quarter" idx="12"/>
          </p:nvPr>
        </p:nvSpPr>
        <p:spPr/>
        <p:txBody>
          <a:bodyPr/>
          <a:lstStyle/>
          <a:p>
            <a:fld id="{ACA9E712-0DA1-4DA0-904E-C8478F5EBDD3}" type="slidenum">
              <a:rPr lang="en-ZA" smtClean="0"/>
              <a:pPr/>
              <a:t>3</a:t>
            </a:fld>
            <a:endParaRPr lang="en-ZA"/>
          </a:p>
        </p:txBody>
      </p:sp>
    </p:spTree>
    <p:extLst>
      <p:ext uri="{BB962C8B-B14F-4D97-AF65-F5344CB8AC3E}">
        <p14:creationId xmlns:p14="http://schemas.microsoft.com/office/powerpoint/2010/main" val="2268620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4582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Dispensing to patients other than those in-transit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143000"/>
            <a:ext cx="8610600" cy="5410200"/>
          </a:xfrm>
        </p:spPr>
        <p:txBody>
          <a:bodyPr>
            <a:noAutofit/>
          </a:bodyPr>
          <a:lstStyle/>
          <a:p>
            <a:pPr marL="0" indent="0">
              <a:buNone/>
            </a:pPr>
            <a:r>
              <a:rPr lang="en-ZA" sz="2400" b="1" dirty="0" smtClean="0"/>
              <a:t>Implementation (cont.)</a:t>
            </a:r>
            <a:endParaRPr lang="en-ZA" sz="2400" dirty="0" smtClean="0"/>
          </a:p>
          <a:p>
            <a:pPr>
              <a:buFont typeface="Courier New" pitchFamily="49" charset="0"/>
              <a:buChar char="o"/>
            </a:pPr>
            <a:r>
              <a:rPr lang="en-ZA" sz="2400" dirty="0" smtClean="0"/>
              <a:t>The Date of Visit field must be updated accordingly for dispensing done manually in the past, e.g. at an outreach site, EDT was offline, etc.</a:t>
            </a:r>
          </a:p>
          <a:p>
            <a:pPr>
              <a:buFont typeface="Courier New" pitchFamily="49" charset="0"/>
              <a:buChar char="o"/>
            </a:pPr>
            <a:r>
              <a:rPr lang="en-GB" sz="2400" dirty="0" smtClean="0"/>
              <a:t>There is a 3 months limit to how far you can dispense in the past.</a:t>
            </a:r>
          </a:p>
          <a:p>
            <a:pPr>
              <a:buFont typeface="Courier New" pitchFamily="49" charset="0"/>
              <a:buChar char="o"/>
            </a:pPr>
            <a:r>
              <a:rPr lang="en-GB" sz="2400" dirty="0" smtClean="0"/>
              <a:t>Future dated dispensing is not allowed on the EDT</a:t>
            </a:r>
          </a:p>
          <a:p>
            <a:pPr>
              <a:buFont typeface="Courier New" pitchFamily="49" charset="0"/>
              <a:buChar char="o"/>
            </a:pPr>
            <a:r>
              <a:rPr lang="en-GB" sz="2400" dirty="0" smtClean="0"/>
              <a:t>For patients that are lost or LTFU and the last ARV pick up date is indicated in patient’s health passport ensure that this date is entered on the EDT before dispensing.</a:t>
            </a:r>
          </a:p>
          <a:p>
            <a:pPr>
              <a:buFont typeface="Courier New" pitchFamily="49" charset="0"/>
              <a:buChar char="o"/>
            </a:pPr>
            <a:r>
              <a:rPr lang="en-ZA" sz="2400" dirty="0" smtClean="0"/>
              <a:t>If you dispense a prescription erroneously, the full transaction needs to be cancelled. Refer to section on </a:t>
            </a:r>
            <a:r>
              <a:rPr lang="en-GB" sz="2400" dirty="0" smtClean="0"/>
              <a:t>reversing a dispensing transaction.</a:t>
            </a:r>
          </a:p>
        </p:txBody>
      </p:sp>
      <p:sp>
        <p:nvSpPr>
          <p:cNvPr id="4" name="Slide Number Placeholder 3"/>
          <p:cNvSpPr>
            <a:spLocks noGrp="1"/>
          </p:cNvSpPr>
          <p:nvPr>
            <p:ph type="sldNum" sz="quarter" idx="12"/>
          </p:nvPr>
        </p:nvSpPr>
        <p:spPr/>
        <p:txBody>
          <a:bodyPr/>
          <a:lstStyle/>
          <a:p>
            <a:fld id="{ACA9E712-0DA1-4DA0-904E-C8478F5EBDD3}" type="slidenum">
              <a:rPr lang="en-ZA" smtClean="0"/>
              <a:pPr/>
              <a:t>4</a:t>
            </a:fld>
            <a:endParaRPr lang="en-ZA"/>
          </a:p>
        </p:txBody>
      </p:sp>
    </p:spTree>
    <p:extLst>
      <p:ext uri="{BB962C8B-B14F-4D97-AF65-F5344CB8AC3E}">
        <p14:creationId xmlns:p14="http://schemas.microsoft.com/office/powerpoint/2010/main" val="1361278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Dispensing to patients other than those in-transit,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lvl="1" indent="0">
              <a:buNone/>
            </a:pPr>
            <a:r>
              <a:rPr lang="en-GB" sz="2400" b="1" dirty="0"/>
              <a:t>Implementation (cont.)</a:t>
            </a:r>
          </a:p>
          <a:p>
            <a:pPr marL="342900" lvl="1" indent="-342900">
              <a:buFont typeface="Wingdings" pitchFamily="2" charset="2"/>
              <a:buChar char="q"/>
            </a:pPr>
            <a:r>
              <a:rPr lang="en-GB" sz="2400" dirty="0" smtClean="0"/>
              <a:t>If a patient comes for additional ARVs within a few days after you dispensed to them, cancel the previous transaction before dispensing afresh. The date of visit however, will be as at the previous transaction.</a:t>
            </a:r>
            <a:endParaRPr lang="en-ZA" sz="2400" dirty="0" smtClean="0"/>
          </a:p>
          <a:p>
            <a:pPr marL="0" indent="0">
              <a:buNone/>
            </a:pPr>
            <a:r>
              <a:rPr lang="en-ZA" sz="2400" b="1" dirty="0" smtClean="0"/>
              <a:t>Implications</a:t>
            </a:r>
          </a:p>
          <a:p>
            <a:pPr>
              <a:buFont typeface="Wingdings" pitchFamily="2" charset="2"/>
              <a:buChar char="q"/>
            </a:pPr>
            <a:r>
              <a:rPr lang="en-ZA" sz="2400" dirty="0" smtClean="0"/>
              <a:t>Good dispensing practices ensure that information derived from the system is reliable and can be used to inform decision making.</a:t>
            </a:r>
          </a:p>
          <a:p>
            <a:pPr>
              <a:buFont typeface="Wingdings" pitchFamily="2" charset="2"/>
              <a:buChar char="q"/>
            </a:pPr>
            <a:r>
              <a:rPr lang="en-ZA" sz="2400" dirty="0" smtClean="0"/>
              <a:t>Ensuring accurate entry of dispensing records affects the quality of reports on: Adherence monitoring; On-time pickup; Stock consumption; Status changes; Regimens dispensed</a:t>
            </a:r>
          </a:p>
        </p:txBody>
      </p:sp>
      <p:sp>
        <p:nvSpPr>
          <p:cNvPr id="4" name="Slide Number Placeholder 3"/>
          <p:cNvSpPr>
            <a:spLocks noGrp="1"/>
          </p:cNvSpPr>
          <p:nvPr>
            <p:ph type="sldNum" sz="quarter" idx="12"/>
          </p:nvPr>
        </p:nvSpPr>
        <p:spPr/>
        <p:txBody>
          <a:bodyPr/>
          <a:lstStyle/>
          <a:p>
            <a:fld id="{ACA9E712-0DA1-4DA0-904E-C8478F5EBDD3}" type="slidenum">
              <a:rPr lang="en-ZA" smtClean="0"/>
              <a:pPr/>
              <a:t>5</a:t>
            </a:fld>
            <a:endParaRPr lang="en-ZA"/>
          </a:p>
        </p:txBody>
      </p:sp>
    </p:spTree>
    <p:extLst>
      <p:ext uri="{BB962C8B-B14F-4D97-AF65-F5344CB8AC3E}">
        <p14:creationId xmlns:p14="http://schemas.microsoft.com/office/powerpoint/2010/main" val="2110180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smtClean="0">
                <a:solidFill>
                  <a:srgbClr val="0000CC"/>
                </a:solidFill>
                <a:effectLst>
                  <a:outerShdw blurRad="38100" dist="38100" dir="2700000" algn="tl">
                    <a:srgbClr val="000000">
                      <a:alpha val="43137"/>
                    </a:srgbClr>
                  </a:outerShdw>
                </a:effectLst>
              </a:rPr>
              <a:t>Dispensing to In-transit Patients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rmAutofit/>
          </a:bodyPr>
          <a:lstStyle/>
          <a:p>
            <a:pPr marL="0" indent="0">
              <a:buNone/>
            </a:pPr>
            <a:r>
              <a:rPr lang="en-ZA" sz="2400" b="1" dirty="0" smtClean="0"/>
              <a:t>When is this applicable?</a:t>
            </a:r>
          </a:p>
          <a:p>
            <a:pPr lvl="0">
              <a:buFont typeface="Wingdings" pitchFamily="2" charset="2"/>
              <a:buChar char="q"/>
            </a:pPr>
            <a:r>
              <a:rPr lang="en-GB" sz="2400" dirty="0" smtClean="0"/>
              <a:t>Patients from other facilities, who need to refill at your facility</a:t>
            </a:r>
          </a:p>
          <a:p>
            <a:pPr>
              <a:buNone/>
            </a:pPr>
            <a:r>
              <a:rPr lang="en-ZA" sz="2400" b="1" dirty="0" smtClean="0"/>
              <a:t>Implementation</a:t>
            </a:r>
          </a:p>
          <a:p>
            <a:pPr lvl="0">
              <a:buFont typeface="Wingdings" pitchFamily="2" charset="2"/>
              <a:buChar char="q"/>
            </a:pPr>
            <a:r>
              <a:rPr lang="en-GB" sz="2400" dirty="0" smtClean="0"/>
              <a:t>Before dispensing, verify if the patient is visiting your site for the first time by searching using the Patient View form.</a:t>
            </a:r>
          </a:p>
          <a:p>
            <a:pPr lvl="0">
              <a:buFont typeface="Wingdings" pitchFamily="2" charset="2"/>
              <a:buChar char="q"/>
            </a:pPr>
            <a:r>
              <a:rPr lang="en-GB" sz="2400" dirty="0" smtClean="0"/>
              <a:t>If this is their first visit, follow the process for entering continuing patients.</a:t>
            </a:r>
          </a:p>
          <a:p>
            <a:pPr lvl="0">
              <a:buFont typeface="Wingdings" pitchFamily="2" charset="2"/>
              <a:buChar char="q"/>
            </a:pPr>
            <a:r>
              <a:rPr lang="en-GB" sz="2400" dirty="0" smtClean="0"/>
              <a:t>It is important that all in-transit patients are dispensed to using the EDT</a:t>
            </a:r>
          </a:p>
          <a:p>
            <a:pPr>
              <a:buFont typeface="Wingdings" pitchFamily="2" charset="2"/>
              <a:buChar char="q"/>
            </a:pPr>
            <a:r>
              <a:rPr lang="en-GB" sz="2400" dirty="0" smtClean="0"/>
              <a:t>Ensure that the next appointment date and quantity dispensed are recorded in the health passport either with the tracer labels or manually. </a:t>
            </a:r>
          </a:p>
        </p:txBody>
      </p:sp>
      <p:sp>
        <p:nvSpPr>
          <p:cNvPr id="4" name="Slide Number Placeholder 3"/>
          <p:cNvSpPr>
            <a:spLocks noGrp="1"/>
          </p:cNvSpPr>
          <p:nvPr>
            <p:ph type="sldNum" sz="quarter" idx="12"/>
          </p:nvPr>
        </p:nvSpPr>
        <p:spPr/>
        <p:txBody>
          <a:bodyPr/>
          <a:lstStyle/>
          <a:p>
            <a:fld id="{ACA9E712-0DA1-4DA0-904E-C8478F5EBDD3}" type="slidenum">
              <a:rPr lang="en-ZA" smtClean="0"/>
              <a:pPr/>
              <a:t>6</a:t>
            </a:fld>
            <a:endParaRPr lang="en-ZA"/>
          </a:p>
        </p:txBody>
      </p:sp>
    </p:spTree>
    <p:extLst>
      <p:ext uri="{BB962C8B-B14F-4D97-AF65-F5344CB8AC3E}">
        <p14:creationId xmlns:p14="http://schemas.microsoft.com/office/powerpoint/2010/main" val="1384860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smtClean="0">
                <a:solidFill>
                  <a:srgbClr val="0000CC"/>
                </a:solidFill>
                <a:effectLst>
                  <a:outerShdw blurRad="38100" dist="38100" dir="2700000" algn="tl">
                    <a:srgbClr val="000000">
                      <a:alpha val="43137"/>
                    </a:srgbClr>
                  </a:outerShdw>
                </a:effectLst>
              </a:rPr>
              <a:t>Dispensing to In-transit Patients,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rmAutofit/>
          </a:bodyPr>
          <a:lstStyle/>
          <a:p>
            <a:pPr>
              <a:buNone/>
            </a:pPr>
            <a:r>
              <a:rPr lang="en-ZA" sz="2400" b="1" dirty="0" smtClean="0"/>
              <a:t>Implications</a:t>
            </a:r>
          </a:p>
          <a:p>
            <a:pPr>
              <a:buFont typeface="Wingdings" pitchFamily="2" charset="2"/>
              <a:buChar char="q"/>
            </a:pPr>
            <a:r>
              <a:rPr lang="en-ZA" sz="2400" dirty="0" smtClean="0"/>
              <a:t>Entering in-transit patients as new affects the quality of the reports produced from the system</a:t>
            </a:r>
          </a:p>
          <a:p>
            <a:pPr>
              <a:buFont typeface="Wingdings" pitchFamily="2" charset="2"/>
              <a:buChar char="q"/>
            </a:pPr>
            <a:r>
              <a:rPr lang="en-ZA" sz="2400" dirty="0" smtClean="0"/>
              <a:t>Entering all records on the EDT, ensures that patients statuses can be reconciled from the national database, and shared to minimise discrepancies.</a:t>
            </a:r>
          </a:p>
        </p:txBody>
      </p:sp>
      <p:sp>
        <p:nvSpPr>
          <p:cNvPr id="4" name="Slide Number Placeholder 3"/>
          <p:cNvSpPr>
            <a:spLocks noGrp="1"/>
          </p:cNvSpPr>
          <p:nvPr>
            <p:ph type="sldNum" sz="quarter" idx="12"/>
          </p:nvPr>
        </p:nvSpPr>
        <p:spPr/>
        <p:txBody>
          <a:bodyPr/>
          <a:lstStyle/>
          <a:p>
            <a:fld id="{ACA9E712-0DA1-4DA0-904E-C8478F5EBDD3}" type="slidenum">
              <a:rPr lang="en-ZA" smtClean="0"/>
              <a:pPr/>
              <a:t>7</a:t>
            </a:fld>
            <a:endParaRPr lang="en-ZA"/>
          </a:p>
        </p:txBody>
      </p:sp>
    </p:spTree>
    <p:extLst>
      <p:ext uri="{BB962C8B-B14F-4D97-AF65-F5344CB8AC3E}">
        <p14:creationId xmlns:p14="http://schemas.microsoft.com/office/powerpoint/2010/main" val="1611342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smtClean="0">
                <a:solidFill>
                  <a:srgbClr val="0000CC"/>
                </a:solidFill>
                <a:effectLst>
                  <a:outerShdw blurRad="38100" dist="38100" dir="2700000" algn="tl">
                    <a:srgbClr val="000000">
                      <a:alpha val="43137"/>
                    </a:srgbClr>
                  </a:outerShdw>
                </a:effectLst>
              </a:rPr>
              <a:t>Reversing a dispensing transaction (correcting a script)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rmAutofit/>
          </a:bodyPr>
          <a:lstStyle/>
          <a:p>
            <a:pPr marL="0" lvl="0" indent="0">
              <a:buNone/>
            </a:pPr>
            <a:r>
              <a:rPr lang="en-GB" sz="2400" b="1" dirty="0" smtClean="0"/>
              <a:t>A dispensing transaction may need to be cancelled or reversed due to any of the following reasons:</a:t>
            </a:r>
          </a:p>
          <a:p>
            <a:pPr lvl="0">
              <a:buFont typeface="Wingdings" pitchFamily="2" charset="2"/>
              <a:buChar char="q"/>
            </a:pPr>
            <a:r>
              <a:rPr lang="en-GB" sz="2400" dirty="0" smtClean="0"/>
              <a:t>A patient to whom you dispensed medicines a few days ago, comes back for more medicines due to certain valid reasons, e.g. patient will be away for two months</a:t>
            </a:r>
          </a:p>
          <a:p>
            <a:pPr lvl="0">
              <a:buFont typeface="Wingdings" pitchFamily="2" charset="2"/>
              <a:buChar char="q"/>
            </a:pPr>
            <a:r>
              <a:rPr lang="en-GB" sz="2400" dirty="0" smtClean="0"/>
              <a:t>Immediately after dispensing you realise that </a:t>
            </a:r>
          </a:p>
          <a:p>
            <a:pPr lvl="1">
              <a:buFont typeface="Courier New" pitchFamily="49" charset="0"/>
              <a:buChar char="o"/>
            </a:pPr>
            <a:r>
              <a:rPr lang="en-GB" sz="2400" dirty="0" smtClean="0"/>
              <a:t>you missed one or more medicines</a:t>
            </a:r>
          </a:p>
          <a:p>
            <a:pPr lvl="1">
              <a:buFont typeface="Courier New" pitchFamily="49" charset="0"/>
              <a:buChar char="o"/>
            </a:pPr>
            <a:r>
              <a:rPr lang="en-GB" sz="2400" dirty="0" smtClean="0"/>
              <a:t>the quantity dispensed is incorrect</a:t>
            </a:r>
          </a:p>
          <a:p>
            <a:pPr lvl="1">
              <a:buFont typeface="Courier New" pitchFamily="49" charset="0"/>
              <a:buChar char="o"/>
            </a:pPr>
            <a:r>
              <a:rPr lang="en-GB" sz="2400" dirty="0" smtClean="0"/>
              <a:t>the medicine dispensed on the system is different from the one given to the patient.</a:t>
            </a:r>
          </a:p>
        </p:txBody>
      </p:sp>
      <p:sp>
        <p:nvSpPr>
          <p:cNvPr id="4" name="Slide Number Placeholder 3"/>
          <p:cNvSpPr>
            <a:spLocks noGrp="1"/>
          </p:cNvSpPr>
          <p:nvPr>
            <p:ph type="sldNum" sz="quarter" idx="12"/>
          </p:nvPr>
        </p:nvSpPr>
        <p:spPr/>
        <p:txBody>
          <a:bodyPr/>
          <a:lstStyle/>
          <a:p>
            <a:fld id="{ACA9E712-0DA1-4DA0-904E-C8478F5EBDD3}" type="slidenum">
              <a:rPr lang="en-ZA" smtClean="0"/>
              <a:pPr/>
              <a:t>8</a:t>
            </a:fld>
            <a:endParaRPr lang="en-ZA"/>
          </a:p>
        </p:txBody>
      </p:sp>
    </p:spTree>
    <p:extLst>
      <p:ext uri="{BB962C8B-B14F-4D97-AF65-F5344CB8AC3E}">
        <p14:creationId xmlns:p14="http://schemas.microsoft.com/office/powerpoint/2010/main" val="1885941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smtClean="0">
                <a:solidFill>
                  <a:srgbClr val="0000CC"/>
                </a:solidFill>
                <a:effectLst>
                  <a:outerShdw blurRad="38100" dist="38100" dir="2700000" algn="tl">
                    <a:srgbClr val="000000">
                      <a:alpha val="43137"/>
                    </a:srgbClr>
                  </a:outerShdw>
                </a:effectLst>
              </a:rPr>
              <a:t>Reversing a dispensing transaction</a:t>
            </a:r>
            <a:r>
              <a:rPr lang="en-ZA" sz="2800" i="1" smtClean="0">
                <a:solidFill>
                  <a:srgbClr val="0000CC"/>
                </a:solidFill>
                <a:effectLst>
                  <a:outerShdw blurRad="38100" dist="38100" dir="2700000" algn="tl">
                    <a:srgbClr val="000000">
                      <a:alpha val="43137"/>
                    </a:srgbClr>
                  </a:outerShdw>
                </a:effectLst>
              </a:rPr>
              <a:t>,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rmAutofit/>
          </a:bodyPr>
          <a:lstStyle/>
          <a:p>
            <a:pPr>
              <a:buNone/>
            </a:pPr>
            <a:r>
              <a:rPr lang="en-ZA" sz="2400" b="1" dirty="0" smtClean="0"/>
              <a:t>Implementation</a:t>
            </a:r>
          </a:p>
          <a:p>
            <a:pPr>
              <a:buFont typeface="Wingdings" pitchFamily="2" charset="2"/>
              <a:buChar char="q"/>
            </a:pPr>
            <a:r>
              <a:rPr lang="en-GB" sz="2400" dirty="0" smtClean="0"/>
              <a:t>Verify that the patient was dispensed to a few days ago, use the view dispensing history function</a:t>
            </a:r>
          </a:p>
          <a:p>
            <a:pPr>
              <a:buFont typeface="Wingdings" pitchFamily="2" charset="2"/>
              <a:buChar char="q"/>
            </a:pPr>
            <a:r>
              <a:rPr lang="en-GB" sz="2400" dirty="0" smtClean="0"/>
              <a:t>On the Dispensing window, select transaction type Receiving and the last transaction dispensed will automatically be displayed</a:t>
            </a:r>
          </a:p>
          <a:p>
            <a:pPr>
              <a:buFont typeface="Wingdings" pitchFamily="2" charset="2"/>
              <a:buChar char="q"/>
            </a:pPr>
            <a:r>
              <a:rPr lang="en-GB" sz="2400" dirty="0" smtClean="0"/>
              <a:t>Confirm the reversal by clicking on the Receive button</a:t>
            </a:r>
          </a:p>
          <a:p>
            <a:pPr>
              <a:buFont typeface="Wingdings" pitchFamily="2" charset="2"/>
              <a:buChar char="q"/>
            </a:pPr>
            <a:r>
              <a:rPr lang="en-GB" sz="2400" dirty="0" smtClean="0"/>
              <a:t>Proceed to dispense afresh to the patient, e.g. for a patient who received 60 pills and requires 120 more pills; enter 180 under quantity dispensed on the EDT, and give the patient the additional 120 pills.</a:t>
            </a:r>
          </a:p>
          <a:p>
            <a:pPr>
              <a:buNone/>
            </a:pPr>
            <a:endParaRPr lang="en-ZA"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9</a:t>
            </a:fld>
            <a:endParaRPr lang="en-ZA"/>
          </a:p>
        </p:txBody>
      </p:sp>
    </p:spTree>
    <p:extLst>
      <p:ext uri="{BB962C8B-B14F-4D97-AF65-F5344CB8AC3E}">
        <p14:creationId xmlns:p14="http://schemas.microsoft.com/office/powerpoint/2010/main" val="4075610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TotalTime>
  <Words>1089</Words>
  <Application>Microsoft Office PowerPoint</Application>
  <PresentationFormat>On-screen Show (4:3)</PresentationFormat>
  <Paragraphs>108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1.4 Dispensing &amp; Reversing Transactions on the EDT </vt:lpstr>
      <vt:lpstr>EDT Dispensing, Objectives</vt:lpstr>
      <vt:lpstr>Dispensing to patients other than those in-transit</vt:lpstr>
      <vt:lpstr>Dispensing to patients other than those in-transit (cont.)</vt:lpstr>
      <vt:lpstr>Dispensing to patients other than those in-transit, (cont.)</vt:lpstr>
      <vt:lpstr>Dispensing to In-transit Patients</vt:lpstr>
      <vt:lpstr>Dispensing to In-transit Patients, cont.</vt:lpstr>
      <vt:lpstr>Reversing a dispensing transaction (correcting a script)</vt:lpstr>
      <vt:lpstr>Reversing a dispensing transaction, cont.</vt:lpstr>
      <vt:lpstr>Reversing a dispensing transaction, cont(2).</vt:lpstr>
      <vt:lpstr>Determining patient adherence</vt:lpstr>
      <vt:lpstr>Determining patient adherence, cont.</vt:lpstr>
      <vt:lpstr>EDT Dispensing, Summary</vt:lpstr>
      <vt:lpstr>EDT Dispensing, Examples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DISPENSING TOOL (EDT)</dc:title>
  <dc:creator>Victor.Sumbi</dc:creator>
  <cp:lastModifiedBy>Samson Mwinga</cp:lastModifiedBy>
  <cp:revision>67</cp:revision>
  <cp:lastPrinted>2012-09-02T15:42:27Z</cp:lastPrinted>
  <dcterms:created xsi:type="dcterms:W3CDTF">2012-07-20T13:32:28Z</dcterms:created>
  <dcterms:modified xsi:type="dcterms:W3CDTF">2015-06-17T16:35:29Z</dcterms:modified>
</cp:coreProperties>
</file>