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8" r:id="rId4"/>
    <p:sldId id="284" r:id="rId5"/>
    <p:sldId id="279" r:id="rId6"/>
    <p:sldId id="265" r:id="rId7"/>
    <p:sldId id="282" r:id="rId8"/>
    <p:sldId id="281" r:id="rId9"/>
    <p:sldId id="27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0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BB852-A3A8-4FDE-93EB-CDC7B9079781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F426-5BB8-4119-B3B0-22C674F6C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CFC91D-06A6-4FC7-8F28-5FC77E38F501}" type="datetimeFigureOut">
              <a:rPr lang="en-ZA" smtClean="0"/>
              <a:pPr/>
              <a:t>2013/05/13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EA388B-4B5E-4891-8A7D-CA085716748B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881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ZA" dirty="0" smtClean="0"/>
              <a:t>Have a flip chart at hand for this discussion</a:t>
            </a:r>
          </a:p>
          <a:p>
            <a:r>
              <a:rPr lang="en-ZA" dirty="0" smtClean="0"/>
              <a:t>Discuss first then review the bullet points to see if everything was covered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647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ZA" dirty="0" smtClean="0"/>
              <a:t>Have a flip chart at hand for this discussion</a:t>
            </a:r>
          </a:p>
          <a:p>
            <a:r>
              <a:rPr lang="en-ZA" dirty="0" smtClean="0"/>
              <a:t>Discuss first then review the bullet points to see if everything was covered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647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ZA" dirty="0" smtClean="0"/>
              <a:t>Have a flip chart at hand for this discussion</a:t>
            </a:r>
          </a:p>
          <a:p>
            <a:r>
              <a:rPr lang="en-ZA" dirty="0" smtClean="0"/>
              <a:t>Discuss first then review the bullet points to see if everything was covered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64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ZA" dirty="0" smtClean="0"/>
              <a:t>Record proposals on flip chart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647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64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0574-372D-4852-8AD7-3217EAF8B070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5904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9B91-0BBD-4046-A27C-CFE1A7B11440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88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CA0-2482-4479-8615-FBE74025E558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745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040-911A-4FEB-A437-CDE609BA1599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7254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7FA-EA5A-4742-9F1C-0FDCABF6A6FB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9141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FD92-59C2-4E24-8EF0-C04016062F38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476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8DF-B4F9-4E31-8951-6E610867020F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9587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26AD-862E-4DC7-9F03-FEDA7408B047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988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714-19E0-4512-BC06-8490BF7C21CA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259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AF-B80E-4E0B-8764-E487F6FE3956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604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96A3-C93A-4791-AC46-E01FB0AE7FC6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0466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1F62-14D7-4CA5-B5CB-7A2E5A7642E9}" type="datetime1">
              <a:rPr lang="en-ZA" smtClean="0"/>
              <a:pPr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21-9209-434B-9DF7-F3F04D8BFF5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3478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Facility Process Flow of ART Patients</a:t>
            </a:r>
            <a:endParaRPr lang="en-Z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800200"/>
          </a:xfrm>
        </p:spPr>
        <p:txBody>
          <a:bodyPr>
            <a:normAutofit/>
          </a:bodyPr>
          <a:lstStyle/>
          <a:p>
            <a:r>
              <a:rPr lang="en-ZA" sz="2400" dirty="0" smtClean="0"/>
              <a:t>Victor Sumbi</a:t>
            </a:r>
          </a:p>
          <a:p>
            <a:r>
              <a:rPr lang="en-ZA" sz="2400" dirty="0" smtClean="0"/>
              <a:t>Senior Technical Advisor</a:t>
            </a:r>
          </a:p>
          <a:p>
            <a:r>
              <a:rPr lang="en-ZA" sz="2400" dirty="0" smtClean="0"/>
              <a:t>Management Sciences for Health (MSH)</a:t>
            </a:r>
          </a:p>
          <a:p>
            <a:r>
              <a:rPr lang="en-ZA" sz="1600" dirty="0" smtClean="0"/>
              <a:t> Systems for Improved Access to Pharmaceuticals and Services (SIAPS)</a:t>
            </a:r>
            <a:endParaRPr lang="en-ZA" sz="1600" dirty="0"/>
          </a:p>
        </p:txBody>
      </p:sp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93050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9438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Situation: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Main sites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How do you manage IMAI ART patients’ data and stocks?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/>
              <a:t>What are the </a:t>
            </a:r>
            <a:r>
              <a:rPr lang="en-GB" sz="2000" dirty="0" smtClean="0"/>
              <a:t>gaps, if any?</a:t>
            </a:r>
            <a:endParaRPr lang="en-GB" sz="2000" dirty="0"/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/>
              <a:t>Is IMAI dispensing data entered in the EDT?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/>
              <a:t>Are the patients IMAI sites indicated in the relevant field on the EDT?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/>
              <a:t>If EDT is used, when is dispensing done; In advance (before the medicines are sent to the site)?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/>
              <a:t>Does the pharmacy get to know of patients who did not show up for their ARVs? Are these ARVs returned to the pharmacy?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/>
              <a:t>Adherence of patients at IMAI sites- is it calculated based on pill count?</a:t>
            </a:r>
          </a:p>
          <a:p>
            <a:pPr lvl="1">
              <a:lnSpc>
                <a:spcPct val="114000"/>
              </a:lnSpc>
              <a:buFont typeface="Wingdings" pitchFamily="2" charset="2"/>
              <a:buChar char="§"/>
            </a:pPr>
            <a:endParaRPr lang="en-GB" sz="2000" dirty="0" smtClean="0"/>
          </a:p>
          <a:p>
            <a:pPr lvl="1">
              <a:lnSpc>
                <a:spcPct val="114000"/>
              </a:lnSpc>
              <a:buFont typeface="Wingdings" pitchFamily="2" charset="2"/>
              <a:buChar char="§"/>
            </a:pPr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78019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Situation: Discussion (cont.)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/>
              <a:t>IMAI sites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/>
              <a:t>How do you manage IMAI ART patients’ data and stocks?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What record keeping documents do you use to manage your patients on ART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How do you decide how much ARVs to order?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Do you monitor adherence of your patients? How?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Do you dispense for &gt;1 months’ supply?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What about patients on ART who show up unexpectedly at your site?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How often do you need to change your patients ART regimens? How do you coordinate this with pharmacy?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400" dirty="0"/>
              <a:t>Other issues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50228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ZA" sz="2400" dirty="0" smtClean="0"/>
              <a:t>Do you initiate NEW patients on ART at your IMAI site? What is the process involved?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For EXISTING ART patients:</a:t>
            </a:r>
          </a:p>
          <a:p>
            <a:pPr lvl="1">
              <a:buFont typeface="Courier New" pitchFamily="49" charset="0"/>
              <a:buChar char="o"/>
            </a:pPr>
            <a:r>
              <a:rPr lang="en-ZA" sz="2400" dirty="0" smtClean="0"/>
              <a:t>What is the quantity dispensed (1 month, 2 months etc)</a:t>
            </a:r>
          </a:p>
          <a:p>
            <a:pPr lvl="1">
              <a:buFont typeface="Courier New" pitchFamily="49" charset="0"/>
              <a:buChar char="o"/>
            </a:pPr>
            <a:r>
              <a:rPr lang="en-ZA" sz="2400" dirty="0" smtClean="0"/>
              <a:t>Do you monitor and record their adherence? How?</a:t>
            </a:r>
          </a:p>
          <a:p>
            <a:pPr lvl="1">
              <a:buFont typeface="Courier New" pitchFamily="49" charset="0"/>
              <a:buChar char="o"/>
            </a:pPr>
            <a:r>
              <a:rPr lang="en-ZA" sz="2400" dirty="0" smtClean="0"/>
              <a:t>Do you serve TRANSFERRED IN &amp; IN TRANSIT patients? How?</a:t>
            </a:r>
          </a:p>
          <a:p>
            <a:pPr lvl="1">
              <a:buFont typeface="Courier New" pitchFamily="49" charset="0"/>
              <a:buChar char="o"/>
            </a:pPr>
            <a:r>
              <a:rPr lang="en-ZA" sz="2400" dirty="0" smtClean="0"/>
              <a:t>Do you change ART regimens at your IMAI site? What is the process involved?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What information do you send to/ receive from the ART Main Site and how frequently? What reporting tools are used, if any?</a:t>
            </a:r>
          </a:p>
          <a:p>
            <a:pPr>
              <a:buFont typeface="Wingdings" pitchFamily="2" charset="2"/>
              <a:buChar char="q"/>
            </a:pPr>
            <a:r>
              <a:rPr lang="en-ZA" sz="2400" dirty="0" smtClean="0"/>
              <a:t>How do you manage your ART stocks at IMAI site- do you use stock cards? How much quantity do you order?</a:t>
            </a:r>
          </a:p>
          <a:p>
            <a:pPr>
              <a:buFont typeface="Wingdings" pitchFamily="2" charset="2"/>
              <a:buChar char="q"/>
            </a:pP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8623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improve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q"/>
            </a:pPr>
            <a:r>
              <a:rPr lang="en-GB" sz="2400" dirty="0" smtClean="0"/>
              <a:t>Can we improve the current system to be able to provide accurate patient data (on-time pick up, patient status- LOST, LTFU etc., adherence information etc.) while </a:t>
            </a:r>
            <a:r>
              <a:rPr lang="en-GB" sz="2400" u="sng" dirty="0" smtClean="0"/>
              <a:t>reducing the workload</a:t>
            </a:r>
            <a:r>
              <a:rPr lang="en-GB" sz="2400" dirty="0" smtClean="0"/>
              <a:t> for both Main Sites and IMAI Sites?</a:t>
            </a:r>
          </a:p>
          <a:p>
            <a:pPr>
              <a:lnSpc>
                <a:spcPct val="114000"/>
              </a:lnSpc>
              <a:buFont typeface="Wingdings" pitchFamily="2" charset="2"/>
              <a:buChar char="q"/>
            </a:pPr>
            <a:endParaRPr lang="en-GB" sz="2400" dirty="0" smtClean="0"/>
          </a:p>
          <a:p>
            <a:pPr algn="ctr">
              <a:lnSpc>
                <a:spcPct val="114000"/>
              </a:lnSpc>
              <a:buFont typeface="Wingdings" pitchFamily="2" charset="2"/>
              <a:buChar char="q"/>
            </a:pPr>
            <a:r>
              <a:rPr lang="en-GB" sz="5400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94490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Mobile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P:\EDT Mobile pics\IMG_027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688462" cy="4449762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2922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Process Flow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mtClean="0"/>
              <a:t>Review Poster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804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Process Flow: Discussions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q"/>
            </a:pPr>
            <a:r>
              <a:rPr lang="en-GB" sz="2400" dirty="0" smtClean="0"/>
              <a:t>What happens at: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/>
              <a:t>The main sites?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/>
              <a:t>The IMAI sites?</a:t>
            </a:r>
          </a:p>
          <a:p>
            <a:pPr>
              <a:lnSpc>
                <a:spcPct val="114000"/>
              </a:lnSpc>
              <a:buFont typeface="Wingdings" pitchFamily="2" charset="2"/>
              <a:buChar char="q"/>
            </a:pPr>
            <a:r>
              <a:rPr lang="en-GB" sz="2400" dirty="0" smtClean="0"/>
              <a:t>What is new?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000" dirty="0" smtClean="0"/>
              <a:t> </a:t>
            </a:r>
            <a:r>
              <a:rPr lang="en-GB" sz="2400" dirty="0" smtClean="0"/>
              <a:t>At the main site</a:t>
            </a:r>
            <a:r>
              <a:rPr lang="en-GB" sz="2400" smtClean="0"/>
              <a:t>? </a:t>
            </a:r>
            <a:endParaRPr lang="en-GB" sz="2400" dirty="0" smtClean="0"/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/>
              <a:t>At the IMAI sites?</a:t>
            </a:r>
          </a:p>
          <a:p>
            <a:pPr lvl="2">
              <a:lnSpc>
                <a:spcPct val="114000"/>
              </a:lnSpc>
              <a:buFont typeface="Courier New" pitchFamily="49" charset="0"/>
              <a:buChar char="o"/>
            </a:pPr>
            <a:r>
              <a:rPr lang="en-GB" dirty="0" smtClean="0"/>
              <a:t>The EDT mobile</a:t>
            </a:r>
          </a:p>
          <a:p>
            <a:pPr lvl="2">
              <a:lnSpc>
                <a:spcPct val="114000"/>
              </a:lnSpc>
              <a:buFont typeface="Courier New" pitchFamily="49" charset="0"/>
              <a:buChar char="o"/>
            </a:pPr>
            <a:r>
              <a:rPr lang="en-GB" dirty="0" smtClean="0"/>
              <a:t>The Appointment Lists generated automatically from the EDT (to replace existing manual records)</a:t>
            </a:r>
          </a:p>
          <a:p>
            <a:pPr>
              <a:lnSpc>
                <a:spcPct val="114000"/>
              </a:lnSpc>
              <a:buFont typeface="Wingdings" pitchFamily="2" charset="2"/>
              <a:buChar char="q"/>
            </a:pPr>
            <a:r>
              <a:rPr lang="en-GB" sz="2400" dirty="0" smtClean="0"/>
              <a:t>Is it feasible?</a:t>
            </a:r>
          </a:p>
          <a:p>
            <a:pPr>
              <a:lnSpc>
                <a:spcPct val="114000"/>
              </a:lnSpc>
              <a:buFont typeface="Wingdings" pitchFamily="2" charset="2"/>
              <a:buChar char="q"/>
            </a:pPr>
            <a:r>
              <a:rPr lang="en-GB" sz="2400" dirty="0" smtClean="0"/>
              <a:t>What adjustments are required to the proposed process flow, if 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59594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1544152" y="2132856"/>
            <a:ext cx="60556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ZA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Thank You</a:t>
            </a:r>
            <a:endParaRPr lang="en-ZA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5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575</Words>
  <Application>Microsoft Office PowerPoint</Application>
  <PresentationFormat>On-screen Show (4:3)</PresentationFormat>
  <Paragraphs>73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Facility Process Flow of ART Patients</vt:lpstr>
      <vt:lpstr>Current Situation: Discussion</vt:lpstr>
      <vt:lpstr>Current Situation: Discussion (cont.)</vt:lpstr>
      <vt:lpstr>Processes</vt:lpstr>
      <vt:lpstr>How can we improve the system</vt:lpstr>
      <vt:lpstr>EDT Mobile</vt:lpstr>
      <vt:lpstr>Proposed Process Flow</vt:lpstr>
      <vt:lpstr>Proposed Process Flow: Discussions</vt:lpstr>
      <vt:lpstr>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Victor.Sumbi</dc:creator>
  <cp:lastModifiedBy>victor.sumbi</cp:lastModifiedBy>
  <cp:revision>37</cp:revision>
  <dcterms:created xsi:type="dcterms:W3CDTF">2012-04-17T09:03:39Z</dcterms:created>
  <dcterms:modified xsi:type="dcterms:W3CDTF">2013-05-13T08:09:00Z</dcterms:modified>
</cp:coreProperties>
</file>