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2" r:id="rId5"/>
    <p:sldId id="263" r:id="rId6"/>
    <p:sldId id="292" r:id="rId7"/>
    <p:sldId id="287" r:id="rId8"/>
    <p:sldId id="265" r:id="rId9"/>
    <p:sldId id="301" r:id="rId10"/>
    <p:sldId id="282" r:id="rId11"/>
    <p:sldId id="290" r:id="rId12"/>
    <p:sldId id="293" r:id="rId13"/>
    <p:sldId id="295" r:id="rId14"/>
    <p:sldId id="297" r:id="rId15"/>
    <p:sldId id="298" r:id="rId16"/>
    <p:sldId id="299" r:id="rId17"/>
    <p:sldId id="302" r:id="rId18"/>
    <p:sldId id="303" r:id="rId19"/>
    <p:sldId id="280" r:id="rId20"/>
    <p:sldId id="305" r:id="rId21"/>
    <p:sldId id="306" r:id="rId22"/>
    <p:sldId id="307" r:id="rId23"/>
    <p:sldId id="308" r:id="rId24"/>
    <p:sldId id="309" r:id="rId25"/>
    <p:sldId id="311" r:id="rId26"/>
    <p:sldId id="312" r:id="rId27"/>
    <p:sldId id="313" r:id="rId28"/>
    <p:sldId id="281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5DDC7-B098-4FAD-8209-FC36428E65BE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5CD3-6A9C-430E-B41E-E35E896FA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9E7487-4793-4AE6-8072-797A8A019465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9E82AF-3F6A-4953-91B4-230BDB2D1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Facilitator</a:t>
            </a:r>
            <a:r>
              <a:rPr lang="en-US" baseline="0" dirty="0" smtClean="0"/>
              <a:t> should highlight all sections, however emphasize EDT mobile as the focus of the training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E82AF-3F6A-4953-91B4-230BDB2D1C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Routine refilling </a:t>
            </a:r>
          </a:p>
          <a:p>
            <a:r>
              <a:rPr lang="en-US" dirty="0" smtClean="0"/>
              <a:t>Receiving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E82AF-3F6A-4953-91B4-230BDB2D1C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Facilitator should use the EDT </a:t>
            </a:r>
            <a:r>
              <a:rPr lang="en-US" dirty="0" err="1" smtClean="0"/>
              <a:t>interphase</a:t>
            </a:r>
            <a:r>
              <a:rPr lang="en-US" dirty="0" smtClean="0"/>
              <a:t> and demonstrate how the basic</a:t>
            </a:r>
            <a:r>
              <a:rPr lang="en-US" baseline="0" dirty="0" smtClean="0"/>
              <a:t> demographic data are displayed in patients view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E82AF-3F6A-4953-91B4-230BDB2D1C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not be used for IMAI sites</a:t>
            </a:r>
            <a:r>
              <a:rPr lang="en-US" baseline="0" dirty="0" smtClean="0"/>
              <a:t> because when the IMAI sites returns the Mobile device and dispensing data are exported into the EDT, it will amount to double issuing.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E82AF-3F6A-4953-91B4-230BDB2D1C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1E2D95-1742-4D54-A842-D490C1EBC1F2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34336D-BB14-4250-AD96-C12500164E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Electronic Dispensing Tool (EDT)</a:t>
            </a:r>
            <a:br>
              <a:rPr lang="en-US" sz="4000" dirty="0" smtClean="0"/>
            </a:br>
            <a:r>
              <a:rPr lang="en-US" sz="4000" dirty="0" smtClean="0"/>
              <a:t>Features and Uses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Emmanuel Ugburo</a:t>
            </a:r>
          </a:p>
          <a:p>
            <a:r>
              <a:rPr lang="en-US" dirty="0" smtClean="0"/>
              <a:t>Div: Pharmaceutical Services </a:t>
            </a:r>
          </a:p>
        </p:txBody>
      </p:sp>
      <p:pic>
        <p:nvPicPr>
          <p:cNvPr id="6" name="Picture 5" descr="SIAPS_Logo_FINAL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29454" y="5715016"/>
            <a:ext cx="1439545" cy="5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5715016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OHSS_Coat of Arms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0"/>
            <a:ext cx="1872208" cy="16573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7" y="1442694"/>
            <a:ext cx="6634914" cy="468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Patient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Basic demographic data captured include: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Name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Age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Gender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Residential address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Contact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section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Management of stock is done by the following options; </a:t>
            </a:r>
          </a:p>
          <a:p>
            <a:pPr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/>
              <a:t>receiving, </a:t>
            </a:r>
          </a:p>
          <a:p>
            <a:pPr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/>
              <a:t>Issuing /transfers</a:t>
            </a:r>
          </a:p>
          <a:p>
            <a:pPr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/>
              <a:t> stock take and</a:t>
            </a:r>
          </a:p>
          <a:p>
            <a:pPr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/>
              <a:t>Quantification.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Section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072361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Medicines on the EDT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366110" y="1481138"/>
            <a:ext cx="64117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Issuing  medicines on the EDT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EDT can provide critical stock data that are useful for decision making: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ARV Consumption Trend/History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Stock on Hand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Max/Min stock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Recommended Reorder Quantities (</a:t>
            </a:r>
            <a:r>
              <a:rPr lang="en-US" dirty="0" err="1" smtClean="0"/>
              <a:t>RRQ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ARV Medicine Stock Data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66110" y="1481138"/>
            <a:ext cx="64117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00200"/>
            <a:ext cx="61436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57242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Consumption Summary &amp; </a:t>
            </a:r>
            <a:r>
              <a:rPr lang="en-US" dirty="0" err="1" smtClean="0"/>
              <a:t>RRQ</a:t>
            </a:r>
            <a:r>
              <a:rPr lang="en-US" dirty="0" smtClean="0"/>
              <a:t> for Each Medicine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The EDT processes the data entered into the system and its able to generate reports.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Reports could be either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Routine  or Adhoc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Module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the end of this session participants should  be able to: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Identify features of the EDT  </a:t>
            </a:r>
          </a:p>
          <a:p>
            <a:pPr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Describe  the features on the EDT used for dispensing and managing patient status changes.</a:t>
            </a:r>
          </a:p>
          <a:p>
            <a:pPr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Understand  the various uses of the EDT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42852"/>
            <a:ext cx="164307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 Reporting Module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6" y="908720"/>
            <a:ext cx="880958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51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4200" b="1" dirty="0" smtClean="0"/>
              <a:t>New Patients Started by Regimen – </a:t>
            </a:r>
            <a:r>
              <a:rPr lang="en-US" sz="4200" dirty="0" smtClean="0"/>
              <a:t>Shows all patients Therapy Start within the date range, remembering that only valid </a:t>
            </a:r>
            <a:r>
              <a:rPr lang="en-US" sz="4200" dirty="0" err="1" smtClean="0"/>
              <a:t>PAMART</a:t>
            </a:r>
            <a:r>
              <a:rPr lang="en-US" sz="4200" dirty="0" smtClean="0"/>
              <a:t> numbers are thus counted. Incomplete numbers and abandoned take-on are excluded.</a:t>
            </a:r>
          </a:p>
          <a:p>
            <a:pPr>
              <a:buBlip>
                <a:blip r:embed="rId2"/>
              </a:buBlip>
            </a:pPr>
            <a:r>
              <a:rPr lang="en-US" sz="4200" b="1" dirty="0" smtClean="0"/>
              <a:t>No of Pick-ups by Patient – </a:t>
            </a:r>
            <a:r>
              <a:rPr lang="en-US" sz="4200" dirty="0" smtClean="0"/>
              <a:t>this report displays the number of pick-ups in a month grouped by patient status, regimen, and age group. The statuses are Routine Refill, In-Transit, Restarted and Transferred-In. This report shows the number of patients served and not the number of scripts dispensed.</a:t>
            </a:r>
          </a:p>
          <a:p>
            <a:pPr>
              <a:buBlip>
                <a:blip r:embed="rId2"/>
              </a:buBlip>
            </a:pPr>
            <a:r>
              <a:rPr lang="en-US" sz="4200" b="1" dirty="0" smtClean="0"/>
              <a:t>All Patients </a:t>
            </a:r>
            <a:r>
              <a:rPr lang="en-US" sz="4200" dirty="0" smtClean="0"/>
              <a:t>– this report shows the cumulative number of patients by status;  including new patients started this period.</a:t>
            </a:r>
          </a:p>
          <a:p>
            <a:pPr>
              <a:buBlip>
                <a:blip r:embed="rId2"/>
              </a:buBlip>
            </a:pPr>
            <a:r>
              <a:rPr lang="en-US" sz="4200" b="1" dirty="0" smtClean="0"/>
              <a:t>All Status Changes – </a:t>
            </a:r>
            <a:r>
              <a:rPr lang="en-US" sz="4200" dirty="0" smtClean="0"/>
              <a:t>Showing all patients who had status changes recorded in the date range.</a:t>
            </a:r>
          </a:p>
          <a:p>
            <a:pPr>
              <a:buBlip>
                <a:blip r:embed="rId2"/>
              </a:buBlip>
            </a:pPr>
            <a:r>
              <a:rPr lang="en-US" sz="4200" b="1" dirty="0" smtClean="0"/>
              <a:t>All Switches – </a:t>
            </a:r>
            <a:r>
              <a:rPr lang="en-US" sz="4200" dirty="0" smtClean="0"/>
              <a:t>Shows all patients who had switches recorded in the date range.</a:t>
            </a:r>
          </a:p>
          <a:p>
            <a:pPr>
              <a:buBlip>
                <a:blip r:embed="rId2"/>
              </a:buBlip>
            </a:pPr>
            <a:r>
              <a:rPr lang="en-US" sz="4200" b="1" dirty="0" smtClean="0"/>
              <a:t>Patients Late for appointment – </a:t>
            </a:r>
            <a:r>
              <a:rPr lang="en-US" sz="4200" dirty="0" smtClean="0"/>
              <a:t>Patients who collected medicines in the date range, but who were late for the appointment by number of days. Patients who did not collect medicines are excluded</a:t>
            </a:r>
          </a:p>
          <a:p>
            <a:pPr>
              <a:buBlip>
                <a:blip r:embed="rId2"/>
              </a:buBlip>
            </a:pPr>
            <a:r>
              <a:rPr lang="en-US" sz="4200" b="1" dirty="0" smtClean="0"/>
              <a:t>On time ARV pickup (</a:t>
            </a:r>
            <a:r>
              <a:rPr lang="en-US" sz="4200" b="1" dirty="0" err="1" smtClean="0"/>
              <a:t>EWI4</a:t>
            </a:r>
            <a:r>
              <a:rPr lang="en-US" sz="4200" b="1" dirty="0" smtClean="0"/>
              <a:t>) – </a:t>
            </a:r>
            <a:r>
              <a:rPr lang="en-US" sz="4200" dirty="0" smtClean="0"/>
              <a:t>Patients who collected medicines on time (less than 4 days after date of appointment)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Reports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b="1" dirty="0" smtClean="0"/>
              <a:t>Lost to follow up at 12 months (</a:t>
            </a:r>
            <a:r>
              <a:rPr lang="en-US" b="1" dirty="0" err="1" smtClean="0"/>
              <a:t>EWI02</a:t>
            </a:r>
            <a:r>
              <a:rPr lang="en-US" b="1" dirty="0" smtClean="0"/>
              <a:t>) – </a:t>
            </a:r>
            <a:r>
              <a:rPr lang="en-US" dirty="0" smtClean="0"/>
              <a:t>Number of patients initiating therapy 12 months ago who have not been seen at pharmacy for 90 days or more since date of last visit</a:t>
            </a:r>
            <a:r>
              <a:rPr lang="en-US" b="1" dirty="0" smtClean="0"/>
              <a:t>.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Patients Adherence – </a:t>
            </a:r>
            <a:r>
              <a:rPr lang="en-US" dirty="0" smtClean="0"/>
              <a:t>Shows percentage patient adherence for facility.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Patients retained on ART 12 months (</a:t>
            </a:r>
            <a:r>
              <a:rPr lang="en-US" b="1" dirty="0" err="1" smtClean="0"/>
              <a:t>EWI03</a:t>
            </a:r>
            <a:r>
              <a:rPr lang="en-US" b="1" dirty="0" smtClean="0"/>
              <a:t>) – </a:t>
            </a:r>
            <a:r>
              <a:rPr lang="en-US" dirty="0" smtClean="0"/>
              <a:t>Patients retained on ART 12 months after initiating on an appropriate first line regimen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Adhoc Reports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b="1" dirty="0" smtClean="0"/>
              <a:t>No of Scripts per Day – </a:t>
            </a:r>
            <a:r>
              <a:rPr lang="en-US" dirty="0" smtClean="0"/>
              <a:t>This report indicates the number of scripts dispensed per day. Also shows </a:t>
            </a:r>
            <a:r>
              <a:rPr lang="en-US" dirty="0" err="1" smtClean="0"/>
              <a:t>workload</a:t>
            </a:r>
            <a:r>
              <a:rPr lang="en-US" b="1" dirty="0" err="1" smtClean="0"/>
              <a:t>Items</a:t>
            </a:r>
            <a:r>
              <a:rPr lang="en-US" b="1" dirty="0" smtClean="0"/>
              <a:t> Presumed out of stock  – </a:t>
            </a:r>
            <a:r>
              <a:rPr lang="en-US" dirty="0" smtClean="0"/>
              <a:t>Presumed stock outage as at date of stock. Items on the list were counted with a zero value during stock take.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Current Stock Balance – </a:t>
            </a:r>
            <a:r>
              <a:rPr lang="en-US" dirty="0" smtClean="0"/>
              <a:t>This is the stock balance as on this instant. It is not taking into account the selected date range.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Medicine dispensed by Period – </a:t>
            </a:r>
            <a:r>
              <a:rPr lang="en-US" dirty="0" smtClean="0"/>
              <a:t>medicines dispensed for the selected period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Adhoc Reporting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 smtClean="0"/>
              <a:t>Patients running out of ARV </a:t>
            </a:r>
            <a:r>
              <a:rPr lang="en-US" dirty="0" smtClean="0"/>
              <a:t>– During the selected period, how many patients who came for a refill had run out of any ARV medicine by the time of refill.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Facility Average Adherence – </a:t>
            </a:r>
            <a:r>
              <a:rPr lang="en-US" dirty="0" smtClean="0"/>
              <a:t>Shows facility adherence in graph format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Patients Not running out ARV – </a:t>
            </a:r>
            <a:r>
              <a:rPr lang="en-US" dirty="0" smtClean="0"/>
              <a:t>Patients who had medicine at the time of their refill.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Adhoc Reporting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ZA" dirty="0" smtClean="0"/>
              <a:t>The ART logistics pharmacist receives monthly ART reports from all the ART sites and aggregates and analyses this data using Excel-based templates.</a:t>
            </a:r>
          </a:p>
          <a:p>
            <a:pPr>
              <a:buBlip>
                <a:blip r:embed="rId2"/>
              </a:buBlip>
            </a:pPr>
            <a:r>
              <a:rPr lang="en-ZA" dirty="0" smtClean="0"/>
              <a:t>A quarterly ART feedback report is compiled &amp; disseminated to relevant stakeholders- facility and regional staff, ART program officers, partners etc.</a:t>
            </a:r>
          </a:p>
          <a:p>
            <a:pPr>
              <a:buBlip>
                <a:blip r:embed="rId2"/>
              </a:buBlip>
            </a:pPr>
            <a:r>
              <a:rPr lang="en-ZA" dirty="0" smtClean="0"/>
              <a:t>Ad hoc analyses are also done on the </a:t>
            </a:r>
            <a:r>
              <a:rPr lang="en-ZA" dirty="0" err="1" smtClean="0"/>
              <a:t>NDB</a:t>
            </a:r>
            <a:r>
              <a:rPr lang="en-ZA" dirty="0" smtClean="0"/>
              <a:t> data and results of these analyses are discussed by the </a:t>
            </a:r>
            <a:r>
              <a:rPr lang="en-ZA" dirty="0" err="1" smtClean="0"/>
              <a:t>MoHSS’s</a:t>
            </a:r>
            <a:r>
              <a:rPr lang="en-ZA" dirty="0" smtClean="0"/>
              <a:t> Technical Advisory Committee (</a:t>
            </a:r>
            <a:r>
              <a:rPr lang="en-ZA" dirty="0" err="1" smtClean="0"/>
              <a:t>TAC</a:t>
            </a:r>
            <a:r>
              <a:rPr lang="en-ZA" dirty="0" smtClean="0"/>
              <a:t>) on HIV/ AIDS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EDT Data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en-GB" b="1" dirty="0" smtClean="0"/>
              <a:t>Adherence measuring and monitoring </a:t>
            </a:r>
            <a:r>
              <a:rPr lang="en-GB" dirty="0" smtClean="0"/>
              <a:t>using standardised indicators that are based on pharmacy refill data e.g. on-time-pill-pick-up, pill coverage (medication-possession ration) and adherence based on pill count data</a:t>
            </a:r>
          </a:p>
          <a:p>
            <a:pPr>
              <a:buBlip>
                <a:blip r:embed="rId2"/>
              </a:buBlip>
            </a:pPr>
            <a:r>
              <a:rPr lang="en-GB" dirty="0" err="1" smtClean="0"/>
              <a:t>EDT</a:t>
            </a:r>
            <a:r>
              <a:rPr lang="en-GB" dirty="0" smtClean="0"/>
              <a:t> data has been (and continues to be) used to provide data for the </a:t>
            </a:r>
            <a:r>
              <a:rPr lang="en-GB" b="1" dirty="0" smtClean="0"/>
              <a:t>WHO HIV Drug Resistance Early Warning Indicators</a:t>
            </a:r>
            <a:r>
              <a:rPr lang="en-GB" dirty="0" smtClean="0"/>
              <a:t>. This data has been published in international journals</a:t>
            </a:r>
          </a:p>
          <a:p>
            <a:pPr>
              <a:buBlip>
                <a:blip r:embed="rId2"/>
              </a:buBlip>
            </a:pPr>
            <a:r>
              <a:rPr lang="en-GB" b="1" dirty="0" smtClean="0"/>
              <a:t>Operational Research</a:t>
            </a:r>
            <a:r>
              <a:rPr lang="en-GB" dirty="0" smtClean="0"/>
              <a:t>: </a:t>
            </a:r>
            <a:r>
              <a:rPr lang="en-GB" dirty="0" err="1" smtClean="0"/>
              <a:t>e.g</a:t>
            </a:r>
            <a:r>
              <a:rPr lang="en-GB" dirty="0" smtClean="0"/>
              <a:t> study on AZT-related anaemia in Namibia</a:t>
            </a:r>
          </a:p>
          <a:p>
            <a:pPr>
              <a:buBlip>
                <a:blip r:embed="rId2"/>
              </a:buBlip>
            </a:pPr>
            <a:r>
              <a:rPr lang="en-GB" dirty="0" smtClean="0"/>
              <a:t>ARV stocks consumption and stock status data is used by the </a:t>
            </a:r>
            <a:r>
              <a:rPr lang="en-GB" dirty="0" err="1" smtClean="0"/>
              <a:t>MoHSS</a:t>
            </a:r>
            <a:r>
              <a:rPr lang="en-GB" dirty="0" smtClean="0"/>
              <a:t> to conduct </a:t>
            </a:r>
            <a:r>
              <a:rPr lang="en-GB" b="1" dirty="0" smtClean="0"/>
              <a:t>forecasting and quantification </a:t>
            </a:r>
            <a:r>
              <a:rPr lang="en-GB" dirty="0" smtClean="0"/>
              <a:t>exercises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Uses of EDT Data-examples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The EDT is an efficient data capturing tool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Reduces paper work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Historical data can be generated for reference purposes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Efficient and reliable in patient adherence monitoring and stock management</a:t>
            </a:r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If you don’t record, you cannot report and if you don’t report , it means it was never done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pe07670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8926" y="3036373"/>
            <a:ext cx="3143272" cy="3107271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5" name="Picture 5" descr="TN0053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571612"/>
            <a:ext cx="1428760" cy="161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Blip>
                <a:blip r:embed="rId2"/>
              </a:buBlip>
            </a:pPr>
            <a:r>
              <a:rPr lang="en-GB" dirty="0" smtClean="0"/>
              <a:t>Developed by the </a:t>
            </a:r>
            <a:r>
              <a:rPr lang="en-GB" dirty="0" err="1" smtClean="0"/>
              <a:t>USAID</a:t>
            </a:r>
            <a:r>
              <a:rPr lang="en-GB" dirty="0" smtClean="0"/>
              <a:t> –funded RPM Plus program in 2006 to meet the need for a practical data capturing and effective information management system for ARV medicines and patient data in the pharmacy</a:t>
            </a:r>
          </a:p>
          <a:p>
            <a:pPr>
              <a:spcAft>
                <a:spcPts val="600"/>
              </a:spcAft>
              <a:buBlip>
                <a:blip r:embed="rId2"/>
              </a:buBlip>
            </a:pPr>
            <a:r>
              <a:rPr lang="en-GB" dirty="0" smtClean="0"/>
              <a:t>Enhancements were made to customize the </a:t>
            </a:r>
            <a:r>
              <a:rPr lang="en-GB" dirty="0" err="1" smtClean="0"/>
              <a:t>EDT</a:t>
            </a:r>
            <a:r>
              <a:rPr lang="en-GB" dirty="0" smtClean="0"/>
              <a:t> for the Namibia setting: features added included ability to print labels in local languages, creation of new reports and enhancement of reports available from the system and creation of an adherence module</a:t>
            </a:r>
          </a:p>
          <a:p>
            <a:pPr>
              <a:spcAft>
                <a:spcPts val="600"/>
              </a:spcAft>
              <a:buBlip>
                <a:blip r:embed="rId2"/>
              </a:buBlip>
            </a:pPr>
            <a:r>
              <a:rPr lang="en-GB" dirty="0" smtClean="0"/>
              <a:t>Currently installed at 48 sites in Namibia (all the main sites and some outreach sites) meagre 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42852"/>
            <a:ext cx="164307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EDT comprises of two modules the: </a:t>
            </a:r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 smtClean="0"/>
              <a:t>Dispensing Module  </a:t>
            </a:r>
          </a:p>
          <a:p>
            <a:pPr>
              <a:buClr>
                <a:srgbClr val="FF0000"/>
              </a:buClr>
              <a:buBlip>
                <a:blip r:embed="rId2"/>
              </a:buBlip>
            </a:pPr>
            <a:endParaRPr lang="en-US" dirty="0" smtClean="0"/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dirty="0" smtClean="0"/>
              <a:t> Reporting Module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EDT</a:t>
            </a:r>
            <a:br>
              <a:rPr lang="en-US" dirty="0" smtClean="0"/>
            </a:b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Dispensing module has the following sections: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Patient section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Stock section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EDT mobile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Dispensing Module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 Dispensing Module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12968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48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357298"/>
            <a:ext cx="728667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Dispensing 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Start Date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Current Regimen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Regimen History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Adverse effect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Patient status </a:t>
            </a:r>
            <a:r>
              <a:rPr lang="en-US" dirty="0" err="1" smtClean="0"/>
              <a:t>e.g</a:t>
            </a:r>
            <a:r>
              <a:rPr lang="en-US" dirty="0" smtClean="0"/>
              <a:t> T/in, In transit, </a:t>
            </a:r>
            <a:r>
              <a:rPr lang="en-US" dirty="0" err="1" smtClean="0"/>
              <a:t>LTFU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Data</a:t>
            </a:r>
            <a:endParaRPr lang="en-US" dirty="0"/>
          </a:p>
        </p:txBody>
      </p:sp>
      <p:pic>
        <p:nvPicPr>
          <p:cNvPr id="4" name="Picture 3" descr="MOHSS_Coat of Arms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42852"/>
            <a:ext cx="1571604" cy="142876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66110" y="1481138"/>
            <a:ext cx="64117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View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1310</TotalTime>
  <Words>995</Words>
  <Application>Microsoft Office PowerPoint</Application>
  <PresentationFormat>On-screen Show (4:3)</PresentationFormat>
  <Paragraphs>115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Electronic Dispensing Tool (EDT) Features and Uses</vt:lpstr>
      <vt:lpstr>Course Objectives</vt:lpstr>
      <vt:lpstr>Background</vt:lpstr>
      <vt:lpstr>Overview of the EDT  Features</vt:lpstr>
      <vt:lpstr>Dispensing Module</vt:lpstr>
      <vt:lpstr>EDT Dispensing Module</vt:lpstr>
      <vt:lpstr>Dispensing View</vt:lpstr>
      <vt:lpstr>Patient Data</vt:lpstr>
      <vt:lpstr>Patient View</vt:lpstr>
      <vt:lpstr>Adding New Patient</vt:lpstr>
      <vt:lpstr>Patient section</vt:lpstr>
      <vt:lpstr>Stock Section</vt:lpstr>
      <vt:lpstr>Receiving Medicines on the EDT</vt:lpstr>
      <vt:lpstr>Issuing  medicines on the EDT</vt:lpstr>
      <vt:lpstr>ARV Medicine Stock Data</vt:lpstr>
      <vt:lpstr>Stock Data</vt:lpstr>
      <vt:lpstr>Quantification </vt:lpstr>
      <vt:lpstr>Consumption Summary &amp; RRQ for Each Medicine</vt:lpstr>
      <vt:lpstr>Reporting Module</vt:lpstr>
      <vt:lpstr>EDT Reporting Module</vt:lpstr>
      <vt:lpstr>Routine Reports</vt:lpstr>
      <vt:lpstr>Adhoc Reports</vt:lpstr>
      <vt:lpstr>Adhoc Reporting</vt:lpstr>
      <vt:lpstr>Adhoc Reporting</vt:lpstr>
      <vt:lpstr>Uses of EDT Data</vt:lpstr>
      <vt:lpstr>Uses of EDT Data-examples </vt:lpstr>
      <vt:lpstr>Conclusion</vt:lpstr>
      <vt:lpstr>Thank you </vt:lpstr>
    </vt:vector>
  </TitlesOfParts>
  <Company>MohSS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eugburo</dc:creator>
  <cp:lastModifiedBy>eugburo</cp:lastModifiedBy>
  <cp:revision>128</cp:revision>
  <dcterms:created xsi:type="dcterms:W3CDTF">2013-04-03T05:58:02Z</dcterms:created>
  <dcterms:modified xsi:type="dcterms:W3CDTF">2013-05-14T07:41:18Z</dcterms:modified>
</cp:coreProperties>
</file>