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09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2A182D46-914E-478B-A677-D6804F1C27EA}" type="datetimeFigureOut">
              <a:rPr lang="en-US" smtClean="0"/>
              <a:pPr/>
              <a:t>5/10/2013</a:t>
            </a:fld>
            <a:endParaRPr lang="en-US"/>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4DD2E28A-63E8-4D47-AE8D-8BF5DD1C90A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25D413-CC85-4365-8F55-B7B27984F6A4}"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25D413-CC85-4365-8F55-B7B27984F6A4}"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25D413-CC85-4365-8F55-B7B27984F6A4}"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25D413-CC85-4365-8F55-B7B27984F6A4}"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25D413-CC85-4365-8F55-B7B27984F6A4}" type="datetimeFigureOut">
              <a:rPr lang="en-US" smtClean="0"/>
              <a:pPr/>
              <a:t>5/10/2013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25D413-CC85-4365-8F55-B7B27984F6A4}" type="datetimeFigureOut">
              <a:rPr lang="en-US" smtClean="0"/>
              <a:pPr/>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25D413-CC85-4365-8F55-B7B27984F6A4}" type="datetimeFigureOut">
              <a:rPr lang="en-US" smtClean="0"/>
              <a:pPr/>
              <a:t>5/10/2013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25D413-CC85-4365-8F55-B7B27984F6A4}" type="datetimeFigureOut">
              <a:rPr lang="en-US" smtClean="0"/>
              <a:pPr/>
              <a:t>5/10/2013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5D413-CC85-4365-8F55-B7B27984F6A4}" type="datetimeFigureOut">
              <a:rPr lang="en-US" smtClean="0"/>
              <a:pPr/>
              <a:t>5/10/2013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25D413-CC85-4365-8F55-B7B27984F6A4}" type="datetimeFigureOut">
              <a:rPr lang="en-US" smtClean="0"/>
              <a:pPr/>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25D413-CC85-4365-8F55-B7B27984F6A4}" type="datetimeFigureOut">
              <a:rPr lang="en-US" smtClean="0"/>
              <a:pPr/>
              <a:t>5/10/2013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4F1E4A-637C-425D-A7F3-CF9BF12398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5D413-CC85-4365-8F55-B7B27984F6A4}" type="datetimeFigureOut">
              <a:rPr lang="en-US" smtClean="0"/>
              <a:pPr/>
              <a:t>5/10/2013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4F1E4A-637C-425D-A7F3-CF9BF12398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EDT Training For IMAI Nurses Inventory Management Overview </a:t>
            </a:r>
            <a:endParaRPr lang="en-US" dirty="0"/>
          </a:p>
        </p:txBody>
      </p:sp>
      <p:sp>
        <p:nvSpPr>
          <p:cNvPr id="3" name="Subtitle 2"/>
          <p:cNvSpPr>
            <a:spLocks noGrp="1"/>
          </p:cNvSpPr>
          <p:nvPr>
            <p:ph type="subTitle" idx="1"/>
          </p:nvPr>
        </p:nvSpPr>
        <p:spPr/>
        <p:txBody>
          <a:bodyPr/>
          <a:lstStyle/>
          <a:p>
            <a:r>
              <a:rPr lang="en-US" dirty="0" smtClean="0"/>
              <a:t>Good </a:t>
            </a:r>
            <a:r>
              <a:rPr lang="en-US" dirty="0" smtClean="0"/>
              <a:t>Storage Practices </a:t>
            </a:r>
          </a:p>
          <a:p>
            <a:r>
              <a:rPr lang="en-US" dirty="0" smtClean="0"/>
              <a:t>Emmanuel Ugburo</a:t>
            </a:r>
          </a:p>
          <a:p>
            <a:r>
              <a:rPr lang="en-US" dirty="0" err="1" smtClean="0"/>
              <a:t>Div:Pharmaceutical</a:t>
            </a:r>
            <a:r>
              <a:rPr lang="en-US" dirty="0" smtClean="0"/>
              <a:t> Services</a:t>
            </a:r>
            <a:endParaRPr lang="en-US" dirty="0"/>
          </a:p>
        </p:txBody>
      </p:sp>
      <p:pic>
        <p:nvPicPr>
          <p:cNvPr id="4" name="Picture 1"/>
          <p:cNvPicPr>
            <a:picLocks noChangeAspect="1" noChangeArrowheads="1"/>
          </p:cNvPicPr>
          <p:nvPr/>
        </p:nvPicPr>
        <p:blipFill>
          <a:blip r:embed="rId2" cstate="print"/>
          <a:srcRect/>
          <a:stretch>
            <a:fillRect/>
          </a:stretch>
        </p:blipFill>
        <p:spPr bwMode="auto">
          <a:xfrm>
            <a:off x="3571868" y="357166"/>
            <a:ext cx="1571636" cy="1571636"/>
          </a:xfrm>
          <a:prstGeom prst="rect">
            <a:avLst/>
          </a:prstGeom>
          <a:noFill/>
        </p:spPr>
      </p:pic>
      <p:pic>
        <p:nvPicPr>
          <p:cNvPr id="5" name="Picture 3"/>
          <p:cNvPicPr>
            <a:picLocks noChangeAspect="1" noChangeArrowheads="1"/>
          </p:cNvPicPr>
          <p:nvPr/>
        </p:nvPicPr>
        <p:blipFill>
          <a:blip r:embed="rId3" cstate="print"/>
          <a:srcRect r="46033" b="73070"/>
          <a:stretch>
            <a:fillRect/>
          </a:stretch>
        </p:blipFill>
        <p:spPr bwMode="auto">
          <a:xfrm>
            <a:off x="428596" y="5715016"/>
            <a:ext cx="2466700" cy="762000"/>
          </a:xfrm>
          <a:prstGeom prst="rect">
            <a:avLst/>
          </a:prstGeom>
          <a:noFill/>
        </p:spPr>
      </p:pic>
      <p:pic>
        <p:nvPicPr>
          <p:cNvPr id="6" name="Picture 5" descr="SCMS_Namibia_letterhead"/>
          <p:cNvPicPr>
            <a:picLocks noChangeAspect="1" noChangeArrowheads="1"/>
          </p:cNvPicPr>
          <p:nvPr/>
        </p:nvPicPr>
        <p:blipFill>
          <a:blip r:embed="rId4" cstate="print"/>
          <a:srcRect r="76654"/>
          <a:stretch>
            <a:fillRect/>
          </a:stretch>
        </p:blipFill>
        <p:spPr bwMode="auto">
          <a:xfrm>
            <a:off x="6429388" y="5286388"/>
            <a:ext cx="1981200" cy="13364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Expired Medicines…</a:t>
            </a:r>
            <a:r>
              <a:rPr lang="en-US" dirty="0" err="1" smtClean="0"/>
              <a:t>Cntd</a:t>
            </a:r>
            <a:endParaRPr lang="en-US" dirty="0"/>
          </a:p>
        </p:txBody>
      </p:sp>
      <p:sp>
        <p:nvSpPr>
          <p:cNvPr id="3" name="Content Placeholder 2"/>
          <p:cNvSpPr>
            <a:spLocks noGrp="1"/>
          </p:cNvSpPr>
          <p:nvPr>
            <p:ph idx="1"/>
          </p:nvPr>
        </p:nvSpPr>
        <p:spPr/>
        <p:txBody>
          <a:bodyPr>
            <a:normAutofit lnSpcReduction="10000"/>
          </a:bodyPr>
          <a:lstStyle/>
          <a:p>
            <a:pPr marL="274320" indent="-274320">
              <a:buFont typeface="Wingdings" pitchFamily="2" charset="2"/>
              <a:buChar char="ü"/>
              <a:defRPr/>
            </a:pPr>
            <a:r>
              <a:rPr lang="en-US" dirty="0"/>
              <a:t>If the expiry date is specified by both month and year, it relates to the end of the specified month. For example an expiry of June 2010 means that the medicine is not recommended for use after the 30th of June 2010.</a:t>
            </a:r>
          </a:p>
          <a:p>
            <a:pPr marL="274320" indent="-274320">
              <a:buFont typeface="Wingdings" pitchFamily="2" charset="2"/>
              <a:buChar char="ü"/>
              <a:defRPr/>
            </a:pPr>
            <a:r>
              <a:rPr lang="en-US" dirty="0"/>
              <a:t>Medicines do not change from one day to the other from ‘OK’ to useless. It happens gradually. However, as a general rule, </a:t>
            </a:r>
            <a:r>
              <a:rPr lang="en-US" b="1" dirty="0"/>
              <a:t>never use expired </a:t>
            </a:r>
            <a:r>
              <a:rPr lang="en-US" b="1" dirty="0" smtClean="0"/>
              <a:t>medicines</a:t>
            </a:r>
            <a:endParaRPr lang="en-US" u="sng" dirty="0"/>
          </a:p>
          <a:p>
            <a:endParaRPr lang="en-US" dirty="0" smtClean="0"/>
          </a:p>
          <a:p>
            <a:pPr>
              <a:buNone/>
            </a:pPr>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Expired Medicines …</a:t>
            </a:r>
            <a:r>
              <a:rPr lang="en-US" dirty="0" err="1" smtClean="0"/>
              <a:t>Cntd</a:t>
            </a:r>
            <a:endParaRPr lang="en-US" dirty="0"/>
          </a:p>
        </p:txBody>
      </p:sp>
      <p:sp>
        <p:nvSpPr>
          <p:cNvPr id="3" name="Content Placeholder 2"/>
          <p:cNvSpPr>
            <a:spLocks noGrp="1"/>
          </p:cNvSpPr>
          <p:nvPr>
            <p:ph idx="1"/>
          </p:nvPr>
        </p:nvSpPr>
        <p:spPr/>
        <p:txBody>
          <a:bodyPr/>
          <a:lstStyle/>
          <a:p>
            <a:pPr marL="231775" indent="-231775">
              <a:buClr>
                <a:srgbClr val="D7D6B9"/>
              </a:buClr>
              <a:buFont typeface="Wingdings" pitchFamily="2" charset="2"/>
              <a:buChar char="ü"/>
              <a:defRPr/>
            </a:pPr>
            <a:r>
              <a:rPr lang="en-US" dirty="0"/>
              <a:t>Expired medicines may no longer be effective and may be dangerous.</a:t>
            </a:r>
          </a:p>
          <a:p>
            <a:pPr marL="231775" indent="-231775">
              <a:buClr>
                <a:srgbClr val="D7D6B9"/>
              </a:buClr>
              <a:buFont typeface="Wingdings" pitchFamily="2" charset="2"/>
              <a:buChar char="ü"/>
              <a:defRPr/>
            </a:pPr>
            <a:r>
              <a:rPr lang="en-US" dirty="0"/>
              <a:t>Damaged or expired stock should be placed in a designated salvage area off the shelves.</a:t>
            </a:r>
          </a:p>
          <a:p>
            <a:pPr marL="231775" indent="-231775">
              <a:buClr>
                <a:srgbClr val="D7D6B9"/>
              </a:buClr>
              <a:buFont typeface="Wingdings" pitchFamily="2" charset="2"/>
              <a:buChar char="ü"/>
              <a:defRPr/>
            </a:pPr>
            <a:r>
              <a:rPr lang="en-US" dirty="0"/>
              <a:t>Remove stock from the Shelves and update Stock Card “Expired or Damaged Stock”</a:t>
            </a:r>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429520" y="0"/>
            <a:ext cx="1428760" cy="1571636"/>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Returning Expired </a:t>
            </a:r>
            <a:r>
              <a:rPr lang="en-US" sz="4000" dirty="0" smtClean="0"/>
              <a:t>Medicines</a:t>
            </a:r>
            <a:endParaRPr lang="en-US" sz="4000" dirty="0"/>
          </a:p>
        </p:txBody>
      </p:sp>
      <p:sp>
        <p:nvSpPr>
          <p:cNvPr id="3" name="Content Placeholder 2"/>
          <p:cNvSpPr>
            <a:spLocks noGrp="1"/>
          </p:cNvSpPr>
          <p:nvPr>
            <p:ph idx="1"/>
          </p:nvPr>
        </p:nvSpPr>
        <p:spPr/>
        <p:txBody>
          <a:bodyPr>
            <a:normAutofit/>
          </a:bodyPr>
          <a:lstStyle/>
          <a:p>
            <a:pPr>
              <a:buFont typeface="Wingdings" pitchFamily="2" charset="2"/>
              <a:buChar char="ü"/>
              <a:defRPr/>
            </a:pPr>
            <a:r>
              <a:rPr lang="en-US" dirty="0"/>
              <a:t>Fill in the Expired Stock Register and calculate the value. (The prices are in your Order Book).</a:t>
            </a:r>
          </a:p>
          <a:p>
            <a:pPr>
              <a:buFont typeface="Wingdings" pitchFamily="2" charset="2"/>
              <a:buChar char="ü"/>
              <a:defRPr/>
            </a:pPr>
            <a:r>
              <a:rPr lang="en-US" dirty="0" smtClean="0"/>
              <a:t>Send </a:t>
            </a:r>
            <a:r>
              <a:rPr lang="en-US" dirty="0"/>
              <a:t>the stock to either the District Hospital or the Medical Store with a copy of the Expired Stock Register.</a:t>
            </a:r>
          </a:p>
          <a:p>
            <a:pPr marL="231775" indent="-231775" algn="ctr">
              <a:buClr>
                <a:srgbClr val="D7D6B9"/>
              </a:buClr>
              <a:buFont typeface="Wingdings" pitchFamily="2" charset="2"/>
              <a:buChar char="ü"/>
              <a:defRPr/>
            </a:pPr>
            <a:r>
              <a:rPr lang="en-US" dirty="0"/>
              <a:t>Expired or damaged stock</a:t>
            </a:r>
            <a:r>
              <a:rPr lang="en-US" i="1" dirty="0"/>
              <a:t> </a:t>
            </a:r>
            <a:r>
              <a:rPr lang="en-US" dirty="0"/>
              <a:t>are destroyed </a:t>
            </a:r>
            <a:r>
              <a:rPr lang="en-US" dirty="0" smtClean="0"/>
              <a:t>at the District </a:t>
            </a:r>
            <a:r>
              <a:rPr lang="en-US" dirty="0"/>
              <a:t>Pharmacy or Medical </a:t>
            </a:r>
            <a:r>
              <a:rPr lang="en-US" dirty="0" smtClean="0"/>
              <a:t>Store</a:t>
            </a:r>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715272" y="0"/>
            <a:ext cx="1428728" cy="1571636"/>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Ensure you check the quantity of items on the ARV list and the Physical stock before placing on the shelves.</a:t>
            </a:r>
          </a:p>
          <a:p>
            <a:r>
              <a:rPr lang="en-US" dirty="0" smtClean="0"/>
              <a:t>Update stock cards immediately</a:t>
            </a:r>
          </a:p>
          <a:p>
            <a:r>
              <a:rPr lang="en-US" dirty="0" smtClean="0"/>
              <a:t>Report any discrepancy ASAP </a:t>
            </a:r>
          </a:p>
          <a:p>
            <a:r>
              <a:rPr lang="en-US" dirty="0" smtClean="0"/>
              <a:t>Return to the district pharmacy any short dated supplies well before their expiry dates </a:t>
            </a:r>
          </a:p>
          <a:p>
            <a:r>
              <a:rPr lang="en-US" dirty="0" smtClean="0"/>
              <a:t>Remove expired medicines from the shelves update stock card, register expired medicines before sending to District Pharmacy.</a:t>
            </a:r>
          </a:p>
          <a:p>
            <a:endParaRPr lang="en-US" dirty="0" smtClean="0"/>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5992"/>
            <a:ext cx="8229600" cy="2357454"/>
          </a:xfrm>
        </p:spPr>
        <p:txBody>
          <a:bodyPr>
            <a:normAutofit/>
          </a:bodyPr>
          <a:lstStyle/>
          <a:p>
            <a:r>
              <a:rPr lang="en-US" sz="73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r>
            <a:b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Objectives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At the end of this session, participants should be able to-</a:t>
            </a:r>
          </a:p>
          <a:p>
            <a:pPr>
              <a:buFont typeface="Wingdings" pitchFamily="2" charset="2"/>
              <a:buChar char="ü"/>
            </a:pPr>
            <a:r>
              <a:rPr lang="en-US" dirty="0" smtClean="0"/>
              <a:t>Discuss the stages in Receiving of Supplies.</a:t>
            </a:r>
          </a:p>
          <a:p>
            <a:pPr>
              <a:buFont typeface="Wingdings" pitchFamily="2" charset="2"/>
              <a:buChar char="ü"/>
            </a:pPr>
            <a:r>
              <a:rPr lang="en-US" dirty="0" smtClean="0"/>
              <a:t>Understand the importance of the ARV List/Delivery Note</a:t>
            </a:r>
          </a:p>
          <a:p>
            <a:pPr marL="274320" indent="-274320">
              <a:buFont typeface="Wingdings" pitchFamily="2" charset="2"/>
              <a:buChar char="ü"/>
              <a:defRPr/>
            </a:pPr>
            <a:r>
              <a:rPr lang="en-US" dirty="0" smtClean="0"/>
              <a:t> </a:t>
            </a:r>
            <a:r>
              <a:rPr lang="en-US" dirty="0"/>
              <a:t>Discuss sending stock which is not needed (excess stock) back</a:t>
            </a:r>
          </a:p>
          <a:p>
            <a:pPr marL="274320" indent="-274320">
              <a:buFont typeface="Wingdings" pitchFamily="2" charset="2"/>
              <a:buChar char="ü"/>
              <a:defRPr/>
            </a:pPr>
            <a:r>
              <a:rPr lang="en-US" dirty="0" smtClean="0"/>
              <a:t> manage short dated stock</a:t>
            </a:r>
            <a:r>
              <a:rPr lang="en-US" dirty="0"/>
              <a:t>.</a:t>
            </a:r>
          </a:p>
          <a:p>
            <a:pPr marL="274320" indent="-274320">
              <a:buFont typeface="Wingdings" pitchFamily="2" charset="2"/>
              <a:buChar char="ü"/>
              <a:defRPr/>
            </a:pPr>
            <a:r>
              <a:rPr lang="en-US" dirty="0"/>
              <a:t>Discuss removal of expired medicines from the shelf</a:t>
            </a:r>
          </a:p>
          <a:p>
            <a:pPr marL="274320" indent="-274320">
              <a:buFont typeface="Wingdings" pitchFamily="2" charset="2"/>
              <a:buChar char="ü"/>
              <a:defRPr/>
            </a:pPr>
            <a:endParaRPr lang="en-US" dirty="0"/>
          </a:p>
          <a:p>
            <a:pPr>
              <a:buNone/>
            </a:pPr>
            <a:endParaRPr lang="en-US" dirty="0" smtClean="0"/>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for Receiving </a:t>
            </a:r>
            <a:endParaRPr lang="en-US" dirty="0"/>
          </a:p>
        </p:txBody>
      </p:sp>
      <p:sp>
        <p:nvSpPr>
          <p:cNvPr id="3" name="Content Placeholder 2"/>
          <p:cNvSpPr>
            <a:spLocks noGrp="1"/>
          </p:cNvSpPr>
          <p:nvPr>
            <p:ph idx="1"/>
          </p:nvPr>
        </p:nvSpPr>
        <p:spPr/>
        <p:txBody>
          <a:bodyPr>
            <a:normAutofit/>
          </a:bodyPr>
          <a:lstStyle/>
          <a:p>
            <a:pPr>
              <a:buNone/>
            </a:pPr>
            <a:r>
              <a:rPr lang="en-US" b="1" dirty="0" smtClean="0"/>
              <a:t>STAGE 1: Arrival of Delivery Vehicle – First </a:t>
            </a:r>
          </a:p>
          <a:p>
            <a:pPr>
              <a:buNone/>
            </a:pPr>
            <a:r>
              <a:rPr lang="en-US" b="1" dirty="0" smtClean="0"/>
              <a:t>                     Check</a:t>
            </a:r>
            <a:endParaRPr lang="en-US" dirty="0" smtClean="0"/>
          </a:p>
          <a:p>
            <a:pPr>
              <a:buFont typeface="Wingdings" pitchFamily="2" charset="2"/>
              <a:buChar char="ü"/>
            </a:pPr>
            <a:r>
              <a:rPr lang="en-US" dirty="0" smtClean="0"/>
              <a:t>Are the number of boxes correct?</a:t>
            </a:r>
          </a:p>
          <a:p>
            <a:pPr>
              <a:buFont typeface="Wingdings" pitchFamily="2" charset="2"/>
              <a:buChar char="ü"/>
            </a:pPr>
            <a:r>
              <a:rPr lang="en-US" dirty="0" smtClean="0"/>
              <a:t>Are all boxes sealed and intact?</a:t>
            </a:r>
          </a:p>
          <a:p>
            <a:pPr>
              <a:buFont typeface="Wingdings" pitchFamily="2" charset="2"/>
              <a:buChar char="ü"/>
            </a:pPr>
            <a:endParaRPr lang="en-US" dirty="0" smtClean="0"/>
          </a:p>
          <a:p>
            <a:pPr>
              <a:buFont typeface="Wingdings" pitchFamily="2" charset="2"/>
              <a:buChar char="ü"/>
            </a:pPr>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t>
            </a:r>
            <a:endParaRPr lang="en-US" dirty="0"/>
          </a:p>
        </p:txBody>
      </p:sp>
      <p:sp>
        <p:nvSpPr>
          <p:cNvPr id="3" name="Content Placeholder 2"/>
          <p:cNvSpPr>
            <a:spLocks noGrp="1"/>
          </p:cNvSpPr>
          <p:nvPr>
            <p:ph idx="1"/>
          </p:nvPr>
        </p:nvSpPr>
        <p:spPr/>
        <p:txBody>
          <a:bodyPr>
            <a:normAutofit/>
          </a:bodyPr>
          <a:lstStyle/>
          <a:p>
            <a:pPr>
              <a:buNone/>
            </a:pPr>
            <a:r>
              <a:rPr lang="en-US" b="1" dirty="0" smtClean="0"/>
              <a:t>STAGE 2: Unpacking and Checking</a:t>
            </a:r>
          </a:p>
          <a:p>
            <a:pPr marL="274320" indent="-274320">
              <a:buFont typeface="Wingdings" pitchFamily="2" charset="2"/>
              <a:buChar char="ü"/>
              <a:defRPr/>
            </a:pPr>
            <a:r>
              <a:rPr lang="en-US" dirty="0"/>
              <a:t>Use the </a:t>
            </a:r>
            <a:r>
              <a:rPr lang="en-US" dirty="0" smtClean="0"/>
              <a:t>ARV List /Delivery Note/ </a:t>
            </a:r>
            <a:r>
              <a:rPr lang="en-US" dirty="0"/>
              <a:t>Picking List to check for the following:</a:t>
            </a:r>
          </a:p>
          <a:p>
            <a:pPr marL="274320" indent="-274320">
              <a:defRPr/>
            </a:pPr>
            <a:r>
              <a:rPr lang="en-US" dirty="0"/>
              <a:t>Correct item has been received.</a:t>
            </a:r>
          </a:p>
          <a:p>
            <a:pPr marL="274320" indent="-274320">
              <a:defRPr/>
            </a:pPr>
            <a:r>
              <a:rPr lang="en-US" dirty="0"/>
              <a:t> Right unit size and right quantity </a:t>
            </a:r>
          </a:p>
          <a:p>
            <a:pPr marL="274320" indent="-274320">
              <a:defRPr/>
            </a:pPr>
            <a:r>
              <a:rPr lang="en-US" dirty="0"/>
              <a:t>All medicines have satisfactory expiry dates</a:t>
            </a:r>
          </a:p>
          <a:p>
            <a:pPr marL="274320" indent="-274320">
              <a:defRPr/>
            </a:pPr>
            <a:r>
              <a:rPr lang="en-US" dirty="0"/>
              <a:t>Are all the containers in order, nothing damaged?</a:t>
            </a:r>
          </a:p>
          <a:p>
            <a:pPr>
              <a:buNone/>
            </a:pPr>
            <a:endParaRPr lang="en-US" b="1" dirty="0" smtClean="0"/>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Receiving …</a:t>
            </a:r>
            <a:r>
              <a:rPr lang="en-US" dirty="0" err="1" smtClean="0"/>
              <a:t>Cntd</a:t>
            </a:r>
            <a:endParaRPr lang="en-US" dirty="0"/>
          </a:p>
        </p:txBody>
      </p:sp>
      <p:sp>
        <p:nvSpPr>
          <p:cNvPr id="3" name="Content Placeholder 2"/>
          <p:cNvSpPr>
            <a:spLocks noGrp="1"/>
          </p:cNvSpPr>
          <p:nvPr>
            <p:ph idx="1"/>
          </p:nvPr>
        </p:nvSpPr>
        <p:spPr/>
        <p:txBody>
          <a:bodyPr/>
          <a:lstStyle/>
          <a:p>
            <a:r>
              <a:rPr lang="en-US" b="1" dirty="0" smtClean="0"/>
              <a:t>STAGE 3: Placing Stock on the Shelves</a:t>
            </a:r>
          </a:p>
          <a:p>
            <a:pPr marL="274320" indent="-274320">
              <a:defRPr/>
            </a:pPr>
            <a:r>
              <a:rPr lang="en-US" dirty="0"/>
              <a:t>Place stock on the shelves applying </a:t>
            </a:r>
            <a:r>
              <a:rPr lang="en-US" dirty="0" err="1"/>
              <a:t>FEFO</a:t>
            </a:r>
            <a:r>
              <a:rPr lang="en-US" dirty="0"/>
              <a:t> and FIFO rules</a:t>
            </a:r>
          </a:p>
          <a:p>
            <a:pPr marL="274320" indent="-274320">
              <a:defRPr/>
            </a:pPr>
            <a:r>
              <a:rPr lang="en-US" dirty="0"/>
              <a:t> Update Stock </a:t>
            </a:r>
            <a:r>
              <a:rPr lang="en-US" dirty="0" smtClean="0"/>
              <a:t>Cards Immediately  stocks are placed on the shelves.</a:t>
            </a:r>
            <a:endParaRPr lang="en-US" dirty="0"/>
          </a:p>
          <a:p>
            <a:pPr>
              <a:buNone/>
            </a:pPr>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Discrepancy Report </a:t>
            </a:r>
            <a:endParaRPr lang="en-US" dirty="0"/>
          </a:p>
        </p:txBody>
      </p:sp>
      <p:sp>
        <p:nvSpPr>
          <p:cNvPr id="3" name="Content Placeholder 2"/>
          <p:cNvSpPr>
            <a:spLocks noGrp="1"/>
          </p:cNvSpPr>
          <p:nvPr>
            <p:ph idx="1"/>
          </p:nvPr>
        </p:nvSpPr>
        <p:spPr/>
        <p:txBody>
          <a:bodyPr/>
          <a:lstStyle/>
          <a:p>
            <a:r>
              <a:rPr lang="en-US" dirty="0" smtClean="0"/>
              <a:t>Make  a Discrepancy Report to </a:t>
            </a:r>
            <a:r>
              <a:rPr lang="en-US" dirty="0"/>
              <a:t> </a:t>
            </a:r>
            <a:r>
              <a:rPr lang="en-US" dirty="0" smtClean="0"/>
              <a:t>District Pharmacy for:</a:t>
            </a:r>
          </a:p>
          <a:p>
            <a:pPr>
              <a:buFont typeface="Wingdings" pitchFamily="2" charset="2"/>
              <a:buChar char="ü"/>
            </a:pPr>
            <a:r>
              <a:rPr lang="en-US" dirty="0" smtClean="0"/>
              <a:t>Missing boxes </a:t>
            </a:r>
          </a:p>
          <a:p>
            <a:pPr>
              <a:buFont typeface="Wingdings" pitchFamily="2" charset="2"/>
              <a:buChar char="ü"/>
            </a:pPr>
            <a:r>
              <a:rPr lang="en-US" dirty="0" smtClean="0"/>
              <a:t>Under supply</a:t>
            </a:r>
          </a:p>
          <a:p>
            <a:pPr>
              <a:buFont typeface="Wingdings" pitchFamily="2" charset="2"/>
              <a:buChar char="ü"/>
            </a:pPr>
            <a:r>
              <a:rPr lang="en-US" dirty="0" smtClean="0"/>
              <a:t>Over supply</a:t>
            </a:r>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0"/>
            <a:ext cx="8229600" cy="1143000"/>
          </a:xfrm>
        </p:spPr>
        <p:txBody>
          <a:bodyPr>
            <a:normAutofit fontScale="90000"/>
          </a:bodyPr>
          <a:lstStyle/>
          <a:p>
            <a:r>
              <a:rPr lang="en-US" b="1" dirty="0" smtClean="0">
                <a:solidFill>
                  <a:schemeClr val="folHlink"/>
                </a:solidFill>
                <a:effectLst>
                  <a:outerShdw blurRad="38100" dist="38100" dir="2700000" algn="tl">
                    <a:srgbClr val="C0C0C0"/>
                  </a:outerShdw>
                </a:effectLst>
              </a:rPr>
              <a:t/>
            </a:r>
            <a:br>
              <a:rPr lang="en-US" b="1" dirty="0" smtClean="0">
                <a:solidFill>
                  <a:schemeClr val="folHlink"/>
                </a:solidFill>
                <a:effectLst>
                  <a:outerShdw blurRad="38100" dist="38100" dir="2700000" algn="tl">
                    <a:srgbClr val="C0C0C0"/>
                  </a:outerShdw>
                </a:effectLst>
              </a:rPr>
            </a:br>
            <a:endParaRPr lang="en-US" dirty="0"/>
          </a:p>
        </p:txBody>
      </p:sp>
      <p:sp>
        <p:nvSpPr>
          <p:cNvPr id="3" name="Content Placeholder 2"/>
          <p:cNvSpPr>
            <a:spLocks noGrp="1"/>
          </p:cNvSpPr>
          <p:nvPr>
            <p:ph idx="1"/>
          </p:nvPr>
        </p:nvSpPr>
        <p:spPr/>
        <p:txBody>
          <a:bodyPr/>
          <a:lstStyle/>
          <a:p>
            <a:pPr>
              <a:buNone/>
            </a:pPr>
            <a:r>
              <a:rPr lang="en-US" b="1" dirty="0" smtClean="0"/>
              <a:t>STAGE 4: The Discrepancy Report Continued..</a:t>
            </a:r>
          </a:p>
          <a:p>
            <a:pPr>
              <a:buNone/>
            </a:pPr>
            <a:endParaRPr lang="en-US" b="1" dirty="0" smtClean="0"/>
          </a:p>
          <a:p>
            <a:pPr>
              <a:buFont typeface="Wingdings" pitchFamily="2" charset="2"/>
              <a:buChar char="ü"/>
            </a:pPr>
            <a:r>
              <a:rPr lang="en-US" dirty="0" smtClean="0"/>
              <a:t>Short dated stock</a:t>
            </a:r>
          </a:p>
          <a:p>
            <a:pPr>
              <a:buFont typeface="Wingdings" pitchFamily="2" charset="2"/>
              <a:buChar char="ü"/>
            </a:pPr>
            <a:endParaRPr lang="en-US" dirty="0" smtClean="0"/>
          </a:p>
          <a:p>
            <a:pPr>
              <a:buFont typeface="Wingdings" pitchFamily="2" charset="2"/>
              <a:buChar char="ü"/>
            </a:pPr>
            <a:r>
              <a:rPr lang="en-US" dirty="0" smtClean="0"/>
              <a:t>Damaged Stock</a:t>
            </a:r>
          </a:p>
          <a:p>
            <a:pPr>
              <a:buFont typeface="Wingdings" pitchFamily="2" charset="2"/>
              <a:buChar char="ü"/>
            </a:pPr>
            <a:endParaRPr lang="en-US" dirty="0" smtClean="0"/>
          </a:p>
          <a:p>
            <a:pPr>
              <a:buFont typeface="Wingdings" pitchFamily="2" charset="2"/>
              <a:buChar char="ü"/>
            </a:pPr>
            <a:r>
              <a:rPr lang="en-US" dirty="0" smtClean="0"/>
              <a:t>Expired stock</a:t>
            </a:r>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Managing Short Dated </a:t>
            </a:r>
            <a:br>
              <a:rPr lang="en-US" dirty="0" smtClean="0"/>
            </a:br>
            <a:r>
              <a:rPr lang="en-US" dirty="0" smtClean="0"/>
              <a:t>Supplies </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ü"/>
            </a:pPr>
            <a:r>
              <a:rPr lang="en-US" dirty="0" smtClean="0"/>
              <a:t>Periodically check your stock to identify short expiry items</a:t>
            </a:r>
          </a:p>
          <a:p>
            <a:pPr>
              <a:buFont typeface="Wingdings" pitchFamily="2" charset="2"/>
              <a:buChar char="ü"/>
            </a:pPr>
            <a:r>
              <a:rPr lang="en-US" dirty="0" smtClean="0"/>
              <a:t>Return to the district pharmacy any short dated supplies well before their expiry dates (at least 2 months before expiry) if you estimate that you will be unable to use up such medicines</a:t>
            </a:r>
          </a:p>
          <a:p>
            <a:pPr>
              <a:buFont typeface="Wingdings" pitchFamily="2" charset="2"/>
              <a:buChar char="ü"/>
            </a:pPr>
            <a:r>
              <a:rPr lang="en-US" dirty="0" smtClean="0"/>
              <a:t>Sometimes, the only stock of a particular medicine available at medical stores/District Pharmacy will expire in a relatively short time. If you receive such stock, estimate how much you can use and send back the quantity  you are  unable to use.</a:t>
            </a:r>
          </a:p>
          <a:p>
            <a:pPr>
              <a:buFont typeface="Wingdings" pitchFamily="2" charset="2"/>
              <a:buChar char="ü"/>
            </a:pPr>
            <a:r>
              <a:rPr lang="en-US" dirty="0" smtClean="0"/>
              <a:t>As a rule, medical stores or the district pharmacy should inform you beforehand that you are going to receive short dated supplies</a:t>
            </a:r>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Expired Medicines</a:t>
            </a:r>
            <a:endParaRPr lang="en-US" dirty="0"/>
          </a:p>
        </p:txBody>
      </p:sp>
      <p:sp>
        <p:nvSpPr>
          <p:cNvPr id="3" name="Content Placeholder 2"/>
          <p:cNvSpPr>
            <a:spLocks noGrp="1"/>
          </p:cNvSpPr>
          <p:nvPr>
            <p:ph idx="1"/>
          </p:nvPr>
        </p:nvSpPr>
        <p:spPr/>
        <p:txBody>
          <a:bodyPr>
            <a:normAutofit fontScale="92500"/>
          </a:bodyPr>
          <a:lstStyle/>
          <a:p>
            <a:pPr marL="274320" indent="-274320">
              <a:buFont typeface="Wingdings" pitchFamily="2" charset="2"/>
              <a:buChar char="ü"/>
              <a:defRPr/>
            </a:pPr>
            <a:r>
              <a:rPr lang="en-US" dirty="0"/>
              <a:t>Medicines deteriorate over time and may become less effective or even dangerous.</a:t>
            </a:r>
          </a:p>
          <a:p>
            <a:pPr marL="274320" indent="-274320">
              <a:buFont typeface="Wingdings" pitchFamily="2" charset="2"/>
              <a:buChar char="ü"/>
              <a:defRPr/>
            </a:pPr>
            <a:r>
              <a:rPr lang="en-US" dirty="0"/>
              <a:t>The expiry date is the date from which a medicine is no longer recommended for use by the manufacturer because the quality is uncertain.</a:t>
            </a:r>
          </a:p>
          <a:p>
            <a:pPr marL="274320" indent="-274320">
              <a:buFont typeface="Wingdings" pitchFamily="2" charset="2"/>
              <a:buChar char="ü"/>
              <a:defRPr/>
            </a:pPr>
            <a:r>
              <a:rPr lang="en-US" dirty="0"/>
              <a:t>The expiry date follows a period of time (e.g. 36 months) after the manufacture date and assumes that the </a:t>
            </a:r>
            <a:r>
              <a:rPr lang="en-US" u="sng" dirty="0"/>
              <a:t>medicine was stored under the recommended conditions.</a:t>
            </a:r>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7286644" y="0"/>
            <a:ext cx="1571636" cy="1571636"/>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652</Words>
  <Application>Microsoft Office PowerPoint</Application>
  <PresentationFormat>On-screen Show (4:3)</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EDT Training For IMAI Nurses Inventory Management Overview </vt:lpstr>
      <vt:lpstr>Course Objectives</vt:lpstr>
      <vt:lpstr>Stages for Receiving </vt:lpstr>
      <vt:lpstr>Receiving </vt:lpstr>
      <vt:lpstr>Receiving …Cntd</vt:lpstr>
      <vt:lpstr>Discrepancy Report </vt:lpstr>
      <vt:lpstr> </vt:lpstr>
      <vt:lpstr> Managing Short Dated  Supplies </vt:lpstr>
      <vt:lpstr>Expired Medicines</vt:lpstr>
      <vt:lpstr>Expired Medicines…Cntd</vt:lpstr>
      <vt:lpstr>Expired Medicines …Cntd</vt:lpstr>
      <vt:lpstr>Returning Expired Medicines</vt:lpstr>
      <vt:lpstr>Key Points</vt:lpstr>
      <vt:lpstr>Thank you </vt:lpstr>
    </vt:vector>
  </TitlesOfParts>
  <Company>MohSS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EDT Training For IMAI Nurses Inventory Management Overview </dc:title>
  <dc:creator>eugburo</dc:creator>
  <cp:lastModifiedBy>eugburo</cp:lastModifiedBy>
  <cp:revision>25</cp:revision>
  <dcterms:created xsi:type="dcterms:W3CDTF">2013-04-19T11:09:20Z</dcterms:created>
  <dcterms:modified xsi:type="dcterms:W3CDTF">2013-05-10T16:26:24Z</dcterms:modified>
</cp:coreProperties>
</file>