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3" r:id="rId4"/>
    <p:sldId id="289" r:id="rId5"/>
    <p:sldId id="288" r:id="rId6"/>
    <p:sldId id="293" r:id="rId7"/>
    <p:sldId id="278" r:id="rId8"/>
    <p:sldId id="292" r:id="rId9"/>
    <p:sldId id="294" r:id="rId10"/>
    <p:sldId id="285" r:id="rId11"/>
    <p:sldId id="286" r:id="rId12"/>
    <p:sldId id="28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40" autoAdjust="0"/>
  </p:normalViewPr>
  <p:slideViewPr>
    <p:cSldViewPr>
      <p:cViewPr varScale="1">
        <p:scale>
          <a:sx n="82" d="100"/>
          <a:sy n="82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C91D-06A6-4FC7-8F28-5FC77E38F501}" type="datetimeFigureOut">
              <a:rPr lang="en-ZA" smtClean="0"/>
              <a:t>2013/05/10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A388B-4B5E-4891-8A7D-CA08571674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811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12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6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8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10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11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0574-372D-4852-8AD7-3217EAF8B070}" type="datetime1">
              <a:rPr lang="en-ZA" smtClean="0"/>
              <a:t>2013/05/10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4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9B91-0BBD-4046-A27C-CFE1A7B11440}" type="datetime1">
              <a:rPr lang="en-ZA" smtClean="0"/>
              <a:t>2013/05/10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8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CA0-2482-4479-8615-FBE74025E558}" type="datetime1">
              <a:rPr lang="en-ZA" smtClean="0"/>
              <a:t>2013/05/10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50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040-911A-4FEB-A437-CDE609BA1599}" type="datetime1">
              <a:rPr lang="en-ZA" smtClean="0"/>
              <a:t>2013/05/10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4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7FA-EA5A-4742-9F1C-0FDCABF6A6FB}" type="datetime1">
              <a:rPr lang="en-ZA" smtClean="0"/>
              <a:t>2013/05/10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41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FD92-59C2-4E24-8EF0-C04016062F38}" type="datetime1">
              <a:rPr lang="en-ZA" smtClean="0"/>
              <a:t>2013/05/10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8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8DF-B4F9-4E31-8951-6E610867020F}" type="datetime1">
              <a:rPr lang="en-ZA" smtClean="0"/>
              <a:t>2013/05/10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7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26AD-862E-4DC7-9F03-FEDA7408B047}" type="datetime1">
              <a:rPr lang="en-ZA" smtClean="0"/>
              <a:t>2013/05/10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4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1714-19E0-4512-BC06-8490BF7C21CA}" type="datetime1">
              <a:rPr lang="en-ZA" smtClean="0"/>
              <a:t>2013/05/10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9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AF-B80E-4E0B-8764-E487F6FE3956}" type="datetime1">
              <a:rPr lang="en-ZA" smtClean="0"/>
              <a:t>2013/05/10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6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96A3-C93A-4791-AC46-E01FB0AE7FC6}" type="datetime1">
              <a:rPr lang="en-ZA" smtClean="0"/>
              <a:t>2013/05/10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6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1F62-14D7-4CA5-B5CB-7A2E5A7642E9}" type="datetime1">
              <a:rPr lang="en-ZA" smtClean="0"/>
              <a:t>2013/05/10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8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Managing Patients at IMAI Sites</a:t>
            </a:r>
            <a:endParaRPr lang="en-Z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800200"/>
          </a:xfrm>
        </p:spPr>
        <p:txBody>
          <a:bodyPr>
            <a:normAutofit/>
          </a:bodyPr>
          <a:lstStyle/>
          <a:p>
            <a:r>
              <a:rPr lang="en-ZA" sz="2400" dirty="0" smtClean="0"/>
              <a:t>Samson </a:t>
            </a:r>
            <a:r>
              <a:rPr lang="en-ZA" sz="2400" dirty="0" err="1" smtClean="0"/>
              <a:t>Mwinga</a:t>
            </a:r>
            <a:endParaRPr lang="en-ZA" sz="2400" dirty="0" smtClean="0"/>
          </a:p>
          <a:p>
            <a:r>
              <a:rPr lang="en-ZA" sz="2400" dirty="0" smtClean="0"/>
              <a:t>Senior Technical Advisor: MIS</a:t>
            </a:r>
          </a:p>
          <a:p>
            <a:r>
              <a:rPr lang="en-ZA" sz="2400" dirty="0" smtClean="0"/>
              <a:t>Management Sciences for Health (MSH)</a:t>
            </a:r>
          </a:p>
          <a:p>
            <a:r>
              <a:rPr lang="en-ZA" sz="1600" dirty="0" smtClean="0"/>
              <a:t> Systems for Improved Access to Pharmaceuticals and Services (SIAPS)</a:t>
            </a:r>
            <a:endParaRPr lang="en-ZA" sz="1600" dirty="0"/>
          </a:p>
        </p:txBody>
      </p:sp>
      <p:pic>
        <p:nvPicPr>
          <p:cNvPr id="5" name="Picture 4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" name="Picture 6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93050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48264" y="5589240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88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Pre-IMAI site visit ART processes, cont..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Uploading patient data to the EDT mobile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How do I ensure that all patients I might see at the IMAI site are loaded to the EDT mobile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/>
              <a:t>What do I need to have to work efficiently at the IMAI site?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EDT mobile scanner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Mobile scanner charger (if applicable)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Medicine list by barcodes or Medicine list by 3 digit codes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ART recruitment form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Appointment list for last month, and for this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437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ART processes at the IMAI site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Dispensing with the EDT mobile and updating the appointment lists, e.g. updating list with regimen switch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Completing the ART recruitment form for continuing patients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prstClr val="black"/>
                </a:solidFill>
              </a:rPr>
              <a:t>For patients transferred in, request for ARVs from main site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prstClr val="black"/>
                </a:solidFill>
              </a:rPr>
              <a:t>For patients in-transit, refer to main site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Initiating patients on ART and completing the ART recruitment form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Update the regimen list with stock on hand at IMAI site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701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Post-IMAI site visit ART processes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Downloading data to the EDT at main site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/>
              <a:t>Adding continuing or new patients based on the ART recruitment form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endParaRPr lang="en-US" sz="2400" dirty="0"/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08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13</a:t>
            </a:fld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1544152" y="2132856"/>
            <a:ext cx="60556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ZA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Thank You</a:t>
            </a:r>
            <a:endParaRPr lang="en-ZA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5140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 Patients at IMAI sites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What other resources do you require in order to effectively manage patients at your facilities?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Continuous availability of medicines/ARVs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Electricity, security, …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Minimal use of pen and paper …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Electronic systems to support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Monitoring of patient adherence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Dispensing practices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Reporting requirements, including HIV/DR EWI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Decision making by the HIV programme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The Electronic Dispensing Tool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The EDT mobile dispensing tool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193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Electronic Dispensing Tool (EDT)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What are the outputs of the EDT system?</a:t>
            </a:r>
            <a:endParaRPr lang="en-GB" sz="2400" dirty="0"/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/>
              <a:t>Appointment lists to guide in determining stock requirements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/>
              <a:t>Adherence report for IMAI site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/>
              <a:t>Patient status </a:t>
            </a:r>
            <a:r>
              <a:rPr lang="en-US" sz="2400" dirty="0" smtClean="0"/>
              <a:t>reports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Why </a:t>
            </a:r>
            <a:r>
              <a:rPr lang="en-US" sz="2400" dirty="0">
                <a:solidFill>
                  <a:prstClr val="black"/>
                </a:solidFill>
              </a:rPr>
              <a:t>are the EDT outputs so </a:t>
            </a:r>
            <a:r>
              <a:rPr lang="en-US" sz="2400" dirty="0" smtClean="0">
                <a:solidFill>
                  <a:prstClr val="black"/>
                </a:solidFill>
              </a:rPr>
              <a:t>important?</a:t>
            </a:r>
            <a:endParaRPr lang="en-US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000" dirty="0" smtClean="0"/>
              <a:t>Know your patient status at any given point in time, and follow up as necessary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000" dirty="0" smtClean="0"/>
              <a:t>Know your patient adherence levels so that you can intervene in a timely manner – e.g. refer for counseling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000" dirty="0" smtClean="0"/>
              <a:t>Ultimately, you would like to</a:t>
            </a:r>
          </a:p>
          <a:p>
            <a:pPr lvl="2">
              <a:lnSpc>
                <a:spcPct val="114000"/>
              </a:lnSpc>
              <a:buFont typeface="Calibri" pitchFamily="34" charset="0"/>
              <a:buChar char="?"/>
            </a:pPr>
            <a:r>
              <a:rPr lang="en-US" sz="1600" dirty="0" smtClean="0"/>
              <a:t>Minimise emergency of HIV DR, and</a:t>
            </a:r>
          </a:p>
          <a:p>
            <a:pPr lvl="2">
              <a:lnSpc>
                <a:spcPct val="114000"/>
              </a:lnSpc>
              <a:buFont typeface="Calibri" pitchFamily="34" charset="0"/>
              <a:buChar char="?"/>
            </a:pPr>
            <a:r>
              <a:rPr lang="en-US" sz="1600" dirty="0"/>
              <a:t>Ensure that patients on ART </a:t>
            </a:r>
            <a:r>
              <a:rPr lang="en-US" sz="1600" dirty="0" smtClean="0"/>
              <a:t>lead good </a:t>
            </a:r>
            <a:r>
              <a:rPr lang="en-US" sz="1600" dirty="0"/>
              <a:t>lifestyles</a:t>
            </a:r>
            <a:endParaRPr lang="en-US" sz="1600" dirty="0" smtClean="0"/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/>
              <a:t>Let’s have a look at the reports of the EDT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413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Electronic Dispensing Tool (EDT)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The Appointments function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Is used to print out a list of patients expected to come for their ARV refills.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Can be run on a daily basis at the main site, or can be generated to cover a period of time.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It serves as a planning tool for monthly ARV pill pick-up expected at an IMAI site – it can help you answer the following questions: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>
                <a:solidFill>
                  <a:prstClr val="black"/>
                </a:solidFill>
              </a:rPr>
              <a:t>Who’s coming for pickup this </a:t>
            </a:r>
            <a:r>
              <a:rPr lang="en-GB" sz="2000" dirty="0" smtClean="0">
                <a:solidFill>
                  <a:prstClr val="black"/>
                </a:solidFill>
              </a:rPr>
              <a:t>month or in the coming two months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>
                <a:solidFill>
                  <a:prstClr val="black"/>
                </a:solidFill>
              </a:rPr>
              <a:t>Who actually missed their appointments in the last three months</a:t>
            </a:r>
            <a:endParaRPr lang="en-GB" sz="20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>
                <a:solidFill>
                  <a:prstClr val="black"/>
                </a:solidFill>
              </a:rPr>
              <a:t>How </a:t>
            </a:r>
            <a:r>
              <a:rPr lang="en-GB" sz="2000" dirty="0">
                <a:solidFill>
                  <a:prstClr val="black"/>
                </a:solidFill>
              </a:rPr>
              <a:t>does the appointment list help you plan your visit – determining stock requirements for expected ARV </a:t>
            </a:r>
            <a:r>
              <a:rPr lang="en-GB" sz="2000" dirty="0" smtClean="0">
                <a:solidFill>
                  <a:prstClr val="black"/>
                </a:solidFill>
              </a:rPr>
              <a:t>pick-ups.</a:t>
            </a:r>
            <a:endParaRPr lang="en-GB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98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Electronic Dispensing Tool (EDT)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The Appointments function, cont..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What is the pre-requisite to optimal use of this function?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/>
              <a:t>To benefit from the use of this function </a:t>
            </a:r>
            <a:r>
              <a:rPr lang="en-GB" sz="2400" dirty="0" smtClean="0"/>
              <a:t>of </a:t>
            </a:r>
            <a:r>
              <a:rPr lang="en-GB" sz="2400" dirty="0"/>
              <a:t>the EDT you </a:t>
            </a:r>
            <a:r>
              <a:rPr lang="en-GB" sz="2400" dirty="0" smtClean="0"/>
              <a:t>need: 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a </a:t>
            </a:r>
            <a:r>
              <a:rPr lang="en-GB" sz="2400" dirty="0">
                <a:solidFill>
                  <a:prstClr val="black"/>
                </a:solidFill>
              </a:rPr>
              <a:t>good set of electronic health records (EHRs) on the </a:t>
            </a:r>
            <a:r>
              <a:rPr lang="en-GB" sz="2400" dirty="0" smtClean="0">
                <a:solidFill>
                  <a:prstClr val="black"/>
                </a:solidFill>
              </a:rPr>
              <a:t>EDT</a:t>
            </a:r>
            <a:endParaRPr lang="en-GB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a </a:t>
            </a:r>
            <a:r>
              <a:rPr lang="en-GB" sz="2400" dirty="0">
                <a:solidFill>
                  <a:prstClr val="black"/>
                </a:solidFill>
              </a:rPr>
              <a:t>good record of dispensing history for the patient, including the last regimen picked and the next </a:t>
            </a:r>
            <a:r>
              <a:rPr lang="en-GB" sz="2400" dirty="0" smtClean="0">
                <a:solidFill>
                  <a:prstClr val="black"/>
                </a:solidFill>
              </a:rPr>
              <a:t>appointment </a:t>
            </a:r>
            <a:r>
              <a:rPr lang="en-GB" sz="2400" dirty="0">
                <a:solidFill>
                  <a:prstClr val="black"/>
                </a:solidFill>
              </a:rPr>
              <a:t>date</a:t>
            </a:r>
            <a:r>
              <a:rPr lang="en-GB" sz="2400" dirty="0" smtClean="0">
                <a:solidFill>
                  <a:prstClr val="black"/>
                </a:solidFill>
              </a:rPr>
              <a:t>.</a:t>
            </a:r>
            <a:endParaRPr lang="en-GB" sz="2400" dirty="0">
              <a:solidFill>
                <a:prstClr val="black"/>
              </a:solidFill>
            </a:endParaRPr>
          </a:p>
          <a:p>
            <a:pPr lvl="0"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>
                <a:solidFill>
                  <a:prstClr val="black"/>
                </a:solidFill>
              </a:rPr>
              <a:t>Let’s have a look at the appointment function of the EDT…</a:t>
            </a:r>
            <a:endParaRPr lang="en-GB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24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Pre-implementation process for IMAI site management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The following is required before you can use the appointment function on the EDT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An updated EDT system where all patients are assigned to their IMAI sites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Common Strategy for </a:t>
            </a:r>
            <a:r>
              <a:rPr lang="en-GB" sz="2400" dirty="0" smtClean="0"/>
              <a:t>the regions</a:t>
            </a:r>
            <a:endParaRPr lang="en-GB" sz="2400" dirty="0" smtClean="0"/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The IMAI site must generate a list of all their patients with the EDT ART numbers and Patient Names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This list must be provided to the parent site to use to update the IMAI site field on the EDT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00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Pre-IMAI site visit ART processes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Generating the monthly appointment lists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Upcoming appointments list (the coming 2 months)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Missed appointments list (last 3 months)</a:t>
            </a:r>
            <a:endParaRPr lang="en-GB" sz="2400" dirty="0">
              <a:solidFill>
                <a:prstClr val="black"/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Using the EDT monthly appointment list to determine stock requirements for the month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Stock quantities for upcoming appointments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ARVs for missed appointments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22890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Pre-IMAI site visit ART processes, cont..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>
                <a:solidFill>
                  <a:prstClr val="black"/>
                </a:solidFill>
              </a:rPr>
              <a:t>Formula for determining stock requirements for patients on the EDT system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For each regimen previously dispensed: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S = Q x m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Where: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S=Required Stock Quantity by Regimen,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Q=Number of Patients, and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m=Number of months to dispense to the patient,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	e.g. m=3 – three months supply</a:t>
            </a:r>
            <a:endParaRPr lang="en-GB" sz="2400" dirty="0">
              <a:solidFill>
                <a:prstClr val="black"/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No pre-planning is done for patients initiating therapy, transferred in or those going to be in-transit at the IMAI site…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0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Status By Pickups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On-time  or Early ARV pickup</a:t>
            </a:r>
          </a:p>
          <a:p>
            <a:r>
              <a:rPr lang="en-US" dirty="0" smtClean="0"/>
              <a:t>Late: 1 to 30 days</a:t>
            </a:r>
          </a:p>
          <a:p>
            <a:r>
              <a:rPr lang="en-US" dirty="0" smtClean="0"/>
              <a:t>Lost: 31 to 90 days</a:t>
            </a:r>
          </a:p>
          <a:p>
            <a:r>
              <a:rPr lang="en-US" dirty="0" smtClean="0"/>
              <a:t>Lost to Follow up (LTFU): &gt; 90 days</a:t>
            </a:r>
          </a:p>
          <a:p>
            <a:r>
              <a:rPr lang="en-US" dirty="0" smtClean="0"/>
              <a:t>Defaulters = Lost + LTFU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8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824</Words>
  <Application>Microsoft Office PowerPoint</Application>
  <PresentationFormat>On-screen Show (4:3)</PresentationFormat>
  <Paragraphs>122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Managing Patients at IMAI Sites</vt:lpstr>
      <vt:lpstr>Managing Patients at IMAI sites</vt:lpstr>
      <vt:lpstr>The Electronic Dispensing Tool (EDT)</vt:lpstr>
      <vt:lpstr>The Electronic Dispensing Tool (EDT)</vt:lpstr>
      <vt:lpstr>The Electronic Dispensing Tool (EDT)</vt:lpstr>
      <vt:lpstr>IMAI site management</vt:lpstr>
      <vt:lpstr>IMAI site management</vt:lpstr>
      <vt:lpstr>IMAI site management</vt:lpstr>
      <vt:lpstr>Patient Status By Pickups</vt:lpstr>
      <vt:lpstr>IMAI site management</vt:lpstr>
      <vt:lpstr>IMAI site management</vt:lpstr>
      <vt:lpstr>IMAI site management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Victor.Sumbi</dc:creator>
  <cp:lastModifiedBy>Samson Mwinga</cp:lastModifiedBy>
  <cp:revision>111</cp:revision>
  <dcterms:created xsi:type="dcterms:W3CDTF">2012-04-17T09:03:39Z</dcterms:created>
  <dcterms:modified xsi:type="dcterms:W3CDTF">2013-05-10T10:08:55Z</dcterms:modified>
</cp:coreProperties>
</file>