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42" r:id="rId2"/>
    <p:sldId id="343" r:id="rId3"/>
    <p:sldId id="344" r:id="rId4"/>
    <p:sldId id="345" r:id="rId5"/>
    <p:sldId id="346" r:id="rId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3318" y="-7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pt-BR" smtClean="0"/>
              <a:t>Quick Reference EDT Processes Document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2F9BA11-7ED9-4A94-B4D1-70BAD08EAD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120265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pt-BR" smtClean="0"/>
              <a:t>Quick Reference EDT Processes Document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919282-74E1-4098-8484-B2EC1647FFCA}" type="datetimeFigureOut">
              <a:rPr lang="en-ZA" smtClean="0"/>
              <a:t>2013-09-12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556610B-A4C3-4708-A79E-275B60C854C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691338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808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594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5643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925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811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2012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549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2012</a:t>
            </a:r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369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2012</a:t>
            </a:r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9833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2012</a:t>
            </a:r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296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2012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318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2012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324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September 2012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9E712-0DA1-4DA0-904E-C8478F5EBDD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4024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676400"/>
          </a:xfrm>
        </p:spPr>
        <p:txBody>
          <a:bodyPr>
            <a:normAutofit/>
          </a:bodyPr>
          <a:lstStyle/>
          <a:p>
            <a:r>
              <a:rPr lang="en-ZA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4.0 Generating and Using </a:t>
            </a:r>
            <a:r>
              <a:rPr lang="en-ZA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EDT Reports</a:t>
            </a:r>
            <a:endParaRPr lang="en-ZA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1</a:t>
            </a:fld>
            <a:endParaRPr lang="en-ZA"/>
          </a:p>
        </p:txBody>
      </p:sp>
      <p:sp>
        <p:nvSpPr>
          <p:cNvPr id="6" name="TextBox 5"/>
          <p:cNvSpPr txBox="1"/>
          <p:nvPr/>
        </p:nvSpPr>
        <p:spPr>
          <a:xfrm>
            <a:off x="3086100" y="44196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 smtClean="0">
                <a:solidFill>
                  <a:srgbClr val="0000CC"/>
                </a:solidFill>
              </a:rPr>
              <a:t>User Manual Chapter 5</a:t>
            </a:r>
            <a:endParaRPr lang="en-ZA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7323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ZA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EDT Reports, Objectives</a:t>
            </a:r>
            <a:endParaRPr lang="en-ZA" sz="2800" i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14800"/>
          </a:xfrm>
        </p:spPr>
        <p:txBody>
          <a:bodyPr>
            <a:noAutofit/>
          </a:bodyPr>
          <a:lstStyle/>
          <a:p>
            <a:pPr marL="0" indent="0">
              <a:spcBef>
                <a:spcPts val="528"/>
              </a:spcBef>
              <a:buNone/>
            </a:pPr>
            <a:r>
              <a:rPr lang="en-ZA" sz="2400" b="1" dirty="0" smtClean="0"/>
              <a:t>By the end of this session you should be able to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endParaRPr lang="en-GB" sz="2400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400" dirty="0" smtClean="0"/>
              <a:t>Understand the different reports produced by the system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400" dirty="0" smtClean="0"/>
              <a:t>Use the reports, including populating the monthly ART reporting template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400" dirty="0" smtClean="0"/>
              <a:t>Quickly manipulate data from the reporting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54562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2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Required: </a:t>
            </a:r>
            <a:r>
              <a:rPr lang="en-ZA" sz="2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EDT reporting module, ART MR template</a:t>
            </a:r>
            <a:endParaRPr kumimoji="0" lang="en-ZA" sz="2200" b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2818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81"/>
            <a:ext cx="8229600" cy="868362"/>
          </a:xfrm>
        </p:spPr>
        <p:txBody>
          <a:bodyPr>
            <a:normAutofit/>
          </a:bodyPr>
          <a:lstStyle/>
          <a:p>
            <a:r>
              <a:rPr lang="en-ZA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EDT Reports</a:t>
            </a:r>
            <a:endParaRPr lang="en-ZA" sz="2800" i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Autofit/>
          </a:bodyPr>
          <a:lstStyle/>
          <a:p>
            <a:pPr>
              <a:spcBef>
                <a:spcPts val="528"/>
              </a:spcBef>
              <a:buNone/>
            </a:pPr>
            <a:r>
              <a:rPr lang="en-ZA" sz="2400" b="1" dirty="0" smtClean="0"/>
              <a:t>When is this applicable?</a:t>
            </a:r>
          </a:p>
          <a:p>
            <a:pPr lvl="0">
              <a:spcBef>
                <a:spcPts val="528"/>
              </a:spcBef>
              <a:buFont typeface="Wingdings" pitchFamily="2" charset="2"/>
              <a:buChar char="q"/>
            </a:pPr>
            <a:r>
              <a:rPr lang="en-GB" sz="2400" dirty="0" smtClean="0"/>
              <a:t>When compiling the ART Monthly Report</a:t>
            </a:r>
          </a:p>
          <a:p>
            <a:pPr lvl="0">
              <a:spcBef>
                <a:spcPts val="528"/>
              </a:spcBef>
              <a:buFont typeface="Wingdings" pitchFamily="2" charset="2"/>
              <a:buChar char="q"/>
            </a:pPr>
            <a:r>
              <a:rPr lang="en-GB" sz="2400" dirty="0" smtClean="0"/>
              <a:t>When extracting data from the EDT for facility level analysis and discussions</a:t>
            </a:r>
          </a:p>
          <a:p>
            <a:pPr lvl="0">
              <a:spcBef>
                <a:spcPts val="528"/>
              </a:spcBef>
              <a:buFont typeface="Wingdings" pitchFamily="2" charset="2"/>
              <a:buChar char="q"/>
            </a:pPr>
            <a:r>
              <a:rPr lang="en-GB" sz="2400" dirty="0" smtClean="0"/>
              <a:t>When conducting facility level DQAs</a:t>
            </a:r>
          </a:p>
          <a:p>
            <a:pPr>
              <a:spcBef>
                <a:spcPts val="528"/>
              </a:spcBef>
              <a:buNone/>
            </a:pPr>
            <a:r>
              <a:rPr lang="en-ZA" sz="2400" b="1" dirty="0" smtClean="0"/>
              <a:t>Implementation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400" dirty="0" smtClean="0"/>
              <a:t>The following section on the reporting template are completed using the EDT reports</a:t>
            </a:r>
          </a:p>
          <a:p>
            <a:pPr marL="742950" lvl="2" indent="-342900">
              <a:spcBef>
                <a:spcPts val="528"/>
              </a:spcBef>
              <a:buFont typeface="Wingdings" pitchFamily="2" charset="2"/>
              <a:buChar char="q"/>
            </a:pPr>
            <a:r>
              <a:rPr lang="en-GB" dirty="0" smtClean="0"/>
              <a:t>Patient information</a:t>
            </a:r>
          </a:p>
          <a:p>
            <a:pPr marL="742950" lvl="2" indent="-342900">
              <a:spcBef>
                <a:spcPts val="528"/>
              </a:spcBef>
              <a:buFont typeface="Wingdings" pitchFamily="2" charset="2"/>
              <a:buChar char="q"/>
            </a:pPr>
            <a:r>
              <a:rPr lang="en-GB" dirty="0" smtClean="0"/>
              <a:t>Adherence, Lateness for appointment</a:t>
            </a:r>
          </a:p>
          <a:p>
            <a:pPr marL="742950" lvl="2" indent="-342900">
              <a:spcBef>
                <a:spcPts val="528"/>
              </a:spcBef>
              <a:buFont typeface="Wingdings" pitchFamily="2" charset="2"/>
              <a:buChar char="q"/>
            </a:pPr>
            <a:r>
              <a:rPr lang="en-GB" dirty="0" smtClean="0"/>
              <a:t>Distribution of regimens, Stock </a:t>
            </a:r>
            <a:r>
              <a:rPr lang="en-GB" dirty="0" smtClean="0"/>
              <a:t>information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903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ZA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EDT Reports (cont.)</a:t>
            </a:r>
            <a:endParaRPr lang="en-ZA" sz="2800" i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Autofit/>
          </a:bodyPr>
          <a:lstStyle/>
          <a:p>
            <a:pPr>
              <a:spcBef>
                <a:spcPts val="528"/>
              </a:spcBef>
              <a:buNone/>
            </a:pPr>
            <a:r>
              <a:rPr lang="en-ZA" sz="2400" b="1" dirty="0" smtClean="0"/>
              <a:t>Implementation (</a:t>
            </a:r>
            <a:r>
              <a:rPr lang="en-ZA" sz="2400" b="1" dirty="0" err="1" smtClean="0"/>
              <a:t>cont</a:t>
            </a:r>
            <a:r>
              <a:rPr lang="en-ZA" sz="2400" b="1" dirty="0" smtClean="0"/>
              <a:t>)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400" dirty="0" smtClean="0"/>
              <a:t>During report compilation, or detailed analysis, corresponding reports are run and details extracted using the following tips and shortcuts:</a:t>
            </a:r>
          </a:p>
          <a:p>
            <a:pPr marL="742950" lvl="2" indent="-342900">
              <a:spcBef>
                <a:spcPts val="528"/>
              </a:spcBef>
              <a:buFont typeface="Wingdings" pitchFamily="2" charset="2"/>
              <a:buChar char="q"/>
            </a:pPr>
            <a:r>
              <a:rPr lang="en-GB" dirty="0" smtClean="0"/>
              <a:t>Switching between windows – ALT+TAB</a:t>
            </a:r>
          </a:p>
          <a:p>
            <a:pPr marL="742950" lvl="2" indent="-342900">
              <a:spcBef>
                <a:spcPts val="528"/>
              </a:spcBef>
              <a:buFont typeface="Wingdings" pitchFamily="2" charset="2"/>
              <a:buChar char="q"/>
            </a:pPr>
            <a:r>
              <a:rPr lang="en-GB" dirty="0" smtClean="0"/>
              <a:t>Copy – CTRL+C</a:t>
            </a:r>
          </a:p>
          <a:p>
            <a:pPr marL="742950" lvl="2" indent="-342900">
              <a:spcBef>
                <a:spcPts val="528"/>
              </a:spcBef>
              <a:buFont typeface="Wingdings" pitchFamily="2" charset="2"/>
              <a:buChar char="q"/>
            </a:pPr>
            <a:r>
              <a:rPr lang="en-GB" dirty="0" smtClean="0"/>
              <a:t>Paste – CTRL+V</a:t>
            </a:r>
          </a:p>
          <a:p>
            <a:pPr marL="742950" lvl="2" indent="-342900">
              <a:spcBef>
                <a:spcPts val="528"/>
              </a:spcBef>
              <a:buFont typeface="Wingdings" pitchFamily="2" charset="2"/>
              <a:buChar char="q"/>
            </a:pPr>
            <a:r>
              <a:rPr lang="en-GB" dirty="0" smtClean="0"/>
              <a:t>Save – CTRL+S</a:t>
            </a:r>
          </a:p>
          <a:p>
            <a:pPr marL="342900" lvl="1" indent="-342900">
              <a:spcBef>
                <a:spcPts val="528"/>
              </a:spcBef>
              <a:buNone/>
            </a:pPr>
            <a:r>
              <a:rPr lang="en-ZA" sz="2400" b="1" dirty="0" smtClean="0">
                <a:solidFill>
                  <a:prstClr val="black"/>
                </a:solidFill>
              </a:rPr>
              <a:t>Implications</a:t>
            </a:r>
          </a:p>
          <a:p>
            <a:pPr marL="342900" lvl="1" indent="-342900">
              <a:spcBef>
                <a:spcPts val="528"/>
              </a:spcBef>
              <a:buFont typeface="Wingdings" pitchFamily="2" charset="2"/>
              <a:buChar char="q"/>
            </a:pPr>
            <a:r>
              <a:rPr lang="en-GB" sz="2400" dirty="0" smtClean="0"/>
              <a:t>ART Monthly Report is used to inform decision making at national level (allocation of resources, quantification and forecasting, etc).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877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ZA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EDT Reports, </a:t>
            </a:r>
            <a:r>
              <a:rPr lang="en-ZA" sz="2800" i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ZA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ZA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</a:t>
            </a:r>
            <a:endParaRPr lang="en-ZA" sz="2800" i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Autofit/>
          </a:bodyPr>
          <a:lstStyle/>
          <a:p>
            <a:pPr>
              <a:spcBef>
                <a:spcPts val="528"/>
              </a:spcBef>
              <a:buNone/>
            </a:pPr>
            <a:r>
              <a:rPr lang="en-ZA" sz="2400" b="1" dirty="0" smtClean="0"/>
              <a:t>Examples:</a:t>
            </a:r>
          </a:p>
          <a:p>
            <a:pPr lvl="0">
              <a:spcBef>
                <a:spcPts val="528"/>
              </a:spcBef>
              <a:buFont typeface="Wingdings" pitchFamily="2" charset="2"/>
              <a:buChar char="q"/>
            </a:pPr>
            <a:r>
              <a:rPr lang="en-GB" sz="2400" dirty="0" smtClean="0">
                <a:solidFill>
                  <a:prstClr val="black"/>
                </a:solidFill>
              </a:rPr>
              <a:t>Adherence</a:t>
            </a:r>
          </a:p>
          <a:p>
            <a:pPr lvl="0">
              <a:spcBef>
                <a:spcPts val="528"/>
              </a:spcBef>
              <a:buFont typeface="Wingdings" pitchFamily="2" charset="2"/>
              <a:buChar char="q"/>
            </a:pPr>
            <a:r>
              <a:rPr lang="en-GB" sz="2400" dirty="0" smtClean="0">
                <a:solidFill>
                  <a:prstClr val="black"/>
                </a:solidFill>
              </a:rPr>
              <a:t>On-time pickup / lateness for appointments</a:t>
            </a:r>
          </a:p>
          <a:p>
            <a:pPr lvl="0">
              <a:spcBef>
                <a:spcPts val="528"/>
              </a:spcBef>
              <a:buFont typeface="Wingdings" pitchFamily="2" charset="2"/>
              <a:buChar char="q"/>
            </a:pPr>
            <a:r>
              <a:rPr lang="en-GB" sz="2400" dirty="0" smtClean="0">
                <a:solidFill>
                  <a:prstClr val="black"/>
                </a:solidFill>
              </a:rPr>
              <a:t>New patients</a:t>
            </a:r>
          </a:p>
          <a:p>
            <a:pPr lvl="0">
              <a:spcBef>
                <a:spcPts val="528"/>
              </a:spcBef>
              <a:buFont typeface="Wingdings" pitchFamily="2" charset="2"/>
              <a:buChar char="q"/>
            </a:pPr>
            <a:r>
              <a:rPr lang="en-GB" sz="2400" dirty="0" smtClean="0">
                <a:solidFill>
                  <a:prstClr val="black"/>
                </a:solidFill>
              </a:rPr>
              <a:t>Active patients</a:t>
            </a:r>
          </a:p>
          <a:p>
            <a:pPr lvl="0">
              <a:spcBef>
                <a:spcPts val="528"/>
              </a:spcBef>
              <a:buFont typeface="Wingdings" pitchFamily="2" charset="2"/>
              <a:buChar char="q"/>
            </a:pPr>
            <a:r>
              <a:rPr lang="en-GB" sz="2400" dirty="0" smtClean="0">
                <a:solidFill>
                  <a:prstClr val="black"/>
                </a:solidFill>
              </a:rPr>
              <a:t>etc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406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215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4.0 Generating and Using EDT Reports</vt:lpstr>
      <vt:lpstr>EDT Reports, Objectives</vt:lpstr>
      <vt:lpstr>Using EDT Reports</vt:lpstr>
      <vt:lpstr>Using EDT Reports (cont.)</vt:lpstr>
      <vt:lpstr>Using EDT Reports, cont (2)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DISPENSING TOOL (EDT)</dc:title>
  <dc:creator>Victor.Sumbi</dc:creator>
  <cp:lastModifiedBy>Victor Sumbi</cp:lastModifiedBy>
  <cp:revision>66</cp:revision>
  <cp:lastPrinted>2012-09-02T15:42:27Z</cp:lastPrinted>
  <dcterms:created xsi:type="dcterms:W3CDTF">2012-07-20T13:32:28Z</dcterms:created>
  <dcterms:modified xsi:type="dcterms:W3CDTF">2013-09-12T14:15:37Z</dcterms:modified>
</cp:coreProperties>
</file>