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361" r:id="rId2"/>
    <p:sldId id="362" r:id="rId3"/>
    <p:sldId id="363" r:id="rId4"/>
    <p:sldId id="364" r:id="rId5"/>
    <p:sldId id="365" r:id="rId6"/>
    <p:sldId id="366" r:id="rId7"/>
    <p:sldId id="367" r:id="rId8"/>
    <p:sldId id="368" r:id="rId9"/>
    <p:sldId id="369" r:id="rId10"/>
    <p:sldId id="370" r:id="rId11"/>
    <p:sldId id="371" r:id="rId12"/>
    <p:sldId id="372" r:id="rId13"/>
    <p:sldId id="373" r:id="rId14"/>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500" y="-84"/>
      </p:cViewPr>
      <p:guideLst>
        <p:guide orient="horz" pos="2160"/>
        <p:guide pos="2880"/>
      </p:guideLst>
    </p:cSldViewPr>
  </p:slideViewPr>
  <p:notesTextViewPr>
    <p:cViewPr>
      <p:scale>
        <a:sx n="1" d="1"/>
        <a:sy n="1" d="1"/>
      </p:scale>
      <p:origin x="0" y="0"/>
    </p:cViewPr>
  </p:notesTextViewPr>
  <p:notesViewPr>
    <p:cSldViewPr>
      <p:cViewPr varScale="1">
        <p:scale>
          <a:sx n="60" d="100"/>
          <a:sy n="60" d="100"/>
        </p:scale>
        <p:origin x="-3318" y="-72"/>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r>
              <a:rPr lang="pt-BR" smtClean="0"/>
              <a:t>Quick Reference EDT Processes Document</a:t>
            </a:r>
            <a:endParaRPr lang="en-ZA"/>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endParaRPr lang="en-ZA"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ZA"/>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02F9BA11-7ED9-4A94-B4D1-70BAD08EAD51}" type="slidenum">
              <a:rPr lang="en-ZA" smtClean="0"/>
              <a:t>‹#›</a:t>
            </a:fld>
            <a:endParaRPr lang="en-ZA"/>
          </a:p>
        </p:txBody>
      </p:sp>
    </p:spTree>
    <p:extLst>
      <p:ext uri="{BB962C8B-B14F-4D97-AF65-F5344CB8AC3E}">
        <p14:creationId xmlns:p14="http://schemas.microsoft.com/office/powerpoint/2010/main" val="164120265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r>
              <a:rPr lang="pt-BR" smtClean="0"/>
              <a:t>Quick Reference EDT Processes Document</a:t>
            </a:r>
            <a:endParaRPr lang="en-ZA"/>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55919282-74E1-4098-8484-B2EC1647FFCA}" type="datetimeFigureOut">
              <a:rPr lang="en-ZA" smtClean="0"/>
              <a:t>2013-09-12</a:t>
            </a:fld>
            <a:endParaRPr lang="en-ZA"/>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ZA"/>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ZA"/>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7556610B-A4C3-4708-A79E-275B60C854C9}" type="slidenum">
              <a:rPr lang="en-ZA" smtClean="0"/>
              <a:t>‹#›</a:t>
            </a:fld>
            <a:endParaRPr lang="en-ZA"/>
          </a:p>
        </p:txBody>
      </p:sp>
    </p:spTree>
    <p:extLst>
      <p:ext uri="{BB962C8B-B14F-4D97-AF65-F5344CB8AC3E}">
        <p14:creationId xmlns:p14="http://schemas.microsoft.com/office/powerpoint/2010/main" val="82691338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r>
              <a:rPr lang="en-US" smtClean="0"/>
              <a:t>September 2012</a:t>
            </a:r>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338088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r>
              <a:rPr lang="en-US" smtClean="0"/>
              <a:t>September 2012</a:t>
            </a:r>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195947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r>
              <a:rPr lang="en-US" smtClean="0"/>
              <a:t>September 2012</a:t>
            </a:r>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256436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r>
              <a:rPr lang="en-US" smtClean="0"/>
              <a:t>September 2012</a:t>
            </a:r>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169250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September 2012</a:t>
            </a:r>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68119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r>
              <a:rPr lang="en-US" smtClean="0"/>
              <a:t>September 2012</a:t>
            </a:r>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81549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r>
              <a:rPr lang="en-US" smtClean="0"/>
              <a:t>September 2012</a:t>
            </a:r>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143696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r>
              <a:rPr lang="en-US" smtClean="0"/>
              <a:t>September 2012</a:t>
            </a:r>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398339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September 2012</a:t>
            </a:r>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2112968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September 2012</a:t>
            </a:r>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112318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September 2012</a:t>
            </a:r>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4123249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September 2012</a:t>
            </a:r>
            <a:endParaRPr lang="en-Z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A9E712-0DA1-4DA0-904E-C8478F5EBDD3}" type="slidenum">
              <a:rPr lang="en-ZA" smtClean="0"/>
              <a:t>‹#›</a:t>
            </a:fld>
            <a:endParaRPr lang="en-ZA"/>
          </a:p>
        </p:txBody>
      </p:sp>
    </p:spTree>
    <p:extLst>
      <p:ext uri="{BB962C8B-B14F-4D97-AF65-F5344CB8AC3E}">
        <p14:creationId xmlns:p14="http://schemas.microsoft.com/office/powerpoint/2010/main" val="940246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590800"/>
            <a:ext cx="6400800" cy="1752600"/>
          </a:xfrm>
        </p:spPr>
        <p:txBody>
          <a:bodyPr anchor="ctr">
            <a:normAutofit/>
          </a:bodyPr>
          <a:lstStyle/>
          <a:p>
            <a:r>
              <a:rPr lang="en-ZA" sz="4800" b="1" dirty="0" smtClean="0">
                <a:solidFill>
                  <a:srgbClr val="0000CC"/>
                </a:solidFill>
                <a:effectLst>
                  <a:outerShdw blurRad="38100" dist="38100" dir="2700000" algn="tl">
                    <a:srgbClr val="000000">
                      <a:alpha val="43137"/>
                    </a:srgbClr>
                  </a:outerShdw>
                </a:effectLst>
              </a:rPr>
              <a:t>5.0 Case Studies</a:t>
            </a:r>
            <a:endParaRPr lang="en-ZA" sz="4800" b="1"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ACA9E712-0DA1-4DA0-904E-C8478F5EBDD3}" type="slidenum">
              <a:rPr lang="en-ZA" smtClean="0"/>
              <a:pPr/>
              <a:t>1</a:t>
            </a:fld>
            <a:endParaRPr lang="en-ZA"/>
          </a:p>
        </p:txBody>
      </p:sp>
    </p:spTree>
    <p:extLst>
      <p:ext uri="{BB962C8B-B14F-4D97-AF65-F5344CB8AC3E}">
        <p14:creationId xmlns:p14="http://schemas.microsoft.com/office/powerpoint/2010/main" val="8357757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67800" cy="2209800"/>
          </a:xfrm>
        </p:spPr>
        <p:txBody>
          <a:bodyPr>
            <a:noAutofit/>
          </a:bodyPr>
          <a:lstStyle/>
          <a:p>
            <a:pPr algn="l"/>
            <a:r>
              <a:rPr lang="en-ZA" sz="2400" dirty="0" smtClean="0">
                <a:solidFill>
                  <a:srgbClr val="0000CC"/>
                </a:solidFill>
              </a:rPr>
              <a:t>9.</a:t>
            </a:r>
            <a:r>
              <a:rPr lang="en-GB" sz="2400" dirty="0" smtClean="0">
                <a:solidFill>
                  <a:srgbClr val="0000CC"/>
                </a:solidFill>
              </a:rPr>
              <a:t> </a:t>
            </a:r>
            <a:r>
              <a:rPr lang="en-GB" sz="2400" dirty="0" err="1" smtClean="0">
                <a:solidFill>
                  <a:srgbClr val="0000CC"/>
                </a:solidFill>
              </a:rPr>
              <a:t>Komsberg</a:t>
            </a:r>
            <a:r>
              <a:rPr lang="en-GB" sz="2400" dirty="0" smtClean="0">
                <a:solidFill>
                  <a:srgbClr val="0000CC"/>
                </a:solidFill>
              </a:rPr>
              <a:t> clinic has been designated as an IMAI site in </a:t>
            </a:r>
            <a:r>
              <a:rPr lang="en-GB" sz="2400" dirty="0" err="1" smtClean="0">
                <a:solidFill>
                  <a:srgbClr val="0000CC"/>
                </a:solidFill>
              </a:rPr>
              <a:t>Karasburg</a:t>
            </a:r>
            <a:r>
              <a:rPr lang="en-GB" sz="2400" dirty="0" smtClean="0">
                <a:solidFill>
                  <a:srgbClr val="0000CC"/>
                </a:solidFill>
              </a:rPr>
              <a:t> district and it has been agreed that they will be getting ARVs from the district hospital once a month. List down the steps that you would take to check the number of patients expected to come for refills at </a:t>
            </a:r>
            <a:r>
              <a:rPr lang="en-GB" sz="2400" dirty="0" err="1" smtClean="0">
                <a:solidFill>
                  <a:srgbClr val="0000CC"/>
                </a:solidFill>
              </a:rPr>
              <a:t>Komsberg</a:t>
            </a:r>
            <a:r>
              <a:rPr lang="en-GB" sz="2400" dirty="0" smtClean="0">
                <a:solidFill>
                  <a:srgbClr val="0000CC"/>
                </a:solidFill>
              </a:rPr>
              <a:t> in August 2012 and the measures you’d put in place to ensure that these patients are maintained on the EDT?</a:t>
            </a:r>
            <a:endParaRPr lang="en-ZA" sz="2400" dirty="0">
              <a:solidFill>
                <a:srgbClr val="0000CC"/>
              </a:solidFill>
            </a:endParaRPr>
          </a:p>
        </p:txBody>
      </p:sp>
      <p:sp>
        <p:nvSpPr>
          <p:cNvPr id="3" name="Content Placeholder 2"/>
          <p:cNvSpPr>
            <a:spLocks noGrp="1"/>
          </p:cNvSpPr>
          <p:nvPr>
            <p:ph idx="1"/>
          </p:nvPr>
        </p:nvSpPr>
        <p:spPr>
          <a:xfrm>
            <a:off x="457200" y="2743200"/>
            <a:ext cx="8229600" cy="3657600"/>
          </a:xfrm>
        </p:spPr>
        <p:txBody>
          <a:bodyPr>
            <a:noAutofit/>
          </a:bodyPr>
          <a:lstStyle/>
          <a:p>
            <a:pPr>
              <a:spcBef>
                <a:spcPts val="528"/>
              </a:spcBef>
              <a:buFont typeface="Wingdings" pitchFamily="2" charset="2"/>
              <a:buChar char="q"/>
            </a:pPr>
            <a:endParaRPr lang="en-GB" sz="2200" dirty="0" smtClean="0"/>
          </a:p>
          <a:p>
            <a:pPr>
              <a:spcBef>
                <a:spcPts val="528"/>
              </a:spcBef>
              <a:buFont typeface="Wingdings" pitchFamily="2" charset="2"/>
              <a:buChar char="q"/>
            </a:pPr>
            <a:endParaRPr lang="en-GB" sz="22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10</a:t>
            </a:fld>
            <a:endParaRPr lang="en-ZA" dirty="0"/>
          </a:p>
        </p:txBody>
      </p:sp>
      <p:sp>
        <p:nvSpPr>
          <p:cNvPr id="8" name="Title 1"/>
          <p:cNvSpPr txBox="1">
            <a:spLocks/>
          </p:cNvSpPr>
          <p:nvPr/>
        </p:nvSpPr>
        <p:spPr>
          <a:xfrm>
            <a:off x="457200" y="5456238"/>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ZA" sz="2200" b="0" u="none" strike="noStrike" kern="1200" cap="none" spc="0" normalizeH="0" baseline="0" noProof="0" dirty="0">
              <a:ln>
                <a:noFill/>
              </a:ln>
              <a:solidFill>
                <a:srgbClr val="0000CC"/>
              </a:solidFill>
              <a:effectLst>
                <a:outerShdw blurRad="38100" dist="38100" dir="2700000" algn="tl">
                  <a:srgbClr val="000000">
                    <a:alpha val="43137"/>
                  </a:srgbClr>
                </a:outerShdw>
              </a:effectLst>
              <a:uLnTx/>
              <a:uFillTx/>
              <a:ea typeface="+mj-ea"/>
              <a:cs typeface="+mj-cs"/>
            </a:endParaRPr>
          </a:p>
        </p:txBody>
      </p:sp>
      <p:sp>
        <p:nvSpPr>
          <p:cNvPr id="6" name="Content Placeholder 2"/>
          <p:cNvSpPr txBox="1">
            <a:spLocks/>
          </p:cNvSpPr>
          <p:nvPr/>
        </p:nvSpPr>
        <p:spPr>
          <a:xfrm>
            <a:off x="0" y="2362200"/>
            <a:ext cx="9067800" cy="4343400"/>
          </a:xfrm>
          <a:prstGeom prst="rect">
            <a:avLst/>
          </a:prstGeom>
        </p:spPr>
        <p:txBody>
          <a:bodyPr vert="horz" lIns="91440" tIns="45720" rIns="91440" bIns="45720" rtlCol="0">
            <a:noAutofit/>
          </a:bodyPr>
          <a:lstStyle/>
          <a:p>
            <a:pPr marL="342900" lvl="0" indent="-342900">
              <a:spcBef>
                <a:spcPts val="528"/>
              </a:spcBef>
              <a:buFont typeface="Wingdings" pitchFamily="2" charset="2"/>
              <a:buChar char="q"/>
            </a:pPr>
            <a:r>
              <a:rPr lang="en-GB" sz="2200" dirty="0" smtClean="0"/>
              <a:t>Click on the “Appointments” menu on the EDT </a:t>
            </a:r>
          </a:p>
          <a:p>
            <a:pPr marL="342900" lvl="0" indent="-342900">
              <a:spcBef>
                <a:spcPts val="528"/>
              </a:spcBef>
              <a:buFont typeface="Wingdings" pitchFamily="2" charset="2"/>
              <a:buChar char="q"/>
            </a:pPr>
            <a:r>
              <a:rPr lang="en-GB" sz="2200" dirty="0" smtClean="0"/>
              <a:t>Click on “Find” then enter the date range 01 Aug – 31 Aug</a:t>
            </a:r>
          </a:p>
          <a:p>
            <a:pPr marL="342900" lvl="0" indent="-342900">
              <a:spcBef>
                <a:spcPts val="528"/>
              </a:spcBef>
              <a:buFont typeface="Wingdings" pitchFamily="2" charset="2"/>
              <a:buChar char="q"/>
            </a:pPr>
            <a:r>
              <a:rPr lang="en-GB" sz="2200" dirty="0" smtClean="0"/>
              <a:t>Select </a:t>
            </a:r>
            <a:r>
              <a:rPr lang="en-GB" sz="2200" dirty="0" err="1" smtClean="0"/>
              <a:t>Komsberg</a:t>
            </a:r>
            <a:r>
              <a:rPr lang="en-GB" sz="2200" dirty="0" smtClean="0"/>
              <a:t> under the field “outreach” and print the list</a:t>
            </a:r>
          </a:p>
          <a:p>
            <a:pPr marL="342900" lvl="0" indent="-342900">
              <a:spcBef>
                <a:spcPts val="528"/>
              </a:spcBef>
              <a:buFont typeface="Wingdings" pitchFamily="2" charset="2"/>
              <a:buChar char="q"/>
            </a:pPr>
            <a:r>
              <a:rPr lang="en-GB" sz="2200" dirty="0" smtClean="0"/>
              <a:t>Use the list to prepare ARVs for </a:t>
            </a:r>
            <a:r>
              <a:rPr lang="en-GB" sz="2200" dirty="0" err="1" smtClean="0"/>
              <a:t>Komsberg</a:t>
            </a:r>
            <a:r>
              <a:rPr lang="en-GB" sz="2200" dirty="0" smtClean="0"/>
              <a:t> patients for Aug 2012</a:t>
            </a:r>
          </a:p>
          <a:p>
            <a:pPr marL="342900" lvl="0" indent="-342900">
              <a:spcBef>
                <a:spcPts val="528"/>
              </a:spcBef>
              <a:buFont typeface="Wingdings" pitchFamily="2" charset="2"/>
              <a:buChar char="q"/>
            </a:pPr>
            <a:r>
              <a:rPr lang="en-GB" sz="2200" dirty="0" smtClean="0"/>
              <a:t>Add a buffer for the commonly used regimens to cater for in-transit/ unexpected patients visits</a:t>
            </a:r>
          </a:p>
          <a:p>
            <a:pPr marL="342900" lvl="0" indent="-342900">
              <a:spcBef>
                <a:spcPts val="528"/>
              </a:spcBef>
              <a:buFont typeface="Wingdings" pitchFamily="2" charset="2"/>
              <a:buChar char="q"/>
            </a:pPr>
            <a:r>
              <a:rPr lang="en-GB" sz="2200" dirty="0" smtClean="0"/>
              <a:t>Provide the nurse at </a:t>
            </a:r>
            <a:r>
              <a:rPr lang="en-GB" sz="2200" dirty="0" err="1" smtClean="0"/>
              <a:t>Komsberg</a:t>
            </a:r>
            <a:r>
              <a:rPr lang="en-GB" sz="2200" dirty="0" smtClean="0"/>
              <a:t> with the Daily Dispensing Register (DDR) (or the EDT mobile) to use when dispensing to the IMAI patients</a:t>
            </a:r>
          </a:p>
          <a:p>
            <a:pPr marL="342900" lvl="0" indent="-342900">
              <a:spcBef>
                <a:spcPts val="528"/>
              </a:spcBef>
              <a:buFont typeface="Wingdings" pitchFamily="2" charset="2"/>
              <a:buChar char="q"/>
            </a:pPr>
            <a:r>
              <a:rPr lang="en-GB" sz="2200" dirty="0" smtClean="0"/>
              <a:t>At the end of the month, when the facility nurse comes for their facility’s refill, obtain the filled out DDR (or EDT mobile) and update the EDT appropriately</a:t>
            </a:r>
          </a:p>
          <a:p>
            <a:pPr marL="342900" marR="0" lvl="0" indent="-342900" algn="l" defTabSz="914400" rtl="0" eaLnBrk="1" fontAlgn="auto" latinLnBrk="0" hangingPunct="1">
              <a:lnSpc>
                <a:spcPct val="100000"/>
              </a:lnSpc>
              <a:spcBef>
                <a:spcPts val="528"/>
              </a:spcBef>
              <a:spcAft>
                <a:spcPts val="0"/>
              </a:spcAft>
              <a:buClrTx/>
              <a:buSzTx/>
              <a:buFont typeface="Wingdings" pitchFamily="2" charset="2"/>
              <a:buChar char="q"/>
              <a:tabLst/>
              <a:defRPr/>
            </a:pPr>
            <a:endParaRPr kumimoji="0" lang="en-GB" sz="2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ts val="528"/>
              </a:spcBef>
              <a:spcAft>
                <a:spcPts val="0"/>
              </a:spcAft>
              <a:buClrTx/>
              <a:buSzTx/>
              <a:buFont typeface="Wingdings" pitchFamily="2" charset="2"/>
              <a:buChar char="q"/>
              <a:tabLst/>
              <a:defRPr/>
            </a:pPr>
            <a:endParaRPr kumimoji="0" lang="en-GB" sz="22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558051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Autofit/>
          </a:bodyPr>
          <a:lstStyle/>
          <a:p>
            <a:pPr algn="l"/>
            <a:r>
              <a:rPr lang="en-ZA" sz="2400" dirty="0" smtClean="0">
                <a:solidFill>
                  <a:srgbClr val="0000CC"/>
                </a:solidFill>
              </a:rPr>
              <a:t>10.</a:t>
            </a:r>
            <a:r>
              <a:rPr lang="en-GB" sz="2400" dirty="0" smtClean="0">
                <a:solidFill>
                  <a:srgbClr val="0000CC"/>
                </a:solidFill>
              </a:rPr>
              <a:t> Four days ago, a patient picked up 60 tablets of d4T/3TC 30/150 FDC and 30 tablets of EFV 600mg for one month. He comes back to the facility and requests an additional 2-months’ supply as he is travelling to another town for 3 months and the ART committee has agreed that in such cases, patients may get up to 3-months’ supply of ARVs. Describe how you would handle this case on the EDT.</a:t>
            </a:r>
            <a:endParaRPr lang="en-ZA" sz="2400" dirty="0">
              <a:solidFill>
                <a:srgbClr val="0000CC"/>
              </a:solidFill>
            </a:endParaRPr>
          </a:p>
        </p:txBody>
      </p:sp>
      <p:sp>
        <p:nvSpPr>
          <p:cNvPr id="3" name="Content Placeholder 2"/>
          <p:cNvSpPr>
            <a:spLocks noGrp="1"/>
          </p:cNvSpPr>
          <p:nvPr>
            <p:ph idx="1"/>
          </p:nvPr>
        </p:nvSpPr>
        <p:spPr>
          <a:xfrm>
            <a:off x="457200" y="2743200"/>
            <a:ext cx="8229600" cy="3657600"/>
          </a:xfrm>
        </p:spPr>
        <p:txBody>
          <a:bodyPr>
            <a:noAutofit/>
          </a:bodyPr>
          <a:lstStyle/>
          <a:p>
            <a:pPr>
              <a:spcBef>
                <a:spcPts val="528"/>
              </a:spcBef>
              <a:buFont typeface="Wingdings" pitchFamily="2" charset="2"/>
              <a:buChar char="q"/>
            </a:pPr>
            <a:endParaRPr lang="en-GB" sz="2200" dirty="0" smtClean="0"/>
          </a:p>
          <a:p>
            <a:pPr>
              <a:spcBef>
                <a:spcPts val="528"/>
              </a:spcBef>
              <a:buFont typeface="Wingdings" pitchFamily="2" charset="2"/>
              <a:buChar char="q"/>
            </a:pPr>
            <a:endParaRPr lang="en-GB" sz="22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11</a:t>
            </a:fld>
            <a:endParaRPr lang="en-ZA" dirty="0"/>
          </a:p>
        </p:txBody>
      </p:sp>
      <p:sp>
        <p:nvSpPr>
          <p:cNvPr id="8" name="Title 1"/>
          <p:cNvSpPr txBox="1">
            <a:spLocks/>
          </p:cNvSpPr>
          <p:nvPr/>
        </p:nvSpPr>
        <p:spPr>
          <a:xfrm>
            <a:off x="457200" y="5456238"/>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ZA" sz="2200" b="0" u="none" strike="noStrike" kern="1200" cap="none" spc="0" normalizeH="0" baseline="0" noProof="0" dirty="0">
              <a:ln>
                <a:noFill/>
              </a:ln>
              <a:solidFill>
                <a:srgbClr val="0000CC"/>
              </a:solidFill>
              <a:effectLst>
                <a:outerShdw blurRad="38100" dist="38100" dir="2700000" algn="tl">
                  <a:srgbClr val="000000">
                    <a:alpha val="43137"/>
                  </a:srgbClr>
                </a:outerShdw>
              </a:effectLst>
              <a:uLnTx/>
              <a:uFillTx/>
              <a:ea typeface="+mj-ea"/>
              <a:cs typeface="+mj-cs"/>
            </a:endParaRPr>
          </a:p>
        </p:txBody>
      </p:sp>
      <p:sp>
        <p:nvSpPr>
          <p:cNvPr id="6" name="Content Placeholder 2"/>
          <p:cNvSpPr txBox="1">
            <a:spLocks/>
          </p:cNvSpPr>
          <p:nvPr/>
        </p:nvSpPr>
        <p:spPr>
          <a:xfrm>
            <a:off x="457200" y="2667000"/>
            <a:ext cx="8229600" cy="3733800"/>
          </a:xfrm>
          <a:prstGeom prst="rect">
            <a:avLst/>
          </a:prstGeom>
        </p:spPr>
        <p:txBody>
          <a:bodyPr vert="horz" lIns="91440" tIns="45720" rIns="91440" bIns="45720" rtlCol="0">
            <a:noAutofit/>
          </a:bodyPr>
          <a:lstStyle/>
          <a:p>
            <a:pPr marL="342900" lvl="0" indent="-342900">
              <a:spcBef>
                <a:spcPts val="528"/>
              </a:spcBef>
              <a:buFont typeface="Wingdings" pitchFamily="2" charset="2"/>
              <a:buChar char="q"/>
            </a:pPr>
            <a:r>
              <a:rPr lang="en-GB" sz="2400" dirty="0" smtClean="0"/>
              <a:t>Find the patient’s last transaction where you dispensed one month supply to the patient</a:t>
            </a:r>
          </a:p>
          <a:p>
            <a:pPr marL="342900" lvl="0" indent="-342900">
              <a:spcBef>
                <a:spcPts val="528"/>
              </a:spcBef>
              <a:buFont typeface="Wingdings" pitchFamily="2" charset="2"/>
              <a:buChar char="q"/>
            </a:pPr>
            <a:r>
              <a:rPr lang="en-GB" sz="2400" dirty="0" smtClean="0"/>
              <a:t>Note what the pill count was on the date of visit</a:t>
            </a:r>
          </a:p>
          <a:p>
            <a:pPr marL="342900" lvl="0" indent="-342900">
              <a:spcBef>
                <a:spcPts val="528"/>
              </a:spcBef>
              <a:buFont typeface="Wingdings" pitchFamily="2" charset="2"/>
              <a:buChar char="q"/>
            </a:pPr>
            <a:r>
              <a:rPr lang="en-GB" sz="2400" dirty="0" smtClean="0"/>
              <a:t>Use the “Receive” function to reverse the entire transaction</a:t>
            </a:r>
          </a:p>
          <a:p>
            <a:pPr marL="342900" lvl="0" indent="-342900">
              <a:spcBef>
                <a:spcPts val="528"/>
              </a:spcBef>
              <a:buFont typeface="Wingdings" pitchFamily="2" charset="2"/>
              <a:buChar char="q"/>
            </a:pPr>
            <a:r>
              <a:rPr lang="en-GB" sz="2400" dirty="0" smtClean="0"/>
              <a:t>Dispense afresh for 90 days making sure to use the previous date of transaction and the same pill count as was recorded 4 days ago</a:t>
            </a:r>
          </a:p>
        </p:txBody>
      </p:sp>
    </p:spTree>
    <p:extLst>
      <p:ext uri="{BB962C8B-B14F-4D97-AF65-F5344CB8AC3E}">
        <p14:creationId xmlns:p14="http://schemas.microsoft.com/office/powerpoint/2010/main" val="6759609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44762"/>
          </a:xfrm>
        </p:spPr>
        <p:txBody>
          <a:bodyPr>
            <a:noAutofit/>
          </a:bodyPr>
          <a:lstStyle/>
          <a:p>
            <a:pPr algn="l"/>
            <a:r>
              <a:rPr lang="en-ZA" sz="2400" dirty="0" smtClean="0">
                <a:solidFill>
                  <a:srgbClr val="0000CC"/>
                </a:solidFill>
              </a:rPr>
              <a:t>11.</a:t>
            </a:r>
            <a:r>
              <a:rPr lang="en-GB" sz="2400" dirty="0" smtClean="0">
                <a:solidFill>
                  <a:srgbClr val="0000CC"/>
                </a:solidFill>
              </a:rPr>
              <a:t> The ART Committee at your facility has requested the Pharmacy department to help to (1) understand the adherence patterns of patients at the facility and (2) identify patients with adherence problems using the EDT. They are specifically interested in patients whose adherence is &lt;75% for the month of March 2012. Describe how you would obtain this information and prepare it for presentation to the committee.</a:t>
            </a:r>
            <a:endParaRPr lang="en-ZA" sz="2400" dirty="0">
              <a:solidFill>
                <a:srgbClr val="0000CC"/>
              </a:solidFill>
            </a:endParaRPr>
          </a:p>
        </p:txBody>
      </p:sp>
      <p:sp>
        <p:nvSpPr>
          <p:cNvPr id="3" name="Content Placeholder 2"/>
          <p:cNvSpPr>
            <a:spLocks noGrp="1"/>
          </p:cNvSpPr>
          <p:nvPr>
            <p:ph idx="1"/>
          </p:nvPr>
        </p:nvSpPr>
        <p:spPr>
          <a:xfrm>
            <a:off x="457200" y="2743200"/>
            <a:ext cx="8229600" cy="3657600"/>
          </a:xfrm>
        </p:spPr>
        <p:txBody>
          <a:bodyPr>
            <a:noAutofit/>
          </a:bodyPr>
          <a:lstStyle/>
          <a:p>
            <a:pPr>
              <a:spcBef>
                <a:spcPts val="528"/>
              </a:spcBef>
              <a:buFont typeface="Wingdings" pitchFamily="2" charset="2"/>
              <a:buChar char="q"/>
            </a:pPr>
            <a:endParaRPr lang="en-GB" sz="2200" dirty="0" smtClean="0"/>
          </a:p>
          <a:p>
            <a:pPr>
              <a:spcBef>
                <a:spcPts val="528"/>
              </a:spcBef>
              <a:buFont typeface="Wingdings" pitchFamily="2" charset="2"/>
              <a:buChar char="q"/>
            </a:pPr>
            <a:endParaRPr lang="en-GB" sz="22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12</a:t>
            </a:fld>
            <a:endParaRPr lang="en-ZA" dirty="0"/>
          </a:p>
        </p:txBody>
      </p:sp>
      <p:sp>
        <p:nvSpPr>
          <p:cNvPr id="8" name="Title 1"/>
          <p:cNvSpPr txBox="1">
            <a:spLocks/>
          </p:cNvSpPr>
          <p:nvPr/>
        </p:nvSpPr>
        <p:spPr>
          <a:xfrm>
            <a:off x="457200" y="5456238"/>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ZA" sz="2200" b="0" u="none" strike="noStrike" kern="1200" cap="none" spc="0" normalizeH="0" baseline="0" noProof="0" dirty="0">
              <a:ln>
                <a:noFill/>
              </a:ln>
              <a:solidFill>
                <a:srgbClr val="0000CC"/>
              </a:solidFill>
              <a:effectLst>
                <a:outerShdw blurRad="38100" dist="38100" dir="2700000" algn="tl">
                  <a:srgbClr val="000000">
                    <a:alpha val="43137"/>
                  </a:srgbClr>
                </a:outerShdw>
              </a:effectLst>
              <a:uLnTx/>
              <a:uFillTx/>
              <a:ea typeface="+mj-ea"/>
              <a:cs typeface="+mj-cs"/>
            </a:endParaRPr>
          </a:p>
        </p:txBody>
      </p:sp>
      <p:sp>
        <p:nvSpPr>
          <p:cNvPr id="6" name="Content Placeholder 2"/>
          <p:cNvSpPr txBox="1">
            <a:spLocks/>
          </p:cNvSpPr>
          <p:nvPr/>
        </p:nvSpPr>
        <p:spPr>
          <a:xfrm>
            <a:off x="457200" y="2819400"/>
            <a:ext cx="8229600" cy="3733800"/>
          </a:xfrm>
          <a:prstGeom prst="rect">
            <a:avLst/>
          </a:prstGeom>
        </p:spPr>
        <p:txBody>
          <a:bodyPr vert="horz" lIns="91440" tIns="45720" rIns="91440" bIns="45720" rtlCol="0">
            <a:noAutofit/>
          </a:bodyPr>
          <a:lstStyle/>
          <a:p>
            <a:pPr marL="342900" lvl="0" indent="-342900">
              <a:spcBef>
                <a:spcPts val="528"/>
              </a:spcBef>
              <a:buFont typeface="Wingdings" pitchFamily="2" charset="2"/>
              <a:buChar char="q"/>
            </a:pPr>
            <a:r>
              <a:rPr lang="en-GB" sz="2400" dirty="0" smtClean="0"/>
              <a:t>Select the period 01 Mar – 31 Mar 2012 on the EDT reporting module</a:t>
            </a:r>
          </a:p>
          <a:p>
            <a:pPr marL="342900" lvl="0" indent="-342900">
              <a:spcBef>
                <a:spcPts val="528"/>
              </a:spcBef>
              <a:buFont typeface="Wingdings" pitchFamily="2" charset="2"/>
              <a:buChar char="q"/>
            </a:pPr>
            <a:r>
              <a:rPr lang="en-GB" sz="2400" dirty="0" smtClean="0"/>
              <a:t>Run the report 21 Patient Adherence for this period</a:t>
            </a:r>
          </a:p>
          <a:p>
            <a:pPr marL="342900" lvl="0" indent="-342900">
              <a:spcBef>
                <a:spcPts val="528"/>
              </a:spcBef>
              <a:buFont typeface="Wingdings" pitchFamily="2" charset="2"/>
              <a:buChar char="q"/>
            </a:pPr>
            <a:r>
              <a:rPr lang="en-GB" sz="2400" dirty="0" smtClean="0"/>
              <a:t>Note down the summary figures for the various adherence levels</a:t>
            </a:r>
          </a:p>
          <a:p>
            <a:pPr marL="342900" lvl="0" indent="-342900">
              <a:spcBef>
                <a:spcPts val="528"/>
              </a:spcBef>
              <a:buFont typeface="Wingdings" pitchFamily="2" charset="2"/>
              <a:buChar char="q"/>
            </a:pPr>
            <a:r>
              <a:rPr lang="en-GB" sz="2400" dirty="0" smtClean="0"/>
              <a:t>Drill the report to obtain the patient details</a:t>
            </a:r>
          </a:p>
          <a:p>
            <a:pPr marL="342900" lvl="0" indent="-342900">
              <a:spcBef>
                <a:spcPts val="528"/>
              </a:spcBef>
              <a:buFont typeface="Wingdings" pitchFamily="2" charset="2"/>
              <a:buChar char="q"/>
            </a:pPr>
            <a:r>
              <a:rPr lang="en-GB" sz="2400" dirty="0" smtClean="0"/>
              <a:t>Copy the patient details to an Excel sheet</a:t>
            </a:r>
          </a:p>
          <a:p>
            <a:pPr marL="342900" lvl="0" indent="-342900">
              <a:spcBef>
                <a:spcPts val="528"/>
              </a:spcBef>
              <a:buFont typeface="Wingdings" pitchFamily="2" charset="2"/>
              <a:buChar char="q"/>
            </a:pPr>
            <a:r>
              <a:rPr lang="en-GB" sz="2400" dirty="0" smtClean="0"/>
              <a:t>Use Excel features (sort or filter) to select patients for whom pill count was done and who had &lt;75% adherence</a:t>
            </a:r>
          </a:p>
        </p:txBody>
      </p:sp>
    </p:spTree>
    <p:extLst>
      <p:ext uri="{BB962C8B-B14F-4D97-AF65-F5344CB8AC3E}">
        <p14:creationId xmlns:p14="http://schemas.microsoft.com/office/powerpoint/2010/main" val="36749526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Autofit/>
          </a:bodyPr>
          <a:lstStyle/>
          <a:p>
            <a:pPr algn="l"/>
            <a:r>
              <a:rPr lang="en-ZA" sz="2400" dirty="0" smtClean="0">
                <a:solidFill>
                  <a:srgbClr val="0000CC"/>
                </a:solidFill>
              </a:rPr>
              <a:t>12.</a:t>
            </a:r>
            <a:r>
              <a:rPr lang="en-GB" sz="2400" dirty="0" smtClean="0">
                <a:solidFill>
                  <a:srgbClr val="0000CC"/>
                </a:solidFill>
              </a:rPr>
              <a:t> Your facility has just received a brand new EDT mobile device from Div: Ph Ss for use at outreach sites. You have all undergone training on its use. Describe briefly the main steps of preparing the EDT mobile for dispensing to patients at outreach sites and updating the EDT after the visit. What will you do for patients who are initiated on ART at the outreach site on the date of the visit?</a:t>
            </a:r>
            <a:endParaRPr lang="en-ZA" sz="2400" dirty="0">
              <a:solidFill>
                <a:srgbClr val="0000CC"/>
              </a:solidFill>
            </a:endParaRPr>
          </a:p>
        </p:txBody>
      </p:sp>
      <p:sp>
        <p:nvSpPr>
          <p:cNvPr id="3" name="Content Placeholder 2"/>
          <p:cNvSpPr>
            <a:spLocks noGrp="1"/>
          </p:cNvSpPr>
          <p:nvPr>
            <p:ph idx="1"/>
          </p:nvPr>
        </p:nvSpPr>
        <p:spPr>
          <a:xfrm>
            <a:off x="457200" y="2743200"/>
            <a:ext cx="8229600" cy="3657600"/>
          </a:xfrm>
        </p:spPr>
        <p:txBody>
          <a:bodyPr>
            <a:noAutofit/>
          </a:bodyPr>
          <a:lstStyle/>
          <a:p>
            <a:pPr>
              <a:spcBef>
                <a:spcPts val="528"/>
              </a:spcBef>
              <a:buFont typeface="Wingdings" pitchFamily="2" charset="2"/>
              <a:buChar char="q"/>
            </a:pPr>
            <a:endParaRPr lang="en-GB" sz="2200" dirty="0" smtClean="0"/>
          </a:p>
          <a:p>
            <a:pPr>
              <a:spcBef>
                <a:spcPts val="528"/>
              </a:spcBef>
              <a:buFont typeface="Wingdings" pitchFamily="2" charset="2"/>
              <a:buChar char="q"/>
            </a:pPr>
            <a:endParaRPr lang="en-GB" sz="22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13</a:t>
            </a:fld>
            <a:endParaRPr lang="en-ZA" dirty="0"/>
          </a:p>
        </p:txBody>
      </p:sp>
      <p:sp>
        <p:nvSpPr>
          <p:cNvPr id="8" name="Title 1"/>
          <p:cNvSpPr txBox="1">
            <a:spLocks/>
          </p:cNvSpPr>
          <p:nvPr/>
        </p:nvSpPr>
        <p:spPr>
          <a:xfrm>
            <a:off x="457200" y="5456238"/>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ZA" sz="2200" b="0" u="none" strike="noStrike" kern="1200" cap="none" spc="0" normalizeH="0" baseline="0" noProof="0" dirty="0">
              <a:ln>
                <a:noFill/>
              </a:ln>
              <a:solidFill>
                <a:srgbClr val="0000CC"/>
              </a:solidFill>
              <a:effectLst>
                <a:outerShdw blurRad="38100" dist="38100" dir="2700000" algn="tl">
                  <a:srgbClr val="000000">
                    <a:alpha val="43137"/>
                  </a:srgbClr>
                </a:outerShdw>
              </a:effectLst>
              <a:uLnTx/>
              <a:uFillTx/>
              <a:ea typeface="+mj-ea"/>
              <a:cs typeface="+mj-cs"/>
            </a:endParaRPr>
          </a:p>
        </p:txBody>
      </p:sp>
      <p:sp>
        <p:nvSpPr>
          <p:cNvPr id="6" name="Content Placeholder 2"/>
          <p:cNvSpPr txBox="1">
            <a:spLocks/>
          </p:cNvSpPr>
          <p:nvPr/>
        </p:nvSpPr>
        <p:spPr>
          <a:xfrm>
            <a:off x="457200" y="2743200"/>
            <a:ext cx="8229600" cy="3657600"/>
          </a:xfrm>
          <a:prstGeom prst="rect">
            <a:avLst/>
          </a:prstGeom>
        </p:spPr>
        <p:txBody>
          <a:bodyPr vert="horz" lIns="91440" tIns="45720" rIns="91440" bIns="45720" rtlCol="0">
            <a:noAutofit/>
          </a:bodyPr>
          <a:lstStyle/>
          <a:p>
            <a:pPr marL="342900" lvl="0" indent="-342900">
              <a:spcBef>
                <a:spcPts val="528"/>
              </a:spcBef>
              <a:buFont typeface="Wingdings" pitchFamily="2" charset="2"/>
              <a:buChar char="q"/>
            </a:pPr>
            <a:r>
              <a:rPr lang="en-GB" sz="2400" dirty="0" smtClean="0"/>
              <a:t>Load the EDT data on to the EDT mobile device</a:t>
            </a:r>
          </a:p>
          <a:p>
            <a:pPr marL="342900" lvl="0" indent="-342900">
              <a:spcBef>
                <a:spcPts val="528"/>
              </a:spcBef>
              <a:buFont typeface="Wingdings" pitchFamily="2" charset="2"/>
              <a:buChar char="q"/>
            </a:pPr>
            <a:r>
              <a:rPr lang="en-GB" sz="2400" dirty="0" smtClean="0"/>
              <a:t>Dispense using the EDT mobile at the outreach site</a:t>
            </a:r>
          </a:p>
          <a:p>
            <a:pPr marL="342900" lvl="0" indent="-342900">
              <a:spcBef>
                <a:spcPts val="528"/>
              </a:spcBef>
              <a:buFont typeface="Wingdings" pitchFamily="2" charset="2"/>
              <a:buChar char="q"/>
            </a:pPr>
            <a:r>
              <a:rPr lang="en-GB" sz="2400" dirty="0" smtClean="0"/>
              <a:t>Back at the main site, upload the data from the EDT mobile to the EDT computer</a:t>
            </a:r>
          </a:p>
          <a:p>
            <a:pPr marL="342900" lvl="0" indent="-342900">
              <a:spcBef>
                <a:spcPts val="528"/>
              </a:spcBef>
              <a:buFont typeface="Wingdings" pitchFamily="2" charset="2"/>
              <a:buChar char="q"/>
            </a:pPr>
            <a:r>
              <a:rPr lang="en-GB" sz="2400" dirty="0" smtClean="0"/>
              <a:t>For patients initiated on ART at the outreach site, note all the required details (name, age, </a:t>
            </a:r>
            <a:r>
              <a:rPr lang="en-GB" sz="2400" dirty="0" err="1" smtClean="0"/>
              <a:t>DoB</a:t>
            </a:r>
            <a:r>
              <a:rPr lang="en-GB" sz="2400" dirty="0" smtClean="0"/>
              <a:t>, Regimen, medicines dispensed etc. on a paper and enter these on the main site on your return</a:t>
            </a:r>
            <a:endParaRPr kumimoji="0" lang="en-GB" sz="2400" b="0" i="0" u="none" strike="noStrike" kern="1200" cap="none" spc="0" normalizeH="0" baseline="0" noProof="0" dirty="0" smtClean="0">
              <a:ln>
                <a:noFill/>
              </a:ln>
              <a:solidFill>
                <a:schemeClr val="tx1"/>
              </a:solidFill>
              <a:effectLst/>
              <a:uLnTx/>
              <a:uFillTx/>
            </a:endParaRPr>
          </a:p>
        </p:txBody>
      </p:sp>
    </p:spTree>
    <p:extLst>
      <p:ext uri="{BB962C8B-B14F-4D97-AF65-F5344CB8AC3E}">
        <p14:creationId xmlns:p14="http://schemas.microsoft.com/office/powerpoint/2010/main" val="40495130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44762"/>
          </a:xfrm>
        </p:spPr>
        <p:txBody>
          <a:bodyPr>
            <a:noAutofit/>
          </a:bodyPr>
          <a:lstStyle/>
          <a:p>
            <a:pPr algn="l"/>
            <a:r>
              <a:rPr lang="en-ZA" sz="2400" dirty="0" smtClean="0">
                <a:solidFill>
                  <a:srgbClr val="0000CC"/>
                </a:solidFill>
              </a:rPr>
              <a:t>1. </a:t>
            </a:r>
            <a:r>
              <a:rPr lang="en-GB" sz="2400" dirty="0" smtClean="0">
                <a:solidFill>
                  <a:srgbClr val="0000CC"/>
                </a:solidFill>
              </a:rPr>
              <a:t>A patient- John </a:t>
            </a:r>
            <a:r>
              <a:rPr lang="en-GB" sz="2400" dirty="0" err="1" smtClean="0">
                <a:solidFill>
                  <a:srgbClr val="0000CC"/>
                </a:solidFill>
              </a:rPr>
              <a:t>Musoto</a:t>
            </a:r>
            <a:r>
              <a:rPr lang="en-GB" sz="2400" dirty="0" smtClean="0">
                <a:solidFill>
                  <a:srgbClr val="0000CC"/>
                </a:solidFill>
              </a:rPr>
              <a:t>- presents at your clinic with a prescription for AZT/3TC/NVP 300/150/200mg FDC. He explains that he started ART at your facility 3 years ago then officially transferred out to a facility at the coast. He is now visiting a relative in your town and he needs ARVs for one month. Describe how you will handle this patient on the EDT. </a:t>
            </a:r>
            <a:endParaRPr lang="en-ZA" sz="2400" dirty="0">
              <a:solidFill>
                <a:srgbClr val="0000CC"/>
              </a:solidFill>
            </a:endParaRPr>
          </a:p>
        </p:txBody>
      </p:sp>
      <p:sp>
        <p:nvSpPr>
          <p:cNvPr id="3" name="Content Placeholder 2"/>
          <p:cNvSpPr>
            <a:spLocks noGrp="1"/>
          </p:cNvSpPr>
          <p:nvPr>
            <p:ph idx="1"/>
          </p:nvPr>
        </p:nvSpPr>
        <p:spPr>
          <a:xfrm>
            <a:off x="457200" y="3048000"/>
            <a:ext cx="8229600" cy="2362200"/>
          </a:xfrm>
        </p:spPr>
        <p:txBody>
          <a:bodyPr>
            <a:noAutofit/>
          </a:bodyPr>
          <a:lstStyle/>
          <a:p>
            <a:pPr>
              <a:spcBef>
                <a:spcPts val="528"/>
              </a:spcBef>
              <a:buFont typeface="Wingdings" pitchFamily="2" charset="2"/>
              <a:buChar char="q"/>
            </a:pPr>
            <a:r>
              <a:rPr lang="en-GB" sz="2400" dirty="0" smtClean="0"/>
              <a:t>Search for the patient using the “Find” function on the EDT</a:t>
            </a:r>
          </a:p>
          <a:p>
            <a:pPr>
              <a:spcBef>
                <a:spcPts val="528"/>
              </a:spcBef>
              <a:buFont typeface="Wingdings" pitchFamily="2" charset="2"/>
              <a:buChar char="q"/>
            </a:pPr>
            <a:r>
              <a:rPr lang="en-GB" sz="2400" dirty="0" smtClean="0"/>
              <a:t>Change the status of the patient from “Transferred Out” to “In-Transit”</a:t>
            </a:r>
          </a:p>
          <a:p>
            <a:pPr>
              <a:spcBef>
                <a:spcPts val="528"/>
              </a:spcBef>
              <a:buFont typeface="Wingdings" pitchFamily="2" charset="2"/>
              <a:buChar char="q"/>
            </a:pPr>
            <a:r>
              <a:rPr lang="en-GB" sz="2400" dirty="0" smtClean="0"/>
              <a:t>Dispense to the patient</a:t>
            </a:r>
          </a:p>
        </p:txBody>
      </p:sp>
      <p:sp>
        <p:nvSpPr>
          <p:cNvPr id="4" name="Slide Number Placeholder 3"/>
          <p:cNvSpPr>
            <a:spLocks noGrp="1"/>
          </p:cNvSpPr>
          <p:nvPr>
            <p:ph type="sldNum" sz="quarter" idx="12"/>
          </p:nvPr>
        </p:nvSpPr>
        <p:spPr/>
        <p:txBody>
          <a:bodyPr/>
          <a:lstStyle/>
          <a:p>
            <a:fld id="{ACA9E712-0DA1-4DA0-904E-C8478F5EBDD3}" type="slidenum">
              <a:rPr lang="en-ZA" smtClean="0"/>
              <a:pPr/>
              <a:t>2</a:t>
            </a:fld>
            <a:endParaRPr lang="en-ZA" dirty="0"/>
          </a:p>
        </p:txBody>
      </p:sp>
      <p:sp>
        <p:nvSpPr>
          <p:cNvPr id="8" name="Title 1"/>
          <p:cNvSpPr txBox="1">
            <a:spLocks/>
          </p:cNvSpPr>
          <p:nvPr/>
        </p:nvSpPr>
        <p:spPr>
          <a:xfrm>
            <a:off x="457200" y="5456238"/>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ZA" sz="2200" b="0" u="none" strike="noStrike" kern="1200" cap="none" spc="0" normalizeH="0" baseline="0" noProof="0" dirty="0">
              <a:ln>
                <a:noFill/>
              </a:ln>
              <a:solidFill>
                <a:srgbClr val="0000CC"/>
              </a:solidFill>
              <a:effectLst>
                <a:outerShdw blurRad="38100" dist="38100" dir="2700000" algn="tl">
                  <a:srgbClr val="000000">
                    <a:alpha val="43137"/>
                  </a:srgbClr>
                </a:outerShdw>
              </a:effectLst>
              <a:uLnTx/>
              <a:uFillTx/>
              <a:ea typeface="+mj-ea"/>
              <a:cs typeface="+mj-cs"/>
            </a:endParaRPr>
          </a:p>
        </p:txBody>
      </p:sp>
    </p:spTree>
    <p:extLst>
      <p:ext uri="{BB962C8B-B14F-4D97-AF65-F5344CB8AC3E}">
        <p14:creationId xmlns:p14="http://schemas.microsoft.com/office/powerpoint/2010/main" val="104819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44762"/>
          </a:xfrm>
        </p:spPr>
        <p:txBody>
          <a:bodyPr>
            <a:noAutofit/>
          </a:bodyPr>
          <a:lstStyle/>
          <a:p>
            <a:pPr algn="l"/>
            <a:r>
              <a:rPr lang="en-ZA" sz="2400" dirty="0" smtClean="0">
                <a:solidFill>
                  <a:srgbClr val="0000CC"/>
                </a:solidFill>
              </a:rPr>
              <a:t>2. </a:t>
            </a:r>
            <a:r>
              <a:rPr lang="en-GB" sz="2400" dirty="0" smtClean="0">
                <a:solidFill>
                  <a:srgbClr val="0000CC"/>
                </a:solidFill>
              </a:rPr>
              <a:t>Another patient- Jane </a:t>
            </a:r>
            <a:r>
              <a:rPr lang="en-GB" sz="2400" dirty="0" err="1" smtClean="0">
                <a:solidFill>
                  <a:srgbClr val="0000CC"/>
                </a:solidFill>
              </a:rPr>
              <a:t>Katoto</a:t>
            </a:r>
            <a:r>
              <a:rPr lang="en-GB" sz="2400" dirty="0" smtClean="0">
                <a:solidFill>
                  <a:srgbClr val="0000CC"/>
                </a:solidFill>
              </a:rPr>
              <a:t>- presents at the pharmacy with a prescription for D4T/3TC/NVP 30/150/200mg with NVP dosage of 200mg OD for 15 days. She explains that she started ART at your facility 2 years ago then stopped taking ARVs after visiting a traditional healer. It is now 4 months since her last missed appointment. After her health deteriorated she decided to come back to the clinic where she has undergone adherence counselling and gotten the above prescription. Describe how you will handle this patient on the EDT. </a:t>
            </a:r>
            <a:endParaRPr lang="en-ZA" sz="2400" dirty="0">
              <a:solidFill>
                <a:srgbClr val="0000CC"/>
              </a:solidFill>
            </a:endParaRPr>
          </a:p>
        </p:txBody>
      </p:sp>
      <p:sp>
        <p:nvSpPr>
          <p:cNvPr id="3" name="Content Placeholder 2"/>
          <p:cNvSpPr>
            <a:spLocks noGrp="1"/>
          </p:cNvSpPr>
          <p:nvPr>
            <p:ph idx="1"/>
          </p:nvPr>
        </p:nvSpPr>
        <p:spPr>
          <a:xfrm>
            <a:off x="457200" y="3429000"/>
            <a:ext cx="8229600" cy="1752600"/>
          </a:xfrm>
        </p:spPr>
        <p:txBody>
          <a:bodyPr>
            <a:noAutofit/>
          </a:bodyPr>
          <a:lstStyle/>
          <a:p>
            <a:pPr>
              <a:spcBef>
                <a:spcPts val="528"/>
              </a:spcBef>
              <a:buFont typeface="Wingdings" pitchFamily="2" charset="2"/>
              <a:buChar char="q"/>
            </a:pPr>
            <a:r>
              <a:rPr lang="en-GB" sz="2400" dirty="0" smtClean="0"/>
              <a:t>Search for the patient using the “Find” function on the EDT</a:t>
            </a:r>
          </a:p>
          <a:p>
            <a:pPr>
              <a:spcBef>
                <a:spcPts val="528"/>
              </a:spcBef>
              <a:buFont typeface="Wingdings" pitchFamily="2" charset="2"/>
              <a:buChar char="q"/>
            </a:pPr>
            <a:r>
              <a:rPr lang="en-GB" sz="2400" dirty="0" smtClean="0"/>
              <a:t>Change the status of the patient from “LTFU” to “Re-started”</a:t>
            </a:r>
          </a:p>
          <a:p>
            <a:pPr>
              <a:spcBef>
                <a:spcPts val="528"/>
              </a:spcBef>
              <a:buFont typeface="Wingdings" pitchFamily="2" charset="2"/>
              <a:buChar char="q"/>
            </a:pPr>
            <a:r>
              <a:rPr lang="en-GB" sz="2400" dirty="0" smtClean="0"/>
              <a:t>Dispense to the patient</a:t>
            </a:r>
          </a:p>
        </p:txBody>
      </p:sp>
      <p:sp>
        <p:nvSpPr>
          <p:cNvPr id="4" name="Slide Number Placeholder 3"/>
          <p:cNvSpPr>
            <a:spLocks noGrp="1"/>
          </p:cNvSpPr>
          <p:nvPr>
            <p:ph type="sldNum" sz="quarter" idx="12"/>
          </p:nvPr>
        </p:nvSpPr>
        <p:spPr/>
        <p:txBody>
          <a:bodyPr/>
          <a:lstStyle/>
          <a:p>
            <a:fld id="{ACA9E712-0DA1-4DA0-904E-C8478F5EBDD3}" type="slidenum">
              <a:rPr lang="en-ZA" smtClean="0"/>
              <a:pPr/>
              <a:t>3</a:t>
            </a:fld>
            <a:endParaRPr lang="en-ZA" dirty="0"/>
          </a:p>
        </p:txBody>
      </p:sp>
      <p:sp>
        <p:nvSpPr>
          <p:cNvPr id="8" name="Title 1"/>
          <p:cNvSpPr txBox="1">
            <a:spLocks/>
          </p:cNvSpPr>
          <p:nvPr/>
        </p:nvSpPr>
        <p:spPr>
          <a:xfrm>
            <a:off x="457200" y="5456238"/>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ZA" sz="2200" b="0" u="none" strike="noStrike" kern="1200" cap="none" spc="0" normalizeH="0" baseline="0" noProof="0" dirty="0">
              <a:ln>
                <a:noFill/>
              </a:ln>
              <a:solidFill>
                <a:srgbClr val="0000CC"/>
              </a:solidFill>
              <a:effectLst>
                <a:outerShdw blurRad="38100" dist="38100" dir="2700000" algn="tl">
                  <a:srgbClr val="000000">
                    <a:alpha val="43137"/>
                  </a:srgbClr>
                </a:outerShdw>
              </a:effectLst>
              <a:uLnTx/>
              <a:uFillTx/>
              <a:ea typeface="+mj-ea"/>
              <a:cs typeface="+mj-cs"/>
            </a:endParaRPr>
          </a:p>
        </p:txBody>
      </p:sp>
    </p:spTree>
    <p:extLst>
      <p:ext uri="{BB962C8B-B14F-4D97-AF65-F5344CB8AC3E}">
        <p14:creationId xmlns:p14="http://schemas.microsoft.com/office/powerpoint/2010/main" val="2912292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697162"/>
          </a:xfrm>
        </p:spPr>
        <p:txBody>
          <a:bodyPr>
            <a:noAutofit/>
          </a:bodyPr>
          <a:lstStyle/>
          <a:p>
            <a:pPr algn="l"/>
            <a:r>
              <a:rPr lang="en-ZA" sz="2400" dirty="0" smtClean="0">
                <a:solidFill>
                  <a:srgbClr val="0000CC"/>
                </a:solidFill>
              </a:rPr>
              <a:t>3. </a:t>
            </a:r>
            <a:r>
              <a:rPr lang="en-GB" sz="2400" dirty="0" smtClean="0">
                <a:solidFill>
                  <a:srgbClr val="0000CC"/>
                </a:solidFill>
              </a:rPr>
              <a:t>A third patient- Moses </a:t>
            </a:r>
            <a:r>
              <a:rPr lang="en-GB" sz="2400" dirty="0" err="1" smtClean="0">
                <a:solidFill>
                  <a:srgbClr val="0000CC"/>
                </a:solidFill>
              </a:rPr>
              <a:t>Meno</a:t>
            </a:r>
            <a:r>
              <a:rPr lang="en-GB" sz="2400" dirty="0" smtClean="0">
                <a:solidFill>
                  <a:srgbClr val="0000CC"/>
                </a:solidFill>
              </a:rPr>
              <a:t>- presents at your clinic with a prescription for TDF/3TC/NVP 300/150/200mg. He tells you that he started ART at your facility 2 years ago then got a job in Windhoek; he started taking her ARVs in Windhoek 1 year ago but he did not inform anyone at your facility. His contract is now over and he has returned to your facility. Describe how you will handle this patient on the EDT.</a:t>
            </a:r>
            <a:endParaRPr lang="en-ZA" sz="2400" dirty="0">
              <a:solidFill>
                <a:srgbClr val="0000CC"/>
              </a:solidFill>
            </a:endParaRPr>
          </a:p>
        </p:txBody>
      </p:sp>
      <p:sp>
        <p:nvSpPr>
          <p:cNvPr id="3" name="Content Placeholder 2"/>
          <p:cNvSpPr>
            <a:spLocks noGrp="1"/>
          </p:cNvSpPr>
          <p:nvPr>
            <p:ph idx="1"/>
          </p:nvPr>
        </p:nvSpPr>
        <p:spPr>
          <a:xfrm>
            <a:off x="457200" y="3048000"/>
            <a:ext cx="8229600" cy="3352800"/>
          </a:xfrm>
        </p:spPr>
        <p:txBody>
          <a:bodyPr>
            <a:noAutofit/>
          </a:bodyPr>
          <a:lstStyle/>
          <a:p>
            <a:pPr>
              <a:spcBef>
                <a:spcPts val="528"/>
              </a:spcBef>
              <a:buFont typeface="Wingdings" pitchFamily="2" charset="2"/>
              <a:buChar char="q"/>
            </a:pPr>
            <a:r>
              <a:rPr lang="en-GB" sz="2400" dirty="0" smtClean="0"/>
              <a:t>Verify on the patient’s passport that he has been on ART during the last 1 year</a:t>
            </a:r>
          </a:p>
          <a:p>
            <a:pPr>
              <a:spcBef>
                <a:spcPts val="528"/>
              </a:spcBef>
              <a:buFont typeface="Wingdings" pitchFamily="2" charset="2"/>
              <a:buChar char="q"/>
            </a:pPr>
            <a:r>
              <a:rPr lang="en-GB" sz="2400" dirty="0" smtClean="0"/>
              <a:t>Search for the patient using the “Find” function on the EDT</a:t>
            </a:r>
          </a:p>
          <a:p>
            <a:pPr>
              <a:spcBef>
                <a:spcPts val="528"/>
              </a:spcBef>
              <a:buFont typeface="Wingdings" pitchFamily="2" charset="2"/>
              <a:buChar char="q"/>
            </a:pPr>
            <a:r>
              <a:rPr lang="en-GB" sz="2400" dirty="0" smtClean="0"/>
              <a:t>Change the status of the patient from “LTFU” to “Active”</a:t>
            </a:r>
          </a:p>
          <a:p>
            <a:pPr>
              <a:spcBef>
                <a:spcPts val="528"/>
              </a:spcBef>
              <a:buFont typeface="Wingdings" pitchFamily="2" charset="2"/>
              <a:buChar char="q"/>
            </a:pPr>
            <a:r>
              <a:rPr lang="en-GB" sz="2400" dirty="0" smtClean="0"/>
              <a:t>Dispense to the patient and caution him that he must formally transfer out of your facility and transfer in at the other facility if the same scenario repeats in future</a:t>
            </a:r>
          </a:p>
        </p:txBody>
      </p:sp>
      <p:sp>
        <p:nvSpPr>
          <p:cNvPr id="4" name="Slide Number Placeholder 3"/>
          <p:cNvSpPr>
            <a:spLocks noGrp="1"/>
          </p:cNvSpPr>
          <p:nvPr>
            <p:ph type="sldNum" sz="quarter" idx="12"/>
          </p:nvPr>
        </p:nvSpPr>
        <p:spPr/>
        <p:txBody>
          <a:bodyPr/>
          <a:lstStyle/>
          <a:p>
            <a:fld id="{ACA9E712-0DA1-4DA0-904E-C8478F5EBDD3}" type="slidenum">
              <a:rPr lang="en-ZA" smtClean="0"/>
              <a:pPr/>
              <a:t>4</a:t>
            </a:fld>
            <a:endParaRPr lang="en-ZA" dirty="0"/>
          </a:p>
        </p:txBody>
      </p:sp>
      <p:sp>
        <p:nvSpPr>
          <p:cNvPr id="8" name="Title 1"/>
          <p:cNvSpPr txBox="1">
            <a:spLocks/>
          </p:cNvSpPr>
          <p:nvPr/>
        </p:nvSpPr>
        <p:spPr>
          <a:xfrm>
            <a:off x="457200" y="5456238"/>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ZA" sz="2200" b="0" u="none" strike="noStrike" kern="1200" cap="none" spc="0" normalizeH="0" baseline="0" noProof="0" dirty="0">
              <a:ln>
                <a:noFill/>
              </a:ln>
              <a:solidFill>
                <a:srgbClr val="0000CC"/>
              </a:solidFill>
              <a:effectLst>
                <a:outerShdw blurRad="38100" dist="38100" dir="2700000" algn="tl">
                  <a:srgbClr val="000000">
                    <a:alpha val="43137"/>
                  </a:srgbClr>
                </a:outerShdw>
              </a:effectLst>
              <a:uLnTx/>
              <a:uFillTx/>
              <a:ea typeface="+mj-ea"/>
              <a:cs typeface="+mj-cs"/>
            </a:endParaRPr>
          </a:p>
        </p:txBody>
      </p:sp>
    </p:spTree>
    <p:extLst>
      <p:ext uri="{BB962C8B-B14F-4D97-AF65-F5344CB8AC3E}">
        <p14:creationId xmlns:p14="http://schemas.microsoft.com/office/powerpoint/2010/main" val="38606185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p:spPr>
        <p:txBody>
          <a:bodyPr>
            <a:noAutofit/>
          </a:bodyPr>
          <a:lstStyle/>
          <a:p>
            <a:pPr algn="l"/>
            <a:r>
              <a:rPr lang="en-ZA" sz="2400" dirty="0" smtClean="0">
                <a:solidFill>
                  <a:srgbClr val="0000CC"/>
                </a:solidFill>
              </a:rPr>
              <a:t>4.</a:t>
            </a:r>
            <a:r>
              <a:rPr lang="en-GB" sz="2400" dirty="0" smtClean="0">
                <a:solidFill>
                  <a:srgbClr val="0000CC"/>
                </a:solidFill>
              </a:rPr>
              <a:t> List all the main steps, including those outside of the EDT, to be followed when preparing the main order for ARVs.</a:t>
            </a:r>
            <a:endParaRPr lang="en-ZA" sz="2400" dirty="0">
              <a:solidFill>
                <a:srgbClr val="0000CC"/>
              </a:solidFill>
            </a:endParaRPr>
          </a:p>
        </p:txBody>
      </p:sp>
      <p:sp>
        <p:nvSpPr>
          <p:cNvPr id="3" name="Content Placeholder 2"/>
          <p:cNvSpPr>
            <a:spLocks noGrp="1"/>
          </p:cNvSpPr>
          <p:nvPr>
            <p:ph idx="1"/>
          </p:nvPr>
        </p:nvSpPr>
        <p:spPr>
          <a:xfrm>
            <a:off x="457200" y="2209800"/>
            <a:ext cx="8229600" cy="4191000"/>
          </a:xfrm>
        </p:spPr>
        <p:txBody>
          <a:bodyPr>
            <a:noAutofit/>
          </a:bodyPr>
          <a:lstStyle/>
          <a:p>
            <a:pPr>
              <a:spcBef>
                <a:spcPts val="528"/>
              </a:spcBef>
              <a:buFont typeface="Wingdings" pitchFamily="2" charset="2"/>
              <a:buChar char="q"/>
            </a:pPr>
            <a:r>
              <a:rPr lang="en-GB" sz="2400" dirty="0" smtClean="0"/>
              <a:t>Click on “Stock Take” on the EDT and print out the document </a:t>
            </a:r>
          </a:p>
          <a:p>
            <a:pPr>
              <a:spcBef>
                <a:spcPts val="528"/>
              </a:spcBef>
              <a:buFont typeface="Wingdings" pitchFamily="2" charset="2"/>
              <a:buChar char="q"/>
            </a:pPr>
            <a:r>
              <a:rPr lang="en-GB" sz="2400" dirty="0" smtClean="0"/>
              <a:t>At the ARV store conduct a physical count of all the ARV medicines and enter this on the Stock Take document</a:t>
            </a:r>
          </a:p>
          <a:p>
            <a:pPr>
              <a:spcBef>
                <a:spcPts val="528"/>
              </a:spcBef>
              <a:buFont typeface="Wingdings" pitchFamily="2" charset="2"/>
              <a:buChar char="q"/>
            </a:pPr>
            <a:r>
              <a:rPr lang="en-GB" sz="2400" dirty="0" smtClean="0"/>
              <a:t>At the ARV dispensary, conduct a physical count of the ARVs and indicate these on the Stock Take document</a:t>
            </a:r>
          </a:p>
          <a:p>
            <a:pPr>
              <a:spcBef>
                <a:spcPts val="528"/>
              </a:spcBef>
              <a:buFont typeface="Wingdings" pitchFamily="2" charset="2"/>
              <a:buChar char="q"/>
            </a:pPr>
            <a:r>
              <a:rPr lang="en-GB" sz="2400" dirty="0" smtClean="0"/>
              <a:t>Click on “Stock Take” on the EDT and enter the balance for each ARV</a:t>
            </a:r>
          </a:p>
          <a:p>
            <a:pPr>
              <a:spcBef>
                <a:spcPts val="528"/>
              </a:spcBef>
              <a:buFont typeface="Wingdings" pitchFamily="2" charset="2"/>
              <a:buChar char="q"/>
            </a:pPr>
            <a:r>
              <a:rPr lang="en-GB" sz="2400" dirty="0" smtClean="0"/>
              <a:t>Use the quantification module to determine the required order quantities; ensuring that the EDT min-max levels are appropriate for your facility</a:t>
            </a:r>
          </a:p>
        </p:txBody>
      </p:sp>
      <p:sp>
        <p:nvSpPr>
          <p:cNvPr id="4" name="Slide Number Placeholder 3"/>
          <p:cNvSpPr>
            <a:spLocks noGrp="1"/>
          </p:cNvSpPr>
          <p:nvPr>
            <p:ph type="sldNum" sz="quarter" idx="12"/>
          </p:nvPr>
        </p:nvSpPr>
        <p:spPr/>
        <p:txBody>
          <a:bodyPr/>
          <a:lstStyle/>
          <a:p>
            <a:fld id="{ACA9E712-0DA1-4DA0-904E-C8478F5EBDD3}" type="slidenum">
              <a:rPr lang="en-ZA" smtClean="0"/>
              <a:pPr/>
              <a:t>5</a:t>
            </a:fld>
            <a:endParaRPr lang="en-ZA" dirty="0"/>
          </a:p>
        </p:txBody>
      </p:sp>
      <p:sp>
        <p:nvSpPr>
          <p:cNvPr id="8" name="Title 1"/>
          <p:cNvSpPr txBox="1">
            <a:spLocks/>
          </p:cNvSpPr>
          <p:nvPr/>
        </p:nvSpPr>
        <p:spPr>
          <a:xfrm>
            <a:off x="457200" y="5456238"/>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ZA" sz="2200" b="0" u="none" strike="noStrike" kern="1200" cap="none" spc="0" normalizeH="0" baseline="0" noProof="0" dirty="0">
              <a:ln>
                <a:noFill/>
              </a:ln>
              <a:solidFill>
                <a:srgbClr val="0000CC"/>
              </a:solidFill>
              <a:effectLst>
                <a:outerShdw blurRad="38100" dist="38100" dir="2700000" algn="tl">
                  <a:srgbClr val="000000">
                    <a:alpha val="43137"/>
                  </a:srgbClr>
                </a:outerShdw>
              </a:effectLst>
              <a:uLnTx/>
              <a:uFillTx/>
              <a:ea typeface="+mj-ea"/>
              <a:cs typeface="+mj-cs"/>
            </a:endParaRPr>
          </a:p>
        </p:txBody>
      </p:sp>
    </p:spTree>
    <p:extLst>
      <p:ext uri="{BB962C8B-B14F-4D97-AF65-F5344CB8AC3E}">
        <p14:creationId xmlns:p14="http://schemas.microsoft.com/office/powerpoint/2010/main" val="2729090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87562"/>
          </a:xfrm>
        </p:spPr>
        <p:txBody>
          <a:bodyPr>
            <a:noAutofit/>
          </a:bodyPr>
          <a:lstStyle/>
          <a:p>
            <a:pPr algn="l"/>
            <a:r>
              <a:rPr lang="en-ZA" sz="2400" dirty="0" smtClean="0">
                <a:solidFill>
                  <a:srgbClr val="0000CC"/>
                </a:solidFill>
              </a:rPr>
              <a:t>5.</a:t>
            </a:r>
            <a:r>
              <a:rPr lang="en-GB" sz="2400" dirty="0" smtClean="0">
                <a:solidFill>
                  <a:srgbClr val="0000CC"/>
                </a:solidFill>
              </a:rPr>
              <a:t> The ART committee at your facility would like to know the number of patients changed from d4T- to AZT- and TDF-based regimens for the first 6 months of 2012 in order to assess compliance to ART guidelines. Briefly describe how you would generate this information using the EDT? </a:t>
            </a:r>
            <a:endParaRPr lang="en-ZA" sz="2400" dirty="0">
              <a:solidFill>
                <a:srgbClr val="0000CC"/>
              </a:solidFill>
            </a:endParaRPr>
          </a:p>
        </p:txBody>
      </p:sp>
      <p:sp>
        <p:nvSpPr>
          <p:cNvPr id="3" name="Content Placeholder 2"/>
          <p:cNvSpPr>
            <a:spLocks noGrp="1"/>
          </p:cNvSpPr>
          <p:nvPr>
            <p:ph idx="1"/>
          </p:nvPr>
        </p:nvSpPr>
        <p:spPr>
          <a:xfrm>
            <a:off x="483358" y="2362200"/>
            <a:ext cx="8229600" cy="4114800"/>
          </a:xfrm>
        </p:spPr>
        <p:txBody>
          <a:bodyPr>
            <a:noAutofit/>
          </a:bodyPr>
          <a:lstStyle/>
          <a:p>
            <a:pPr>
              <a:spcBef>
                <a:spcPts val="528"/>
              </a:spcBef>
              <a:buFont typeface="Wingdings" pitchFamily="2" charset="2"/>
              <a:buChar char="q"/>
            </a:pPr>
            <a:r>
              <a:rPr lang="en-GB" sz="2400" dirty="0" smtClean="0"/>
              <a:t>Select the period 01 Jan to 30 Jun 2012 on the reporting module</a:t>
            </a:r>
          </a:p>
          <a:p>
            <a:pPr>
              <a:spcBef>
                <a:spcPts val="528"/>
              </a:spcBef>
              <a:buFont typeface="Wingdings" pitchFamily="2" charset="2"/>
              <a:buChar char="q"/>
            </a:pPr>
            <a:r>
              <a:rPr lang="en-GB" sz="2400" dirty="0" smtClean="0"/>
              <a:t>Run the “All Regimen Switches” report</a:t>
            </a:r>
          </a:p>
          <a:p>
            <a:pPr>
              <a:spcBef>
                <a:spcPts val="528"/>
              </a:spcBef>
              <a:buFont typeface="Wingdings" pitchFamily="2" charset="2"/>
              <a:buChar char="q"/>
            </a:pPr>
            <a:r>
              <a:rPr lang="en-GB" sz="2400" dirty="0" smtClean="0"/>
              <a:t>Press the drill button at the bottom of the screen and identify the switches</a:t>
            </a:r>
          </a:p>
          <a:p>
            <a:pPr>
              <a:spcBef>
                <a:spcPts val="528"/>
              </a:spcBef>
              <a:buFont typeface="Wingdings" pitchFamily="2" charset="2"/>
              <a:buChar char="q"/>
            </a:pPr>
            <a:r>
              <a:rPr lang="en-GB" sz="2400" dirty="0" smtClean="0"/>
              <a:t>Copy (ctrl-c) and paste (ctrl-v) these figures to an Excel worksheet</a:t>
            </a:r>
          </a:p>
          <a:p>
            <a:pPr>
              <a:spcBef>
                <a:spcPts val="528"/>
              </a:spcBef>
              <a:buFont typeface="Wingdings" pitchFamily="2" charset="2"/>
              <a:buChar char="q"/>
            </a:pPr>
            <a:r>
              <a:rPr lang="en-GB" sz="2400" dirty="0" smtClean="0"/>
              <a:t>Filter the column (FROM) to display only d4T containing regimens and the column (TO) to display only AZT- and TDF- containing regimens</a:t>
            </a:r>
          </a:p>
          <a:p>
            <a:pPr>
              <a:spcBef>
                <a:spcPts val="528"/>
              </a:spcBef>
              <a:buFont typeface="Wingdings" pitchFamily="2" charset="2"/>
              <a:buChar char="q"/>
            </a:pPr>
            <a:endParaRPr lang="en-GB" sz="24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6</a:t>
            </a:fld>
            <a:endParaRPr lang="en-ZA" dirty="0"/>
          </a:p>
        </p:txBody>
      </p:sp>
      <p:sp>
        <p:nvSpPr>
          <p:cNvPr id="8" name="Title 1"/>
          <p:cNvSpPr txBox="1">
            <a:spLocks/>
          </p:cNvSpPr>
          <p:nvPr/>
        </p:nvSpPr>
        <p:spPr>
          <a:xfrm>
            <a:off x="457200" y="5456238"/>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ZA" sz="2200" b="0" u="none" strike="noStrike" kern="1200" cap="none" spc="0" normalizeH="0" baseline="0" noProof="0" dirty="0">
              <a:ln>
                <a:noFill/>
              </a:ln>
              <a:solidFill>
                <a:srgbClr val="0000CC"/>
              </a:solidFill>
              <a:effectLst>
                <a:outerShdw blurRad="38100" dist="38100" dir="2700000" algn="tl">
                  <a:srgbClr val="000000">
                    <a:alpha val="43137"/>
                  </a:srgbClr>
                </a:outerShdw>
              </a:effectLst>
              <a:uLnTx/>
              <a:uFillTx/>
              <a:ea typeface="+mj-ea"/>
              <a:cs typeface="+mj-cs"/>
            </a:endParaRPr>
          </a:p>
        </p:txBody>
      </p:sp>
    </p:spTree>
    <p:extLst>
      <p:ext uri="{BB962C8B-B14F-4D97-AF65-F5344CB8AC3E}">
        <p14:creationId xmlns:p14="http://schemas.microsoft.com/office/powerpoint/2010/main" val="10507529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noAutofit/>
          </a:bodyPr>
          <a:lstStyle/>
          <a:p>
            <a:pPr algn="l"/>
            <a:r>
              <a:rPr lang="en-ZA" sz="2400" dirty="0" smtClean="0">
                <a:solidFill>
                  <a:srgbClr val="0000CC"/>
                </a:solidFill>
              </a:rPr>
              <a:t>6.</a:t>
            </a:r>
            <a:r>
              <a:rPr lang="en-GB" sz="2400" dirty="0" smtClean="0">
                <a:solidFill>
                  <a:srgbClr val="0000CC"/>
                </a:solidFill>
              </a:rPr>
              <a:t> State the factors that could lead to an inflated All Active Patients report generated by the EDT </a:t>
            </a:r>
            <a:endParaRPr lang="en-ZA" sz="2400" dirty="0">
              <a:solidFill>
                <a:srgbClr val="0000CC"/>
              </a:solidFill>
            </a:endParaRPr>
          </a:p>
        </p:txBody>
      </p:sp>
      <p:sp>
        <p:nvSpPr>
          <p:cNvPr id="3" name="Content Placeholder 2"/>
          <p:cNvSpPr>
            <a:spLocks noGrp="1"/>
          </p:cNvSpPr>
          <p:nvPr>
            <p:ph idx="1"/>
          </p:nvPr>
        </p:nvSpPr>
        <p:spPr>
          <a:xfrm>
            <a:off x="457200" y="2286000"/>
            <a:ext cx="8229600" cy="4114800"/>
          </a:xfrm>
        </p:spPr>
        <p:txBody>
          <a:bodyPr>
            <a:noAutofit/>
          </a:bodyPr>
          <a:lstStyle/>
          <a:p>
            <a:pPr>
              <a:spcBef>
                <a:spcPts val="528"/>
              </a:spcBef>
              <a:buFont typeface="Wingdings" pitchFamily="2" charset="2"/>
              <a:buChar char="q"/>
            </a:pPr>
            <a:r>
              <a:rPr lang="en-GB" sz="2400" dirty="0" smtClean="0"/>
              <a:t>Patients with no dispensing records</a:t>
            </a:r>
          </a:p>
          <a:p>
            <a:pPr>
              <a:spcBef>
                <a:spcPts val="528"/>
              </a:spcBef>
              <a:buFont typeface="Wingdings" pitchFamily="2" charset="2"/>
              <a:buChar char="q"/>
            </a:pPr>
            <a:r>
              <a:rPr lang="en-GB" sz="2400" dirty="0" smtClean="0"/>
              <a:t>Duplicates</a:t>
            </a:r>
          </a:p>
          <a:p>
            <a:pPr>
              <a:spcBef>
                <a:spcPts val="528"/>
              </a:spcBef>
              <a:buFont typeface="Wingdings" pitchFamily="2" charset="2"/>
              <a:buChar char="q"/>
            </a:pPr>
            <a:r>
              <a:rPr lang="en-GB" sz="2400" dirty="0" smtClean="0"/>
              <a:t>Dispensing in advance to IMAI or outreach sites followed by failure of some patients to pick up their refills</a:t>
            </a:r>
          </a:p>
          <a:p>
            <a:pPr>
              <a:spcBef>
                <a:spcPts val="528"/>
              </a:spcBef>
              <a:buFont typeface="Wingdings" pitchFamily="2" charset="2"/>
              <a:buChar char="q"/>
            </a:pPr>
            <a:endParaRPr lang="en-GB" sz="24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7</a:t>
            </a:fld>
            <a:endParaRPr lang="en-ZA" dirty="0"/>
          </a:p>
        </p:txBody>
      </p:sp>
      <p:sp>
        <p:nvSpPr>
          <p:cNvPr id="8" name="Title 1"/>
          <p:cNvSpPr txBox="1">
            <a:spLocks/>
          </p:cNvSpPr>
          <p:nvPr/>
        </p:nvSpPr>
        <p:spPr>
          <a:xfrm>
            <a:off x="457200" y="5456238"/>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ZA" sz="2200" b="0" u="none" strike="noStrike" kern="1200" cap="none" spc="0" normalizeH="0" baseline="0" noProof="0" dirty="0">
              <a:ln>
                <a:noFill/>
              </a:ln>
              <a:solidFill>
                <a:srgbClr val="0000CC"/>
              </a:solidFill>
              <a:effectLst>
                <a:outerShdw blurRad="38100" dist="38100" dir="2700000" algn="tl">
                  <a:srgbClr val="000000">
                    <a:alpha val="43137"/>
                  </a:srgbClr>
                </a:outerShdw>
              </a:effectLst>
              <a:uLnTx/>
              <a:uFillTx/>
              <a:ea typeface="+mj-ea"/>
              <a:cs typeface="+mj-cs"/>
            </a:endParaRPr>
          </a:p>
        </p:txBody>
      </p:sp>
    </p:spTree>
    <p:extLst>
      <p:ext uri="{BB962C8B-B14F-4D97-AF65-F5344CB8AC3E}">
        <p14:creationId xmlns:p14="http://schemas.microsoft.com/office/powerpoint/2010/main" val="28838822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44762"/>
          </a:xfrm>
        </p:spPr>
        <p:txBody>
          <a:bodyPr>
            <a:noAutofit/>
          </a:bodyPr>
          <a:lstStyle/>
          <a:p>
            <a:pPr algn="l"/>
            <a:r>
              <a:rPr lang="en-ZA" sz="2400" dirty="0" smtClean="0">
                <a:solidFill>
                  <a:srgbClr val="0000CC"/>
                </a:solidFill>
              </a:rPr>
              <a:t>7.</a:t>
            </a:r>
            <a:r>
              <a:rPr lang="en-GB" sz="2400" dirty="0" smtClean="0">
                <a:solidFill>
                  <a:srgbClr val="0000CC"/>
                </a:solidFill>
              </a:rPr>
              <a:t> Your outreach site has an EDT computer which you use to dispense to patients when you go to the site. However, the computer has no 3G device to enable transmission of data from that EDT to the NDB in Windhoek. Describe briefly how you can back up EDT data on a memory stick and transfer it to your main site’s EDT.</a:t>
            </a:r>
            <a:endParaRPr lang="en-ZA" sz="2400" dirty="0">
              <a:solidFill>
                <a:srgbClr val="0000CC"/>
              </a:solidFill>
            </a:endParaRPr>
          </a:p>
        </p:txBody>
      </p:sp>
      <p:sp>
        <p:nvSpPr>
          <p:cNvPr id="3" name="Content Placeholder 2"/>
          <p:cNvSpPr>
            <a:spLocks noGrp="1"/>
          </p:cNvSpPr>
          <p:nvPr>
            <p:ph idx="1"/>
          </p:nvPr>
        </p:nvSpPr>
        <p:spPr>
          <a:xfrm>
            <a:off x="457200" y="3124200"/>
            <a:ext cx="8229600" cy="2209800"/>
          </a:xfrm>
        </p:spPr>
        <p:txBody>
          <a:bodyPr>
            <a:noAutofit/>
          </a:bodyPr>
          <a:lstStyle/>
          <a:p>
            <a:pPr>
              <a:spcBef>
                <a:spcPts val="528"/>
              </a:spcBef>
              <a:buFont typeface="Wingdings" pitchFamily="2" charset="2"/>
              <a:buChar char="q"/>
            </a:pPr>
            <a:r>
              <a:rPr lang="en-GB" sz="2400" dirty="0" smtClean="0"/>
              <a:t>Run the script “Ok.bak” on your memory stick on the outreach site’s computer</a:t>
            </a:r>
          </a:p>
          <a:p>
            <a:pPr>
              <a:spcBef>
                <a:spcPts val="528"/>
              </a:spcBef>
              <a:buFont typeface="Wingdings" pitchFamily="2" charset="2"/>
              <a:buChar char="q"/>
            </a:pPr>
            <a:r>
              <a:rPr lang="en-GB" sz="2400" dirty="0" smtClean="0"/>
              <a:t>At the main site run the script “CopyToMdrive.bat” on your memory stick to transfer the data to the main site’s M-drive</a:t>
            </a:r>
          </a:p>
          <a:p>
            <a:pPr>
              <a:spcBef>
                <a:spcPts val="528"/>
              </a:spcBef>
              <a:buFont typeface="Wingdings" pitchFamily="2" charset="2"/>
              <a:buChar char="q"/>
            </a:pPr>
            <a:endParaRPr lang="en-GB" sz="24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8</a:t>
            </a:fld>
            <a:endParaRPr lang="en-ZA" dirty="0"/>
          </a:p>
        </p:txBody>
      </p:sp>
      <p:sp>
        <p:nvSpPr>
          <p:cNvPr id="8" name="Title 1"/>
          <p:cNvSpPr txBox="1">
            <a:spLocks/>
          </p:cNvSpPr>
          <p:nvPr/>
        </p:nvSpPr>
        <p:spPr>
          <a:xfrm>
            <a:off x="457200" y="5456238"/>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ZA" sz="2200" b="0" u="none" strike="noStrike" kern="1200" cap="none" spc="0" normalizeH="0" baseline="0" noProof="0" dirty="0">
              <a:ln>
                <a:noFill/>
              </a:ln>
              <a:solidFill>
                <a:srgbClr val="0000CC"/>
              </a:solidFill>
              <a:effectLst>
                <a:outerShdw blurRad="38100" dist="38100" dir="2700000" algn="tl">
                  <a:srgbClr val="000000">
                    <a:alpha val="43137"/>
                  </a:srgbClr>
                </a:outerShdw>
              </a:effectLst>
              <a:uLnTx/>
              <a:uFillTx/>
              <a:ea typeface="+mj-ea"/>
              <a:cs typeface="+mj-cs"/>
            </a:endParaRPr>
          </a:p>
        </p:txBody>
      </p:sp>
    </p:spTree>
    <p:extLst>
      <p:ext uri="{BB962C8B-B14F-4D97-AF65-F5344CB8AC3E}">
        <p14:creationId xmlns:p14="http://schemas.microsoft.com/office/powerpoint/2010/main" val="1063791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87562"/>
          </a:xfrm>
        </p:spPr>
        <p:txBody>
          <a:bodyPr>
            <a:noAutofit/>
          </a:bodyPr>
          <a:lstStyle/>
          <a:p>
            <a:pPr algn="l"/>
            <a:r>
              <a:rPr lang="en-ZA" sz="2400" dirty="0" smtClean="0">
                <a:solidFill>
                  <a:srgbClr val="0000CC"/>
                </a:solidFill>
              </a:rPr>
              <a:t>8.</a:t>
            </a:r>
            <a:r>
              <a:rPr lang="en-GB" sz="2400" dirty="0" smtClean="0">
                <a:solidFill>
                  <a:srgbClr val="0000CC"/>
                </a:solidFill>
              </a:rPr>
              <a:t> A new outreach site - </a:t>
            </a:r>
            <a:r>
              <a:rPr lang="en-GB" sz="2400" dirty="0" err="1" smtClean="0">
                <a:solidFill>
                  <a:srgbClr val="0000CC"/>
                </a:solidFill>
              </a:rPr>
              <a:t>Sarak</a:t>
            </a:r>
            <a:r>
              <a:rPr lang="en-GB" sz="2400" dirty="0" smtClean="0">
                <a:solidFill>
                  <a:srgbClr val="0000CC"/>
                </a:solidFill>
              </a:rPr>
              <a:t> - has been opened in one of the clinics in your districts and you have been provided with a list of 20 patients who will be seen at the new outreach site starting next month. Describe what actions you need to perform on the EDT to update these patients’ details.</a:t>
            </a:r>
            <a:endParaRPr lang="en-ZA" sz="2400" dirty="0">
              <a:solidFill>
                <a:srgbClr val="0000CC"/>
              </a:solidFill>
            </a:endParaRPr>
          </a:p>
        </p:txBody>
      </p:sp>
      <p:sp>
        <p:nvSpPr>
          <p:cNvPr id="3" name="Content Placeholder 2"/>
          <p:cNvSpPr>
            <a:spLocks noGrp="1"/>
          </p:cNvSpPr>
          <p:nvPr>
            <p:ph idx="1"/>
          </p:nvPr>
        </p:nvSpPr>
        <p:spPr>
          <a:xfrm>
            <a:off x="457200" y="2590800"/>
            <a:ext cx="8229600" cy="3810000"/>
          </a:xfrm>
        </p:spPr>
        <p:txBody>
          <a:bodyPr>
            <a:noAutofit/>
          </a:bodyPr>
          <a:lstStyle/>
          <a:p>
            <a:pPr>
              <a:spcBef>
                <a:spcPts val="528"/>
              </a:spcBef>
              <a:buFont typeface="Wingdings" pitchFamily="2" charset="2"/>
              <a:buChar char="q"/>
            </a:pPr>
            <a:r>
              <a:rPr lang="en-GB" sz="2400" dirty="0" smtClean="0"/>
              <a:t>Contact the ART logistics pharmacist or the Information &amp; Systems Administrator at Div: Ph Ss to guide you on adding the new facility as an outreach site for your facility </a:t>
            </a:r>
          </a:p>
          <a:p>
            <a:pPr>
              <a:spcBef>
                <a:spcPts val="528"/>
              </a:spcBef>
              <a:buFont typeface="Wingdings" pitchFamily="2" charset="2"/>
              <a:buChar char="q"/>
            </a:pPr>
            <a:r>
              <a:rPr lang="en-GB" sz="2400" dirty="0" smtClean="0"/>
              <a:t>Find each individual patient using the “Find” function in Patients View</a:t>
            </a:r>
          </a:p>
          <a:p>
            <a:pPr>
              <a:spcBef>
                <a:spcPts val="528"/>
              </a:spcBef>
              <a:buFont typeface="Wingdings" pitchFamily="2" charset="2"/>
              <a:buChar char="q"/>
            </a:pPr>
            <a:r>
              <a:rPr lang="en-GB" sz="2400" dirty="0" smtClean="0"/>
              <a:t>Click on the Edit button at the bottom of the page</a:t>
            </a:r>
          </a:p>
          <a:p>
            <a:pPr>
              <a:spcBef>
                <a:spcPts val="528"/>
              </a:spcBef>
              <a:buFont typeface="Wingdings" pitchFamily="2" charset="2"/>
              <a:buChar char="q"/>
            </a:pPr>
            <a:r>
              <a:rPr lang="en-GB" sz="2400" dirty="0" smtClean="0"/>
              <a:t>Change the “Outreach” field from </a:t>
            </a:r>
            <a:r>
              <a:rPr lang="en-GB" sz="2400" dirty="0" err="1" smtClean="0"/>
              <a:t>Karas</a:t>
            </a:r>
            <a:r>
              <a:rPr lang="en-GB" sz="2400" dirty="0" smtClean="0"/>
              <a:t> to </a:t>
            </a:r>
            <a:r>
              <a:rPr lang="en-GB" sz="2400" dirty="0" err="1" smtClean="0"/>
              <a:t>Sarak</a:t>
            </a:r>
            <a:endParaRPr lang="en-GB" sz="2400" dirty="0" smtClean="0"/>
          </a:p>
          <a:p>
            <a:pPr>
              <a:spcBef>
                <a:spcPts val="528"/>
              </a:spcBef>
              <a:buFont typeface="Wingdings" pitchFamily="2" charset="2"/>
              <a:buChar char="q"/>
            </a:pPr>
            <a:r>
              <a:rPr lang="en-GB" sz="2400" dirty="0" smtClean="0"/>
              <a:t>Save the record and repeat steps 2,3 and 4 for the other 19 patients</a:t>
            </a:r>
          </a:p>
        </p:txBody>
      </p:sp>
      <p:sp>
        <p:nvSpPr>
          <p:cNvPr id="4" name="Slide Number Placeholder 3"/>
          <p:cNvSpPr>
            <a:spLocks noGrp="1"/>
          </p:cNvSpPr>
          <p:nvPr>
            <p:ph type="sldNum" sz="quarter" idx="12"/>
          </p:nvPr>
        </p:nvSpPr>
        <p:spPr/>
        <p:txBody>
          <a:bodyPr/>
          <a:lstStyle/>
          <a:p>
            <a:fld id="{ACA9E712-0DA1-4DA0-904E-C8478F5EBDD3}" type="slidenum">
              <a:rPr lang="en-ZA" smtClean="0"/>
              <a:pPr/>
              <a:t>9</a:t>
            </a:fld>
            <a:endParaRPr lang="en-ZA" dirty="0"/>
          </a:p>
        </p:txBody>
      </p:sp>
      <p:sp>
        <p:nvSpPr>
          <p:cNvPr id="8" name="Title 1"/>
          <p:cNvSpPr txBox="1">
            <a:spLocks/>
          </p:cNvSpPr>
          <p:nvPr/>
        </p:nvSpPr>
        <p:spPr>
          <a:xfrm>
            <a:off x="457200" y="5456238"/>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ZA" sz="2200" b="0" u="none" strike="noStrike" kern="1200" cap="none" spc="0" normalizeH="0" baseline="0" noProof="0" dirty="0">
              <a:ln>
                <a:noFill/>
              </a:ln>
              <a:solidFill>
                <a:srgbClr val="0000CC"/>
              </a:solidFill>
              <a:effectLst>
                <a:outerShdw blurRad="38100" dist="38100" dir="2700000" algn="tl">
                  <a:srgbClr val="000000">
                    <a:alpha val="43137"/>
                  </a:srgbClr>
                </a:outerShdw>
              </a:effectLst>
              <a:uLnTx/>
              <a:uFillTx/>
              <a:ea typeface="+mj-ea"/>
              <a:cs typeface="+mj-cs"/>
            </a:endParaRPr>
          </a:p>
        </p:txBody>
      </p:sp>
    </p:spTree>
    <p:extLst>
      <p:ext uri="{BB962C8B-B14F-4D97-AF65-F5344CB8AC3E}">
        <p14:creationId xmlns:p14="http://schemas.microsoft.com/office/powerpoint/2010/main" val="36055830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614</TotalTime>
  <Words>1581</Words>
  <Application>Microsoft Office PowerPoint</Application>
  <PresentationFormat>On-screen Show (4:3)</PresentationFormat>
  <Paragraphs>77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1. A patient- John Musoto- presents at your clinic with a prescription for AZT/3TC/NVP 300/150/200mg FDC. He explains that he started ART at your facility 3 years ago then officially transferred out to a facility at the coast. He is now visiting a relative in your town and he needs ARVs for one month. Describe how you will handle this patient on the EDT. </vt:lpstr>
      <vt:lpstr>2. Another patient- Jane Katoto- presents at the pharmacy with a prescription for D4T/3TC/NVP 30/150/200mg with NVP dosage of 200mg OD for 15 days. She explains that she started ART at your facility 2 years ago then stopped taking ARVs after visiting a traditional healer. It is now 4 months since her last missed appointment. After her health deteriorated she decided to come back to the clinic where she has undergone adherence counselling and gotten the above prescription. Describe how you will handle this patient on the EDT. </vt:lpstr>
      <vt:lpstr>3. A third patient- Moses Meno- presents at your clinic with a prescription for TDF/3TC/NVP 300/150/200mg. He tells you that he started ART at your facility 2 years ago then got a job in Windhoek; he started taking her ARVs in Windhoek 1 year ago but he did not inform anyone at your facility. His contract is now over and he has returned to your facility. Describe how you will handle this patient on the EDT.</vt:lpstr>
      <vt:lpstr>4. List all the main steps, including those outside of the EDT, to be followed when preparing the main order for ARVs.</vt:lpstr>
      <vt:lpstr>5. The ART committee at your facility would like to know the number of patients changed from d4T- to AZT- and TDF-based regimens for the first 6 months of 2012 in order to assess compliance to ART guidelines. Briefly describe how you would generate this information using the EDT? </vt:lpstr>
      <vt:lpstr>6. State the factors that could lead to an inflated All Active Patients report generated by the EDT </vt:lpstr>
      <vt:lpstr>7. Your outreach site has an EDT computer which you use to dispense to patients when you go to the site. However, the computer has no 3G device to enable transmission of data from that EDT to the NDB in Windhoek. Describe briefly how you can back up EDT data on a memory stick and transfer it to your main site’s EDT.</vt:lpstr>
      <vt:lpstr>8. A new outreach site - Sarak - has been opened in one of the clinics in your districts and you have been provided with a list of 20 patients who will be seen at the new outreach site starting next month. Describe what actions you need to perform on the EDT to update these patients’ details.</vt:lpstr>
      <vt:lpstr>9. Komsberg clinic has been designated as an IMAI site in Karasburg district and it has been agreed that they will be getting ARVs from the district hospital once a month. List down the steps that you would take to check the number of patients expected to come for refills at Komsberg in August 2012 and the measures you’d put in place to ensure that these patients are maintained on the EDT?</vt:lpstr>
      <vt:lpstr>10. Four days ago, a patient picked up 60 tablets of d4T/3TC 30/150 FDC and 30 tablets of EFV 600mg for one month. He comes back to the facility and requests an additional 2-months’ supply as he is travelling to another town for 3 months and the ART committee has agreed that in such cases, patients may get up to 3-months’ supply of ARVs. Describe how you would handle this case on the EDT.</vt:lpstr>
      <vt:lpstr>11. The ART Committee at your facility has requested the Pharmacy department to help to (1) understand the adherence patterns of patients at the facility and (2) identify patients with adherence problems using the EDT. They are specifically interested in patients whose adherence is &lt;75% for the month of March 2012. Describe how you would obtain this information and prepare it for presentation to the committee.</vt:lpstr>
      <vt:lpstr>12. Your facility has just received a brand new EDT mobile device from Div: Ph Ss for use at outreach sites. You have all undergone training on its use. Describe briefly the main steps of preparing the EDT mobile for dispensing to patients at outreach sites and updating the EDT after the visit. What will you do for patients who are initiated on ART at the outreach site on the date of the visit?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DISPENSING TOOL (EDT)</dc:title>
  <dc:creator>Victor.Sumbi</dc:creator>
  <cp:lastModifiedBy>Victor Sumbi</cp:lastModifiedBy>
  <cp:revision>66</cp:revision>
  <cp:lastPrinted>2012-09-02T15:42:27Z</cp:lastPrinted>
  <dcterms:created xsi:type="dcterms:W3CDTF">2012-07-20T13:32:28Z</dcterms:created>
  <dcterms:modified xsi:type="dcterms:W3CDTF">2013-09-12T14:19:12Z</dcterms:modified>
</cp:coreProperties>
</file>