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7" r:id="rId2"/>
    <p:sldId id="308" r:id="rId3"/>
    <p:sldId id="309" r:id="rId4"/>
    <p:sldId id="310" r:id="rId5"/>
    <p:sldId id="311" r:id="rId6"/>
    <p:sldId id="312" r:id="rId7"/>
    <p:sldId id="318" r:id="rId8"/>
    <p:sldId id="319" r:id="rId9"/>
    <p:sldId id="347" r:id="rId10"/>
    <p:sldId id="321" r:id="rId11"/>
    <p:sldId id="358" r:id="rId12"/>
    <p:sldId id="348" r:id="rId13"/>
    <p:sldId id="322" r:id="rId14"/>
    <p:sldId id="349" r:id="rId15"/>
    <p:sldId id="350" r:id="rId1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00" y="-84"/>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3318" y="-72"/>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ZA"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2F9BA11-7ED9-4A94-B4D1-70BAD08EAD51}" type="slidenum">
              <a:rPr lang="en-ZA" smtClean="0"/>
              <a:t>‹#›</a:t>
            </a:fld>
            <a:endParaRPr lang="en-ZA"/>
          </a:p>
        </p:txBody>
      </p:sp>
    </p:spTree>
    <p:extLst>
      <p:ext uri="{BB962C8B-B14F-4D97-AF65-F5344CB8AC3E}">
        <p14:creationId xmlns:p14="http://schemas.microsoft.com/office/powerpoint/2010/main" val="164120265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19282-74E1-4098-8484-B2EC1647FFCA}" type="datetimeFigureOut">
              <a:rPr lang="en-ZA" smtClean="0"/>
              <a:t>2013-09-12</a:t>
            </a:fld>
            <a:endParaRPr lang="en-ZA"/>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ZA"/>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556610B-A4C3-4708-A79E-275B60C854C9}" type="slidenum">
              <a:rPr lang="en-ZA" smtClean="0"/>
              <a:t>‹#›</a:t>
            </a:fld>
            <a:endParaRPr lang="en-ZA"/>
          </a:p>
        </p:txBody>
      </p:sp>
    </p:spTree>
    <p:extLst>
      <p:ext uri="{BB962C8B-B14F-4D97-AF65-F5344CB8AC3E}">
        <p14:creationId xmlns:p14="http://schemas.microsoft.com/office/powerpoint/2010/main" val="8269133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r>
              <a:rPr lang="en-US" smtClean="0"/>
              <a:t>September 2012</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r>
              <a:rPr lang="en-US" smtClean="0"/>
              <a:t>September 2012</a:t>
            </a:r>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September 2012</a:t>
            </a:r>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September 2012</a:t>
            </a:r>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t>‹#›</a:t>
            </a:fld>
            <a:endParaRPr lang="en-ZA"/>
          </a:p>
        </p:txBody>
      </p:sp>
    </p:spTree>
    <p:extLst>
      <p:ext uri="{BB962C8B-B14F-4D97-AF65-F5344CB8AC3E}">
        <p14:creationId xmlns:p14="http://schemas.microsoft.com/office/powerpoint/2010/main"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lstStyle/>
          <a:p>
            <a:r>
              <a:rPr lang="en-ZA" b="1" dirty="0" smtClean="0">
                <a:solidFill>
                  <a:srgbClr val="0000CC"/>
                </a:solidFill>
                <a:effectLst>
                  <a:outerShdw blurRad="38100" dist="38100" dir="2700000" algn="tl">
                    <a:srgbClr val="000000">
                      <a:alpha val="43137"/>
                    </a:srgbClr>
                  </a:outerShdw>
                </a:effectLst>
              </a:rPr>
              <a:t>06 Dispensing at Outreach Sites</a:t>
            </a:r>
            <a:endParaRPr lang="en-ZA" b="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1</a:t>
            </a:fld>
            <a:endParaRPr lang="en-ZA"/>
          </a:p>
        </p:txBody>
      </p:sp>
      <p:sp>
        <p:nvSpPr>
          <p:cNvPr id="6" name="TextBox 5"/>
          <p:cNvSpPr txBox="1"/>
          <p:nvPr/>
        </p:nvSpPr>
        <p:spPr>
          <a:xfrm>
            <a:off x="3086100" y="4419600"/>
            <a:ext cx="2971800" cy="400110"/>
          </a:xfrm>
          <a:prstGeom prst="rect">
            <a:avLst/>
          </a:prstGeom>
          <a:noFill/>
        </p:spPr>
        <p:txBody>
          <a:bodyPr wrap="square" rtlCol="0">
            <a:spAutoFit/>
          </a:bodyPr>
          <a:lstStyle/>
          <a:p>
            <a:pPr algn="ctr"/>
            <a:r>
              <a:rPr lang="en-ZA" sz="2000" b="1" dirty="0" smtClean="0">
                <a:solidFill>
                  <a:srgbClr val="0000CC"/>
                </a:solidFill>
              </a:rPr>
              <a:t>User Manual Chapter 4</a:t>
            </a:r>
            <a:endParaRPr lang="en-ZA" sz="2000" b="1" dirty="0" smtClean="0"/>
          </a:p>
        </p:txBody>
      </p:sp>
    </p:spTree>
    <p:extLst>
      <p:ext uri="{BB962C8B-B14F-4D97-AF65-F5344CB8AC3E}">
        <p14:creationId xmlns:p14="http://schemas.microsoft.com/office/powerpoint/2010/main" val="939726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Dispensing on the EDT to IMAI site patients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334000"/>
          </a:xfrm>
        </p:spPr>
        <p:txBody>
          <a:bodyPr>
            <a:noAutofit/>
          </a:bodyPr>
          <a:lstStyle/>
          <a:p>
            <a:pPr>
              <a:spcBef>
                <a:spcPts val="528"/>
              </a:spcBef>
              <a:buNone/>
            </a:pPr>
            <a:r>
              <a:rPr lang="en-ZA" sz="2400" b="1" dirty="0" smtClean="0"/>
              <a:t>When is this applicable?</a:t>
            </a:r>
          </a:p>
          <a:p>
            <a:pPr lvl="0">
              <a:spcBef>
                <a:spcPts val="528"/>
              </a:spcBef>
              <a:buFont typeface="Wingdings" pitchFamily="2" charset="2"/>
              <a:buChar char="q"/>
            </a:pPr>
            <a:r>
              <a:rPr lang="en-GB" sz="2400" dirty="0" smtClean="0"/>
              <a:t>IMAI sites where dispensing is manually.</a:t>
            </a:r>
          </a:p>
          <a:p>
            <a:pPr lvl="0">
              <a:spcBef>
                <a:spcPts val="528"/>
              </a:spcBef>
              <a:buFont typeface="Wingdings" pitchFamily="2" charset="2"/>
              <a:buChar char="q"/>
            </a:pPr>
            <a:r>
              <a:rPr lang="en-GB" sz="2400" dirty="0" smtClean="0"/>
              <a:t>This guidance applies for IMAI sites with relatively low patient loads (&lt;500 ART patients or ~25 ART patients seen per day)</a:t>
            </a:r>
          </a:p>
          <a:p>
            <a:pPr lvl="0">
              <a:spcBef>
                <a:spcPts val="528"/>
              </a:spcBef>
              <a:buFont typeface="Wingdings" pitchFamily="2" charset="2"/>
              <a:buChar char="q"/>
            </a:pPr>
            <a:r>
              <a:rPr lang="en-GB" sz="2400" dirty="0" smtClean="0"/>
              <a:t>For IMAI sites with &gt;500 ART patients, arrangements should be made by the RMT &amp; DCC to provide the site with an EDT computer and a Pharmacist’s Assistant (or train the nurses at the site on use of the EDT)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10</a:t>
            </a:fld>
            <a:endParaRPr lang="en-ZA" dirty="0"/>
          </a:p>
        </p:txBody>
      </p:sp>
    </p:spTree>
    <p:extLst>
      <p:ext uri="{BB962C8B-B14F-4D97-AF65-F5344CB8AC3E}">
        <p14:creationId xmlns:p14="http://schemas.microsoft.com/office/powerpoint/2010/main" val="1447203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Dispensing on the EDT to IMAI site patients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334000"/>
          </a:xfrm>
        </p:spPr>
        <p:txBody>
          <a:bodyPr>
            <a:noAutofit/>
          </a:bodyPr>
          <a:lstStyle/>
          <a:p>
            <a:pPr lvl="0">
              <a:spcBef>
                <a:spcPts val="528"/>
              </a:spcBef>
              <a:buNone/>
            </a:pPr>
            <a:r>
              <a:rPr lang="en-ZA" sz="2400" b="1" dirty="0" smtClean="0"/>
              <a:t>Implementation</a:t>
            </a:r>
          </a:p>
          <a:p>
            <a:pPr lvl="0">
              <a:spcBef>
                <a:spcPts val="528"/>
              </a:spcBef>
              <a:buFont typeface="Wingdings" pitchFamily="2" charset="2"/>
              <a:buChar char="q"/>
            </a:pPr>
            <a:r>
              <a:rPr lang="en-ZA" sz="2400" dirty="0"/>
              <a:t>There are 2 options for dispensing </a:t>
            </a:r>
            <a:r>
              <a:rPr lang="en-ZA" sz="2400" dirty="0" smtClean="0"/>
              <a:t>to patients at IMAI sites:</a:t>
            </a:r>
          </a:p>
          <a:p>
            <a:pPr lvl="1">
              <a:spcBef>
                <a:spcPts val="528"/>
              </a:spcBef>
              <a:buFont typeface="Courier New" pitchFamily="49" charset="0"/>
              <a:buChar char="o"/>
            </a:pPr>
            <a:r>
              <a:rPr lang="en-ZA" sz="2400" b="1" dirty="0" smtClean="0"/>
              <a:t>Dispensing in advance </a:t>
            </a:r>
            <a:r>
              <a:rPr lang="en-ZA" sz="2400" dirty="0" smtClean="0"/>
              <a:t>on the EDT and then making any corrections on the EDT when the Daily Dispensing Register (DDR) is obtained from the nurse at the IMAI site</a:t>
            </a:r>
          </a:p>
          <a:p>
            <a:pPr lvl="1">
              <a:spcBef>
                <a:spcPts val="528"/>
              </a:spcBef>
              <a:buFont typeface="Courier New" pitchFamily="49" charset="0"/>
              <a:buChar char="o"/>
            </a:pPr>
            <a:r>
              <a:rPr lang="en-GB" sz="2400" b="1" dirty="0"/>
              <a:t>Dispensing on the EDT based on actual dispensing at the IMAI </a:t>
            </a:r>
            <a:r>
              <a:rPr lang="en-GB" sz="2400" b="1" dirty="0" smtClean="0"/>
              <a:t>site</a:t>
            </a:r>
            <a:r>
              <a:rPr lang="en-GB" sz="2400" dirty="0" smtClean="0"/>
              <a:t>: </a:t>
            </a:r>
            <a:r>
              <a:rPr lang="en-ZA" sz="2400" dirty="0" smtClean="0"/>
              <a:t>ARVs are issued to the IMAI site nurse then dispensing on the EDT is done after the IMAI nurse sends back the DDR to the main site</a:t>
            </a:r>
            <a:endParaRPr lang="en-ZA"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pPr/>
              <a:t>11</a:t>
            </a:fld>
            <a:endParaRPr lang="en-ZA" dirty="0"/>
          </a:p>
        </p:txBody>
      </p:sp>
    </p:spTree>
    <p:extLst>
      <p:ext uri="{BB962C8B-B14F-4D97-AF65-F5344CB8AC3E}">
        <p14:creationId xmlns:p14="http://schemas.microsoft.com/office/powerpoint/2010/main" val="2163703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Dispensing on the EDT to IMAI site patients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334000"/>
          </a:xfrm>
        </p:spPr>
        <p:txBody>
          <a:bodyPr>
            <a:noAutofit/>
          </a:bodyPr>
          <a:lstStyle/>
          <a:p>
            <a:pPr lvl="0">
              <a:spcBef>
                <a:spcPts val="528"/>
              </a:spcBef>
              <a:buNone/>
            </a:pPr>
            <a:r>
              <a:rPr lang="en-ZA" sz="2400" b="1" dirty="0" smtClean="0">
                <a:solidFill>
                  <a:srgbClr val="0000CC"/>
                </a:solidFill>
              </a:rPr>
              <a:t>(1) Dispensing on the EDT based on actual dispensing at the IMAI site (</a:t>
            </a:r>
            <a:r>
              <a:rPr lang="en-GB" sz="2400" i="1" dirty="0" smtClean="0">
                <a:solidFill>
                  <a:srgbClr val="FF0000"/>
                </a:solidFill>
              </a:rPr>
              <a:t>This is the recommended method)</a:t>
            </a:r>
          </a:p>
          <a:p>
            <a:pPr marL="457200" indent="-457200">
              <a:spcBef>
                <a:spcPts val="528"/>
              </a:spcBef>
              <a:buFont typeface="+mj-lt"/>
              <a:buAutoNum type="arabicPeriod"/>
            </a:pPr>
            <a:r>
              <a:rPr lang="en-GB" sz="2400" dirty="0" smtClean="0"/>
              <a:t>Print out the appointment list for the whole month from the EDT for the IMAI site in question;</a:t>
            </a:r>
          </a:p>
          <a:p>
            <a:pPr marL="457200" indent="-457200">
              <a:spcBef>
                <a:spcPts val="528"/>
              </a:spcBef>
              <a:buFont typeface="+mj-lt"/>
              <a:buAutoNum type="arabicPeriod"/>
            </a:pPr>
            <a:r>
              <a:rPr lang="en-GB" sz="2400" dirty="0" smtClean="0"/>
              <a:t>Based on this list determine the medicines or stock numbers for patients expected at the IMAI site for the whole month, including a buffer for other patients</a:t>
            </a:r>
            <a:r>
              <a:rPr lang="en-GB" sz="2400" dirty="0"/>
              <a:t> </a:t>
            </a:r>
            <a:r>
              <a:rPr lang="en-GB" sz="2400" dirty="0" smtClean="0"/>
              <a:t>who may show up</a:t>
            </a:r>
          </a:p>
          <a:p>
            <a:pPr marL="457200" indent="-457200">
              <a:spcBef>
                <a:spcPts val="528"/>
              </a:spcBef>
              <a:buFont typeface="+mj-lt"/>
              <a:buAutoNum type="arabicPeriod"/>
            </a:pPr>
            <a:r>
              <a:rPr lang="en-GB" sz="2400" dirty="0" smtClean="0"/>
              <a:t>Use the above to guide you in the process to prepare medicines required for the IMAI site to be visited.</a:t>
            </a:r>
          </a:p>
          <a:p>
            <a:pPr marL="457200" indent="-457200">
              <a:spcBef>
                <a:spcPts val="528"/>
              </a:spcBef>
              <a:buFont typeface="+mj-lt"/>
              <a:buAutoNum type="arabicPeriod"/>
            </a:pPr>
            <a:r>
              <a:rPr lang="en-GB" sz="2400" dirty="0" smtClean="0"/>
              <a:t>By the next visit to the main site, IMAI site staff should provide the filled out daily dispensing register (DDRs) for the previous period</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12</a:t>
            </a:fld>
            <a:endParaRPr lang="en-ZA" dirty="0"/>
          </a:p>
        </p:txBody>
      </p:sp>
    </p:spTree>
    <p:extLst>
      <p:ext uri="{BB962C8B-B14F-4D97-AF65-F5344CB8AC3E}">
        <p14:creationId xmlns:p14="http://schemas.microsoft.com/office/powerpoint/2010/main" val="1757185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GB" sz="2800" i="1" dirty="0">
                <a:solidFill>
                  <a:srgbClr val="0000CC"/>
                </a:solidFill>
                <a:effectLst>
                  <a:outerShdw blurRad="38100" dist="38100" dir="2700000" algn="tl">
                    <a:srgbClr val="000000">
                      <a:alpha val="43137"/>
                    </a:srgbClr>
                  </a:outerShdw>
                </a:effectLst>
              </a:rPr>
              <a:t>Dispensing on the EDT to IMAI site </a:t>
            </a:r>
            <a:r>
              <a:rPr lang="en-GB" sz="2800" i="1" dirty="0" smtClean="0">
                <a:solidFill>
                  <a:srgbClr val="0000CC"/>
                </a:solidFill>
                <a:effectLst>
                  <a:outerShdw blurRad="38100" dist="38100" dir="2700000" algn="tl">
                    <a:srgbClr val="000000">
                      <a:alpha val="43137"/>
                    </a:srgbClr>
                  </a:outerShdw>
                </a:effectLst>
              </a:rPr>
              <a:t>patients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838200"/>
            <a:ext cx="8382000" cy="5791200"/>
          </a:xfrm>
        </p:spPr>
        <p:txBody>
          <a:bodyPr>
            <a:noAutofit/>
          </a:bodyPr>
          <a:lstStyle/>
          <a:p>
            <a:pPr lvl="0">
              <a:spcBef>
                <a:spcPts val="528"/>
              </a:spcBef>
              <a:buNone/>
            </a:pPr>
            <a:r>
              <a:rPr lang="en-ZA" sz="2400" b="1" dirty="0">
                <a:solidFill>
                  <a:srgbClr val="0000CC"/>
                </a:solidFill>
              </a:rPr>
              <a:t>Dispensing on the EDT based on actual dispensing at the IMAI </a:t>
            </a:r>
            <a:r>
              <a:rPr lang="en-ZA" sz="2400" b="1" dirty="0" smtClean="0">
                <a:solidFill>
                  <a:srgbClr val="0000CC"/>
                </a:solidFill>
              </a:rPr>
              <a:t>site (cont.)</a:t>
            </a:r>
            <a:endParaRPr lang="en-ZA" sz="2400" b="1" dirty="0">
              <a:solidFill>
                <a:srgbClr val="0000CC"/>
              </a:solidFill>
            </a:endParaRPr>
          </a:p>
          <a:p>
            <a:pPr marL="457200" indent="-457200">
              <a:spcBef>
                <a:spcPts val="528"/>
              </a:spcBef>
              <a:buFont typeface="+mj-lt"/>
              <a:buAutoNum type="arabicPeriod" startAt="6"/>
            </a:pPr>
            <a:r>
              <a:rPr lang="en-GB" sz="2400" dirty="0">
                <a:solidFill>
                  <a:srgbClr val="FF0000"/>
                </a:solidFill>
              </a:rPr>
              <a:t>Where possible the IMAI site staff should be requested to fax filled out DDRs as they complete them to avoid accumulation of data to be entered onto the EDT</a:t>
            </a:r>
          </a:p>
          <a:p>
            <a:pPr marL="457200" indent="-457200">
              <a:spcBef>
                <a:spcPts val="528"/>
              </a:spcBef>
              <a:buFont typeface="+mj-lt"/>
              <a:buAutoNum type="arabicPeriod" startAt="6"/>
            </a:pPr>
            <a:r>
              <a:rPr lang="en-GB" sz="2400" dirty="0" smtClean="0"/>
              <a:t>Dispense on the EDT based on the DDRs received</a:t>
            </a:r>
          </a:p>
          <a:p>
            <a:pPr marL="457200" lvl="0" indent="-457200">
              <a:spcBef>
                <a:spcPts val="528"/>
              </a:spcBef>
              <a:buFont typeface="+mj-lt"/>
              <a:buAutoNum type="arabicPeriod" startAt="6"/>
            </a:pPr>
            <a:r>
              <a:rPr lang="en-GB" sz="2400" dirty="0" smtClean="0"/>
              <a:t>Remember to enter the correct date of visit appearing on the DDRs as you dispense.</a:t>
            </a:r>
            <a:endParaRPr lang="en-ZA" sz="2400" dirty="0" smtClean="0"/>
          </a:p>
          <a:p>
            <a:pPr>
              <a:spcBef>
                <a:spcPts val="528"/>
              </a:spcBef>
              <a:buNone/>
            </a:pPr>
            <a:r>
              <a:rPr lang="en-ZA" sz="2400" b="1" dirty="0" smtClean="0"/>
              <a:t>Implications</a:t>
            </a:r>
          </a:p>
          <a:p>
            <a:pPr>
              <a:spcBef>
                <a:spcPts val="528"/>
              </a:spcBef>
              <a:buFont typeface="Wingdings" pitchFamily="2" charset="2"/>
              <a:buChar char="q"/>
            </a:pPr>
            <a:r>
              <a:rPr lang="en-GB" sz="2400" dirty="0" smtClean="0"/>
              <a:t>Following this process ensures that reporting is accurate for IMAI sites, and automatic status changes on the EDT will be more accurate</a:t>
            </a:r>
          </a:p>
          <a:p>
            <a:pPr>
              <a:spcBef>
                <a:spcPts val="528"/>
              </a:spcBef>
              <a:buFont typeface="Wingdings" pitchFamily="2" charset="2"/>
              <a:buChar char="q"/>
            </a:pPr>
            <a:r>
              <a:rPr lang="en-GB" sz="2400" dirty="0" smtClean="0"/>
              <a:t>If nurses at the IMAI site are performing pill counts- the adherence data for the IMAI site patients will also be accurate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13</a:t>
            </a:fld>
            <a:endParaRPr lang="en-ZA"/>
          </a:p>
        </p:txBody>
      </p:sp>
    </p:spTree>
    <p:extLst>
      <p:ext uri="{BB962C8B-B14F-4D97-AF65-F5344CB8AC3E}">
        <p14:creationId xmlns:p14="http://schemas.microsoft.com/office/powerpoint/2010/main" val="659529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Dispensing on the EDT to IMAI site patients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838200"/>
            <a:ext cx="8839200" cy="5867400"/>
          </a:xfrm>
        </p:spPr>
        <p:txBody>
          <a:bodyPr>
            <a:noAutofit/>
          </a:bodyPr>
          <a:lstStyle/>
          <a:p>
            <a:pPr lvl="0">
              <a:spcBef>
                <a:spcPts val="528"/>
              </a:spcBef>
              <a:buNone/>
            </a:pPr>
            <a:r>
              <a:rPr lang="en-ZA" sz="2400" b="1" dirty="0" smtClean="0">
                <a:solidFill>
                  <a:srgbClr val="0000CC"/>
                </a:solidFill>
              </a:rPr>
              <a:t>(2) Dispensing in Advance on the EDT: </a:t>
            </a:r>
            <a:r>
              <a:rPr lang="en-GB" sz="2000" i="1" dirty="0" smtClean="0">
                <a:solidFill>
                  <a:srgbClr val="FF0000"/>
                </a:solidFill>
              </a:rPr>
              <a:t>This method should be used only where the recommended method is not feasible for one reason or another</a:t>
            </a:r>
          </a:p>
          <a:p>
            <a:pPr marL="457200" indent="-457200">
              <a:spcBef>
                <a:spcPts val="528"/>
              </a:spcBef>
              <a:buFont typeface="+mj-lt"/>
              <a:buAutoNum type="arabicPeriod"/>
            </a:pPr>
            <a:r>
              <a:rPr lang="en-GB" sz="2400" dirty="0" smtClean="0"/>
              <a:t>Print out the appointment list for the whole month from the EDT for the IMAI site in question;</a:t>
            </a:r>
          </a:p>
          <a:p>
            <a:pPr marL="457200" indent="-457200">
              <a:spcBef>
                <a:spcPts val="528"/>
              </a:spcBef>
              <a:buFont typeface="+mj-lt"/>
              <a:buAutoNum type="arabicPeriod"/>
            </a:pPr>
            <a:r>
              <a:rPr lang="en-GB" sz="2400" dirty="0" smtClean="0"/>
              <a:t>Dispense to all the patients on the list on the EDT using “today’s” date</a:t>
            </a:r>
          </a:p>
          <a:p>
            <a:pPr marL="457200" indent="-457200">
              <a:spcBef>
                <a:spcPts val="528"/>
              </a:spcBef>
              <a:buFont typeface="+mj-lt"/>
              <a:buAutoNum type="arabicPeriod"/>
            </a:pPr>
            <a:r>
              <a:rPr lang="en-GB" sz="2400" dirty="0" smtClean="0"/>
              <a:t>Based on this list determine the medicines or stock numbers for patients expected at the IMAI site for the whole month, including a buffer for other patients</a:t>
            </a:r>
            <a:r>
              <a:rPr lang="en-GB" sz="2400" dirty="0"/>
              <a:t> </a:t>
            </a:r>
            <a:r>
              <a:rPr lang="en-GB" sz="2400" dirty="0" smtClean="0"/>
              <a:t>who may show up</a:t>
            </a:r>
          </a:p>
          <a:p>
            <a:pPr marL="457200" indent="-457200">
              <a:spcBef>
                <a:spcPts val="528"/>
              </a:spcBef>
              <a:buFont typeface="+mj-lt"/>
              <a:buAutoNum type="arabicPeriod"/>
            </a:pPr>
            <a:r>
              <a:rPr lang="en-GB" sz="2400" dirty="0" smtClean="0"/>
              <a:t>Use the above to guide you in the process to prepare medicines required for the IMAI site to be visited</a:t>
            </a:r>
          </a:p>
          <a:p>
            <a:pPr marL="457200" indent="-457200">
              <a:spcBef>
                <a:spcPts val="528"/>
              </a:spcBef>
              <a:buFont typeface="+mj-lt"/>
              <a:buAutoNum type="arabicPeriod"/>
            </a:pPr>
            <a:r>
              <a:rPr lang="en-GB" sz="2400" dirty="0" smtClean="0"/>
              <a:t>By the next visit to the main site, IMAI site staff should provide the filled out daily dispensing register (DDRs) for the previous period</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14</a:t>
            </a:fld>
            <a:endParaRPr lang="en-ZA" dirty="0"/>
          </a:p>
        </p:txBody>
      </p:sp>
    </p:spTree>
    <p:extLst>
      <p:ext uri="{BB962C8B-B14F-4D97-AF65-F5344CB8AC3E}">
        <p14:creationId xmlns:p14="http://schemas.microsoft.com/office/powerpoint/2010/main" val="3235027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a:solidFill>
                  <a:srgbClr val="0000CC"/>
                </a:solidFill>
                <a:effectLst>
                  <a:outerShdw blurRad="38100" dist="38100" dir="2700000" algn="tl">
                    <a:srgbClr val="000000">
                      <a:alpha val="43137"/>
                    </a:srgbClr>
                  </a:outerShdw>
                </a:effectLst>
              </a:rPr>
              <a:t>Dispensing on the EDT to IMAI site patients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lvl="0">
              <a:spcBef>
                <a:spcPts val="528"/>
              </a:spcBef>
              <a:buNone/>
            </a:pPr>
            <a:r>
              <a:rPr lang="en-ZA" sz="2400" b="1" dirty="0">
                <a:solidFill>
                  <a:srgbClr val="0000CC"/>
                </a:solidFill>
              </a:rPr>
              <a:t>Dispensing </a:t>
            </a:r>
            <a:r>
              <a:rPr lang="en-ZA" sz="2400" b="1" dirty="0" smtClean="0">
                <a:solidFill>
                  <a:srgbClr val="0000CC"/>
                </a:solidFill>
              </a:rPr>
              <a:t>in Advance (</a:t>
            </a:r>
            <a:r>
              <a:rPr lang="en-ZA" sz="2400" b="1" dirty="0" err="1" smtClean="0">
                <a:solidFill>
                  <a:srgbClr val="0000CC"/>
                </a:solidFill>
              </a:rPr>
              <a:t>cont</a:t>
            </a:r>
            <a:r>
              <a:rPr lang="en-ZA" sz="2400" b="1" dirty="0" smtClean="0">
                <a:solidFill>
                  <a:srgbClr val="0000CC"/>
                </a:solidFill>
              </a:rPr>
              <a:t>)</a:t>
            </a:r>
            <a:endParaRPr lang="en-ZA" sz="2400" b="1" dirty="0">
              <a:solidFill>
                <a:srgbClr val="0000CC"/>
              </a:solidFill>
            </a:endParaRPr>
          </a:p>
          <a:p>
            <a:pPr marL="457200" indent="-457200">
              <a:spcBef>
                <a:spcPts val="528"/>
              </a:spcBef>
              <a:buFont typeface="+mj-lt"/>
              <a:buAutoNum type="arabicPeriod" startAt="6"/>
            </a:pPr>
            <a:r>
              <a:rPr lang="en-GB" sz="2400" dirty="0" smtClean="0"/>
              <a:t>For patients who did not show up at the IMAI site, reverse the dispensing done on the EDT </a:t>
            </a:r>
          </a:p>
          <a:p>
            <a:pPr marL="457200" indent="-457200">
              <a:spcBef>
                <a:spcPts val="528"/>
              </a:spcBef>
              <a:buFont typeface="+mj-lt"/>
              <a:buAutoNum type="arabicPeriod" startAt="6"/>
            </a:pPr>
            <a:r>
              <a:rPr lang="en-GB" sz="2400" dirty="0" smtClean="0"/>
              <a:t>Also make any other necessary dispensing adjustments (e.g. of quantities or regimens dispensed) by reversing the earlier transactions and dispensing the correct medicines/ quantities</a:t>
            </a:r>
          </a:p>
          <a:p>
            <a:pPr>
              <a:spcBef>
                <a:spcPts val="528"/>
              </a:spcBef>
              <a:buNone/>
            </a:pPr>
            <a:r>
              <a:rPr lang="en-ZA" sz="2400" b="1" dirty="0" smtClean="0"/>
              <a:t>Implications</a:t>
            </a:r>
          </a:p>
          <a:p>
            <a:pPr>
              <a:spcBef>
                <a:spcPts val="528"/>
              </a:spcBef>
              <a:buFont typeface="Wingdings" pitchFamily="2" charset="2"/>
              <a:buChar char="q"/>
            </a:pPr>
            <a:r>
              <a:rPr lang="en-GB" sz="2400" dirty="0" smtClean="0"/>
              <a:t>This process ensures that reporting on patient numbers is accurate for IMAI sites,</a:t>
            </a:r>
          </a:p>
          <a:p>
            <a:pPr>
              <a:spcBef>
                <a:spcPts val="528"/>
              </a:spcBef>
              <a:buFont typeface="Wingdings" pitchFamily="2" charset="2"/>
              <a:buChar char="q"/>
            </a:pPr>
            <a:r>
              <a:rPr lang="en-GB" sz="2400" dirty="0" smtClean="0"/>
              <a:t>However, automatic status changes and adherence scores for IMAI site patients on the EDT will not be accurate if this method is used</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15</a:t>
            </a:fld>
            <a:endParaRPr lang="en-ZA"/>
          </a:p>
        </p:txBody>
      </p:sp>
    </p:spTree>
    <p:extLst>
      <p:ext uri="{BB962C8B-B14F-4D97-AF65-F5344CB8AC3E}">
        <p14:creationId xmlns:p14="http://schemas.microsoft.com/office/powerpoint/2010/main" val="354368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at Outreach Sites,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114800"/>
          </a:xfrm>
        </p:spPr>
        <p:txBody>
          <a:bodyPr>
            <a:noAutofit/>
          </a:bodyPr>
          <a:lstStyle/>
          <a:p>
            <a:pPr marL="0" indent="0">
              <a:spcBef>
                <a:spcPts val="528"/>
              </a:spcBef>
              <a:buNone/>
            </a:pPr>
            <a:r>
              <a:rPr lang="en-ZA" sz="2400" b="1" dirty="0" smtClean="0"/>
              <a:t>By the end of this session you should be able to</a:t>
            </a:r>
          </a:p>
          <a:p>
            <a:pPr>
              <a:spcBef>
                <a:spcPts val="528"/>
              </a:spcBef>
              <a:buFont typeface="Wingdings" pitchFamily="2" charset="2"/>
              <a:buChar char="q"/>
            </a:pPr>
            <a:endParaRPr lang="en-GB" sz="2400" dirty="0" smtClean="0"/>
          </a:p>
          <a:p>
            <a:pPr>
              <a:spcBef>
                <a:spcPts val="528"/>
              </a:spcBef>
              <a:buFont typeface="Wingdings" pitchFamily="2" charset="2"/>
              <a:buChar char="q"/>
            </a:pPr>
            <a:r>
              <a:rPr lang="en-GB" sz="2400" dirty="0" smtClean="0"/>
              <a:t>Efficiently plan for dispensing at outreach sites</a:t>
            </a:r>
          </a:p>
          <a:p>
            <a:pPr>
              <a:spcBef>
                <a:spcPts val="528"/>
              </a:spcBef>
              <a:buFont typeface="Wingdings" pitchFamily="2" charset="2"/>
              <a:buChar char="q"/>
            </a:pPr>
            <a:r>
              <a:rPr lang="en-GB" sz="2400" dirty="0" smtClean="0"/>
              <a:t>Use the EDT mobile to record dispensing details</a:t>
            </a:r>
          </a:p>
        </p:txBody>
      </p:sp>
      <p:sp>
        <p:nvSpPr>
          <p:cNvPr id="4" name="Slide Number Placeholder 3"/>
          <p:cNvSpPr>
            <a:spLocks noGrp="1"/>
          </p:cNvSpPr>
          <p:nvPr>
            <p:ph type="sldNum" sz="quarter" idx="12"/>
          </p:nvPr>
        </p:nvSpPr>
        <p:spPr/>
        <p:txBody>
          <a:bodyPr/>
          <a:lstStyle/>
          <a:p>
            <a:fld id="{ACA9E712-0DA1-4DA0-904E-C8478F5EBDD3}" type="slidenum">
              <a:rPr lang="en-ZA" smtClean="0"/>
              <a:pPr/>
              <a:t>2</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2200" dirty="0" smtClean="0">
                <a:solidFill>
                  <a:srgbClr val="0000CC"/>
                </a:solidFill>
                <a:effectLst>
                  <a:outerShdw blurRad="38100" dist="38100" dir="2700000" algn="tl">
                    <a:srgbClr val="000000">
                      <a:alpha val="43137"/>
                    </a:srgbClr>
                  </a:outerShdw>
                </a:effectLst>
                <a:ea typeface="+mj-ea"/>
                <a:cs typeface="+mj-cs"/>
              </a:rPr>
              <a:t>Required: Patient’s Prescription from Doctor, EDT mobile</a:t>
            </a: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649616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at Outreach Sites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spcBef>
                <a:spcPts val="528"/>
              </a:spcBef>
              <a:buNone/>
            </a:pPr>
            <a:r>
              <a:rPr lang="en-ZA" sz="2400" b="1" dirty="0" smtClean="0"/>
              <a:t>When is this applicable?</a:t>
            </a:r>
          </a:p>
          <a:p>
            <a:pPr>
              <a:buFont typeface="Wingdings" pitchFamily="2" charset="2"/>
              <a:buChar char="q"/>
            </a:pPr>
            <a:r>
              <a:rPr lang="en-ZA" sz="2400" dirty="0" smtClean="0"/>
              <a:t>Outreach sites where dispensing is done using EDT Mobile</a:t>
            </a:r>
          </a:p>
          <a:p>
            <a:pPr>
              <a:buFont typeface="Wingdings" pitchFamily="2" charset="2"/>
              <a:buChar char="q"/>
            </a:pPr>
            <a:r>
              <a:rPr lang="en-ZA" sz="2400" dirty="0" smtClean="0"/>
              <a:t>Outreach sites that report stock through the main site, and have an EDT computer and do not keep stock locally at the outreach site</a:t>
            </a:r>
            <a:endParaRPr lang="en-GB" sz="2400" dirty="0" smtClean="0"/>
          </a:p>
          <a:p>
            <a:pPr>
              <a:spcBef>
                <a:spcPts val="528"/>
              </a:spcBef>
              <a:buNone/>
            </a:pPr>
            <a:r>
              <a:rPr lang="en-ZA" sz="2400" b="1" dirty="0" smtClean="0"/>
              <a:t>Implementation</a:t>
            </a:r>
          </a:p>
          <a:p>
            <a:pPr>
              <a:spcBef>
                <a:spcPts val="528"/>
              </a:spcBef>
              <a:buFont typeface="Wingdings" pitchFamily="2" charset="2"/>
              <a:buChar char="q"/>
            </a:pPr>
            <a:r>
              <a:rPr lang="en-GB" sz="2400" dirty="0" smtClean="0"/>
              <a:t>Print out the appointment list for the outreach to be visited</a:t>
            </a:r>
          </a:p>
          <a:p>
            <a:pPr>
              <a:spcBef>
                <a:spcPts val="528"/>
              </a:spcBef>
              <a:buFont typeface="Wingdings" pitchFamily="2" charset="2"/>
              <a:buChar char="q"/>
            </a:pPr>
            <a:r>
              <a:rPr lang="en-GB" sz="2400" dirty="0" smtClean="0"/>
              <a:t>Based on this list determine the medicines stock numbers for patients expected, including a buffer for other patients</a:t>
            </a:r>
          </a:p>
          <a:p>
            <a:pPr>
              <a:spcBef>
                <a:spcPts val="528"/>
              </a:spcBef>
              <a:buFont typeface="Wingdings" pitchFamily="2" charset="2"/>
              <a:buChar char="q"/>
            </a:pPr>
            <a:r>
              <a:rPr lang="en-GB" sz="2400" dirty="0" smtClean="0"/>
              <a:t>Dispensing at the site is done using the EDT mobile or PC</a:t>
            </a:r>
          </a:p>
          <a:p>
            <a:pPr>
              <a:spcBef>
                <a:spcPts val="528"/>
              </a:spcBef>
              <a:buFont typeface="Wingdings" pitchFamily="2" charset="2"/>
              <a:buChar char="q"/>
            </a:pPr>
            <a:r>
              <a:rPr lang="en-GB" sz="2400" dirty="0"/>
              <a:t>After the visit to the outreach site, dispensing data must be downloaded immediately from the EDT </a:t>
            </a:r>
            <a:r>
              <a:rPr lang="en-GB" sz="2400" dirty="0" smtClean="0"/>
              <a:t>mobile</a:t>
            </a:r>
          </a:p>
          <a:p>
            <a:pPr>
              <a:spcBef>
                <a:spcPts val="528"/>
              </a:spcBef>
              <a:buFont typeface="Wingdings" pitchFamily="2" charset="2"/>
              <a:buChar char="q"/>
            </a:pPr>
            <a:endParaRPr lang="en-ZA" sz="22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3</a:t>
            </a:fld>
            <a:endParaRPr lang="en-ZA"/>
          </a:p>
        </p:txBody>
      </p:sp>
    </p:spTree>
    <p:extLst>
      <p:ext uri="{BB962C8B-B14F-4D97-AF65-F5344CB8AC3E}">
        <p14:creationId xmlns:p14="http://schemas.microsoft.com/office/powerpoint/2010/main" val="4147481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at Outreach Sites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buNone/>
            </a:pPr>
            <a:r>
              <a:rPr lang="en-ZA" sz="2400" b="1" dirty="0" smtClean="0"/>
              <a:t>Implementation, cont.</a:t>
            </a:r>
          </a:p>
          <a:p>
            <a:pPr>
              <a:spcBef>
                <a:spcPts val="528"/>
              </a:spcBef>
              <a:buFont typeface="Wingdings" pitchFamily="2" charset="2"/>
              <a:buChar char="q"/>
            </a:pPr>
            <a:r>
              <a:rPr lang="en-GB" sz="2400" dirty="0" smtClean="0"/>
              <a:t>For outreach sites using an EDT computer (e.g. </a:t>
            </a:r>
            <a:r>
              <a:rPr lang="en-GB" sz="2400" dirty="0" err="1" smtClean="0"/>
              <a:t>Onesi</a:t>
            </a:r>
            <a:r>
              <a:rPr lang="en-GB" sz="2400" dirty="0" smtClean="0"/>
              <a:t> HC, </a:t>
            </a:r>
            <a:r>
              <a:rPr lang="en-GB" sz="2400" dirty="0" err="1" smtClean="0"/>
              <a:t>shivelo</a:t>
            </a:r>
            <a:r>
              <a:rPr lang="en-GB" sz="2400" dirty="0" smtClean="0"/>
              <a:t> clinic as at 2012), the stock required for the subsequent visit should be determined in advance using the EDT at the outreach site. The steps above, for using an EDT mobile will be also applicable.</a:t>
            </a:r>
          </a:p>
          <a:p>
            <a:pPr>
              <a:spcBef>
                <a:spcPts val="528"/>
              </a:spcBef>
              <a:buNone/>
            </a:pPr>
            <a:r>
              <a:rPr lang="en-ZA" sz="2400" b="1" dirty="0" smtClean="0"/>
              <a:t>Implications</a:t>
            </a:r>
          </a:p>
          <a:p>
            <a:pPr>
              <a:spcBef>
                <a:spcPts val="528"/>
              </a:spcBef>
              <a:buFont typeface="Wingdings" pitchFamily="2" charset="2"/>
              <a:buChar char="q"/>
            </a:pPr>
            <a:r>
              <a:rPr lang="en-GB" sz="2400" dirty="0" smtClean="0"/>
              <a:t>Updating the patient’s regimen in a timely manner improves data quality and guides the introduction of evidence based interventions</a:t>
            </a:r>
          </a:p>
          <a:p>
            <a:pPr>
              <a:spcBef>
                <a:spcPts val="528"/>
              </a:spcBef>
              <a:buFont typeface="Wingdings" pitchFamily="2" charset="2"/>
              <a:buChar char="q"/>
            </a:pPr>
            <a:endParaRPr lang="en-GB" sz="24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4</a:t>
            </a:fld>
            <a:endParaRPr lang="en-ZA"/>
          </a:p>
        </p:txBody>
      </p:sp>
    </p:spTree>
    <p:extLst>
      <p:ext uri="{BB962C8B-B14F-4D97-AF65-F5344CB8AC3E}">
        <p14:creationId xmlns:p14="http://schemas.microsoft.com/office/powerpoint/2010/main" val="3886503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Using the EDT mobile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spcBef>
                <a:spcPts val="528"/>
              </a:spcBef>
              <a:buNone/>
            </a:pPr>
            <a:r>
              <a:rPr lang="en-ZA" sz="2400" b="1" dirty="0" smtClean="0"/>
              <a:t>When is this applicable?</a:t>
            </a:r>
          </a:p>
          <a:p>
            <a:pPr>
              <a:spcBef>
                <a:spcPts val="528"/>
              </a:spcBef>
              <a:buFont typeface="Wingdings" pitchFamily="2" charset="2"/>
              <a:buChar char="q"/>
            </a:pPr>
            <a:r>
              <a:rPr lang="en-GB" sz="2400" dirty="0" smtClean="0"/>
              <a:t>The EDT Mobile should be updated on a weekly basis with the complete patient list from the EDT. This should be done after downloading data from the device to the EDT. </a:t>
            </a:r>
          </a:p>
          <a:p>
            <a:pPr>
              <a:spcBef>
                <a:spcPts val="528"/>
              </a:spcBef>
              <a:buFont typeface="Wingdings" pitchFamily="2" charset="2"/>
              <a:buChar char="q"/>
            </a:pPr>
            <a:r>
              <a:rPr lang="en-GB" sz="2400" dirty="0" smtClean="0"/>
              <a:t>EDT Mobile is used in the following scenarios:</a:t>
            </a:r>
          </a:p>
          <a:p>
            <a:pPr>
              <a:spcBef>
                <a:spcPts val="528"/>
              </a:spcBef>
              <a:buFont typeface="Wingdings" pitchFamily="2" charset="2"/>
              <a:buChar char="q"/>
            </a:pPr>
            <a:r>
              <a:rPr lang="en-GB" sz="2400" dirty="0" smtClean="0"/>
              <a:t>Dispensing at outreach sites</a:t>
            </a:r>
          </a:p>
          <a:p>
            <a:pPr>
              <a:spcBef>
                <a:spcPts val="528"/>
              </a:spcBef>
              <a:buFont typeface="Wingdings" pitchFamily="2" charset="2"/>
              <a:buChar char="q"/>
            </a:pPr>
            <a:r>
              <a:rPr lang="en-GB" sz="2400" dirty="0" smtClean="0"/>
              <a:t>Dispensing at main site, including when the EDT is not working or when you have more pharmacy staff to dispense to patients.</a:t>
            </a:r>
          </a:p>
          <a:p>
            <a:pPr>
              <a:buNone/>
            </a:pPr>
            <a:r>
              <a:rPr lang="en-ZA" sz="2400" b="1" dirty="0" smtClean="0"/>
              <a:t>Implementation</a:t>
            </a:r>
          </a:p>
          <a:p>
            <a:pPr lvl="0">
              <a:spcBef>
                <a:spcPts val="528"/>
              </a:spcBef>
              <a:buFont typeface="Wingdings" pitchFamily="2" charset="2"/>
              <a:buChar char="q"/>
            </a:pPr>
            <a:r>
              <a:rPr lang="en-GB" sz="2400" dirty="0" smtClean="0"/>
              <a:t>Preparing the EDT mobile</a:t>
            </a:r>
          </a:p>
          <a:p>
            <a:pPr lvl="0">
              <a:spcBef>
                <a:spcPts val="528"/>
              </a:spcBef>
              <a:buFont typeface="Wingdings" pitchFamily="2" charset="2"/>
              <a:buChar char="q"/>
            </a:pPr>
            <a:r>
              <a:rPr lang="en-GB" sz="2400" dirty="0" smtClean="0"/>
              <a:t>Dispensing using the EDT mobile</a:t>
            </a:r>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5</a:t>
            </a:fld>
            <a:endParaRPr lang="en-ZA"/>
          </a:p>
        </p:txBody>
      </p:sp>
    </p:spTree>
    <p:extLst>
      <p:ext uri="{BB962C8B-B14F-4D97-AF65-F5344CB8AC3E}">
        <p14:creationId xmlns:p14="http://schemas.microsoft.com/office/powerpoint/2010/main" val="142543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Using the EDT mobile,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spcBef>
                <a:spcPts val="528"/>
              </a:spcBef>
              <a:buNone/>
            </a:pPr>
            <a:r>
              <a:rPr lang="en-ZA" sz="2400" b="1" dirty="0" smtClean="0"/>
              <a:t>Implementation, cont</a:t>
            </a:r>
          </a:p>
          <a:p>
            <a:pPr>
              <a:spcBef>
                <a:spcPts val="528"/>
              </a:spcBef>
              <a:buFont typeface="Wingdings" pitchFamily="2" charset="2"/>
              <a:buChar char="q"/>
            </a:pPr>
            <a:r>
              <a:rPr lang="en-GB" sz="2400" dirty="0" smtClean="0"/>
              <a:t>Updating the EDT database with data from the EDT mobile</a:t>
            </a:r>
          </a:p>
          <a:p>
            <a:pPr lvl="1">
              <a:spcBef>
                <a:spcPts val="528"/>
              </a:spcBef>
              <a:buFont typeface="Wingdings" pitchFamily="2" charset="2"/>
              <a:buChar char="q"/>
            </a:pPr>
            <a:r>
              <a:rPr lang="en-GB" sz="2400" dirty="0" smtClean="0"/>
              <a:t>Upon connection to the EDT computer; dispensing details of all patients on the EDT mobile are downloaded to the EDT computer</a:t>
            </a:r>
          </a:p>
          <a:p>
            <a:pPr lvl="1">
              <a:spcBef>
                <a:spcPts val="528"/>
              </a:spcBef>
              <a:buFont typeface="Wingdings" pitchFamily="2" charset="2"/>
              <a:buChar char="q"/>
            </a:pPr>
            <a:r>
              <a:rPr lang="en-GB" sz="2400" dirty="0" smtClean="0"/>
              <a:t>After data transfer, run the dispensing history query to confirm that the data was successfully downloaded.</a:t>
            </a:r>
          </a:p>
          <a:p>
            <a:pPr>
              <a:buNone/>
            </a:pPr>
            <a:r>
              <a:rPr lang="en-ZA" sz="2400" b="1" dirty="0" smtClean="0"/>
              <a:t>Implications</a:t>
            </a:r>
          </a:p>
          <a:p>
            <a:pPr lvl="0">
              <a:spcBef>
                <a:spcPts val="528"/>
              </a:spcBef>
              <a:buFont typeface="Wingdings" pitchFamily="2" charset="2"/>
              <a:buChar char="q"/>
            </a:pPr>
            <a:r>
              <a:rPr lang="en-GB" sz="2400" dirty="0" smtClean="0"/>
              <a:t>Eliminates duplication of work, and manual data capturing</a:t>
            </a:r>
          </a:p>
          <a:p>
            <a:pPr lvl="0">
              <a:spcBef>
                <a:spcPts val="528"/>
              </a:spcBef>
              <a:buFont typeface="Wingdings" pitchFamily="2" charset="2"/>
              <a:buChar char="q"/>
            </a:pPr>
            <a:r>
              <a:rPr lang="en-GB" sz="2400" dirty="0" smtClean="0"/>
              <a:t>Improves facility ART service efficiency</a:t>
            </a:r>
          </a:p>
        </p:txBody>
      </p:sp>
      <p:sp>
        <p:nvSpPr>
          <p:cNvPr id="4" name="Slide Number Placeholder 3"/>
          <p:cNvSpPr>
            <a:spLocks noGrp="1"/>
          </p:cNvSpPr>
          <p:nvPr>
            <p:ph type="sldNum" sz="quarter" idx="12"/>
          </p:nvPr>
        </p:nvSpPr>
        <p:spPr/>
        <p:txBody>
          <a:bodyPr/>
          <a:lstStyle/>
          <a:p>
            <a:fld id="{ACA9E712-0DA1-4DA0-904E-C8478F5EBDD3}" type="slidenum">
              <a:rPr lang="en-ZA" smtClean="0"/>
              <a:pPr/>
              <a:t>6</a:t>
            </a:fld>
            <a:endParaRPr lang="en-ZA"/>
          </a:p>
        </p:txBody>
      </p:sp>
    </p:spTree>
    <p:extLst>
      <p:ext uri="{BB962C8B-B14F-4D97-AF65-F5344CB8AC3E}">
        <p14:creationId xmlns:p14="http://schemas.microsoft.com/office/powerpoint/2010/main" val="3781955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Manual data transfer from outreach site to main site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 y="990600"/>
            <a:ext cx="9067800" cy="5715000"/>
          </a:xfrm>
        </p:spPr>
        <p:txBody>
          <a:bodyPr>
            <a:noAutofit/>
          </a:bodyPr>
          <a:lstStyle/>
          <a:p>
            <a:pPr>
              <a:spcBef>
                <a:spcPts val="528"/>
              </a:spcBef>
              <a:buNone/>
            </a:pPr>
            <a:r>
              <a:rPr lang="en-ZA" sz="2400" b="1" dirty="0" smtClean="0"/>
              <a:t>When is this applicable?</a:t>
            </a:r>
          </a:p>
          <a:p>
            <a:pPr lvl="0">
              <a:spcBef>
                <a:spcPts val="528"/>
              </a:spcBef>
              <a:buFont typeface="Wingdings" pitchFamily="2" charset="2"/>
              <a:buChar char="q"/>
            </a:pPr>
            <a:r>
              <a:rPr lang="en-GB" sz="2400" dirty="0" smtClean="0"/>
              <a:t>This is applicable to outreach sites with an EDT computer, where patients are seen periodically by pharmacy staff from the main site.</a:t>
            </a:r>
          </a:p>
          <a:p>
            <a:pPr lvl="0">
              <a:spcBef>
                <a:spcPts val="528"/>
              </a:spcBef>
              <a:buFont typeface="Wingdings" pitchFamily="2" charset="2"/>
              <a:buChar char="q"/>
            </a:pPr>
            <a:r>
              <a:rPr lang="en-GB" sz="2400" dirty="0" smtClean="0"/>
              <a:t>E.g. </a:t>
            </a:r>
            <a:r>
              <a:rPr lang="en-GB" sz="2400" dirty="0" err="1" smtClean="0"/>
              <a:t>Oshivelo</a:t>
            </a:r>
            <a:r>
              <a:rPr lang="en-GB" sz="2400" dirty="0" smtClean="0"/>
              <a:t> – </a:t>
            </a:r>
            <a:r>
              <a:rPr lang="en-GB" sz="2400" dirty="0" err="1" smtClean="0"/>
              <a:t>Tsumeb</a:t>
            </a:r>
            <a:r>
              <a:rPr lang="en-GB" sz="2400" dirty="0" smtClean="0"/>
              <a:t>, </a:t>
            </a:r>
            <a:r>
              <a:rPr lang="en-GB" sz="2400" dirty="0" err="1" smtClean="0"/>
              <a:t>Onesi</a:t>
            </a:r>
            <a:r>
              <a:rPr lang="en-GB" sz="2400" dirty="0" smtClean="0"/>
              <a:t> – </a:t>
            </a:r>
            <a:r>
              <a:rPr lang="en-GB" sz="2400" dirty="0" err="1" smtClean="0"/>
              <a:t>Tsandi</a:t>
            </a:r>
            <a:endParaRPr lang="en-GB" sz="2400" dirty="0" smtClean="0"/>
          </a:p>
          <a:p>
            <a:pPr>
              <a:spcBef>
                <a:spcPts val="528"/>
              </a:spcBef>
              <a:buNone/>
            </a:pPr>
            <a:r>
              <a:rPr lang="en-ZA" sz="2400" b="1" dirty="0" smtClean="0"/>
              <a:t>Implementation</a:t>
            </a:r>
          </a:p>
          <a:p>
            <a:pPr>
              <a:spcBef>
                <a:spcPts val="528"/>
              </a:spcBef>
              <a:buFont typeface="Wingdings" pitchFamily="2" charset="2"/>
              <a:buChar char="q"/>
            </a:pPr>
            <a:r>
              <a:rPr lang="en-GB" sz="2400" dirty="0" smtClean="0"/>
              <a:t>At an outreach site:</a:t>
            </a:r>
          </a:p>
          <a:p>
            <a:pPr marL="742950" lvl="2" indent="-342900">
              <a:spcBef>
                <a:spcPts val="528"/>
              </a:spcBef>
              <a:buFont typeface="Wingdings" pitchFamily="2" charset="2"/>
              <a:buChar char="q"/>
            </a:pPr>
            <a:r>
              <a:rPr lang="en-GB" dirty="0" smtClean="0"/>
              <a:t>Run the script named ‘</a:t>
            </a:r>
            <a:r>
              <a:rPr lang="en-GB" dirty="0" smtClean="0">
                <a:solidFill>
                  <a:srgbClr val="0000CC"/>
                </a:solidFill>
              </a:rPr>
              <a:t>OK.bat</a:t>
            </a:r>
            <a:r>
              <a:rPr lang="en-GB" dirty="0" smtClean="0"/>
              <a:t>’ to copy the outreach site backup to the memory stick</a:t>
            </a:r>
          </a:p>
          <a:p>
            <a:pPr marL="342900" lvl="1" indent="-342900">
              <a:spcBef>
                <a:spcPts val="528"/>
              </a:spcBef>
              <a:buFont typeface="Wingdings" pitchFamily="2" charset="2"/>
              <a:buChar char="q"/>
            </a:pPr>
            <a:r>
              <a:rPr lang="en-GB" sz="2400" dirty="0" smtClean="0"/>
              <a:t>At the main site:</a:t>
            </a:r>
          </a:p>
          <a:p>
            <a:pPr marL="742950" lvl="2" indent="-342900">
              <a:spcBef>
                <a:spcPts val="528"/>
              </a:spcBef>
              <a:buFont typeface="Wingdings" pitchFamily="2" charset="2"/>
              <a:buChar char="q"/>
            </a:pPr>
            <a:r>
              <a:rPr lang="en-GB" dirty="0" smtClean="0"/>
              <a:t>Run the script named ‘</a:t>
            </a:r>
            <a:r>
              <a:rPr lang="en-GB" dirty="0" smtClean="0">
                <a:solidFill>
                  <a:srgbClr val="0000CC"/>
                </a:solidFill>
              </a:rPr>
              <a:t>copy to m drive.bat</a:t>
            </a:r>
            <a:r>
              <a:rPr lang="en-GB" dirty="0" smtClean="0"/>
              <a:t>’ to copy the outreach site backup to the EDT at main site.</a:t>
            </a:r>
          </a:p>
          <a:p>
            <a:pPr marL="742950" lvl="2" indent="-342900">
              <a:spcBef>
                <a:spcPts val="528"/>
              </a:spcBef>
              <a:buFont typeface="Wingdings" pitchFamily="2" charset="2"/>
              <a:buChar char="q"/>
            </a:pPr>
            <a:r>
              <a:rPr lang="en-GB" dirty="0" smtClean="0"/>
              <a:t>The database backup of the outreach site will be transferred to the national database together with the mains site’s database backup.</a:t>
            </a:r>
          </a:p>
        </p:txBody>
      </p:sp>
      <p:sp>
        <p:nvSpPr>
          <p:cNvPr id="4" name="Slide Number Placeholder 3"/>
          <p:cNvSpPr>
            <a:spLocks noGrp="1"/>
          </p:cNvSpPr>
          <p:nvPr>
            <p:ph type="sldNum" sz="quarter" idx="12"/>
          </p:nvPr>
        </p:nvSpPr>
        <p:spPr/>
        <p:txBody>
          <a:bodyPr/>
          <a:lstStyle/>
          <a:p>
            <a:fld id="{ACA9E712-0DA1-4DA0-904E-C8478F5EBDD3}" type="slidenum">
              <a:rPr lang="en-ZA" smtClean="0"/>
              <a:pPr/>
              <a:t>7</a:t>
            </a:fld>
            <a:endParaRPr lang="en-ZA"/>
          </a:p>
        </p:txBody>
      </p:sp>
    </p:spTree>
    <p:extLst>
      <p:ext uri="{BB962C8B-B14F-4D97-AF65-F5344CB8AC3E}">
        <p14:creationId xmlns:p14="http://schemas.microsoft.com/office/powerpoint/2010/main" val="2341048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Manual data transfer from outreach site to main site(3)</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buNone/>
            </a:pPr>
            <a:r>
              <a:rPr lang="en-ZA" sz="2400" b="1" dirty="0" smtClean="0"/>
              <a:t>Implications</a:t>
            </a:r>
          </a:p>
          <a:p>
            <a:pPr>
              <a:spcBef>
                <a:spcPts val="528"/>
              </a:spcBef>
              <a:buFont typeface="Wingdings" pitchFamily="2" charset="2"/>
              <a:buChar char="q"/>
            </a:pPr>
            <a:r>
              <a:rPr lang="en-GB" sz="2400" dirty="0" smtClean="0"/>
              <a:t>If data from the outreach site is not copied to the main site, the outreach site’s data at the main site’s PC will be outdated.</a:t>
            </a:r>
            <a:endParaRPr lang="en-GB" sz="2400" dirty="0"/>
          </a:p>
          <a:p>
            <a:pPr marL="0" indent="0">
              <a:spcBef>
                <a:spcPts val="528"/>
              </a:spcBef>
              <a:buNone/>
            </a:pPr>
            <a:endParaRPr lang="en-US" sz="2400" dirty="0" smtClean="0"/>
          </a:p>
          <a:p>
            <a:pPr marL="0" indent="0">
              <a:spcBef>
                <a:spcPts val="528"/>
              </a:spcBef>
              <a:buNone/>
            </a:pPr>
            <a:endParaRPr lang="en-US" sz="2400" dirty="0"/>
          </a:p>
          <a:p>
            <a:pPr marL="0" indent="0">
              <a:spcBef>
                <a:spcPts val="528"/>
              </a:spcBef>
              <a:buNone/>
            </a:pPr>
            <a:endParaRPr lang="en-GB" sz="2400" dirty="0" smtClean="0"/>
          </a:p>
          <a:p>
            <a:pPr>
              <a:spcBef>
                <a:spcPts val="528"/>
              </a:spcBef>
              <a:buFont typeface="Wingdings" pitchFamily="2" charset="2"/>
              <a:buChar char="q"/>
            </a:pPr>
            <a:r>
              <a:rPr lang="en-GB" sz="5400" b="1" dirty="0" smtClean="0"/>
              <a:t>DEMO</a:t>
            </a:r>
            <a:endParaRPr lang="en-GB" sz="2000" b="1"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8</a:t>
            </a:fld>
            <a:endParaRPr lang="en-ZA"/>
          </a:p>
        </p:txBody>
      </p:sp>
    </p:spTree>
    <p:extLst>
      <p:ext uri="{BB962C8B-B14F-4D97-AF65-F5344CB8AC3E}">
        <p14:creationId xmlns:p14="http://schemas.microsoft.com/office/powerpoint/2010/main" val="284110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447800"/>
          </a:xfrm>
        </p:spPr>
        <p:txBody>
          <a:bodyPr>
            <a:normAutofit/>
          </a:bodyPr>
          <a:lstStyle/>
          <a:p>
            <a:r>
              <a:rPr lang="en-ZA" b="1" dirty="0" smtClean="0">
                <a:solidFill>
                  <a:srgbClr val="0000CC"/>
                </a:solidFill>
                <a:effectLst>
                  <a:outerShdw blurRad="38100" dist="38100" dir="2700000" algn="tl">
                    <a:srgbClr val="000000">
                      <a:alpha val="43137"/>
                    </a:srgbClr>
                  </a:outerShdw>
                </a:effectLst>
              </a:rPr>
              <a:t>07 Dispensing to IMAI Site Patients</a:t>
            </a:r>
            <a:endParaRPr lang="en-ZA" b="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9</a:t>
            </a:fld>
            <a:endParaRPr lang="en-ZA"/>
          </a:p>
        </p:txBody>
      </p:sp>
      <p:sp>
        <p:nvSpPr>
          <p:cNvPr id="6" name="TextBox 5"/>
          <p:cNvSpPr txBox="1"/>
          <p:nvPr/>
        </p:nvSpPr>
        <p:spPr>
          <a:xfrm>
            <a:off x="3086100" y="4419600"/>
            <a:ext cx="2971800" cy="400110"/>
          </a:xfrm>
          <a:prstGeom prst="rect">
            <a:avLst/>
          </a:prstGeom>
          <a:noFill/>
        </p:spPr>
        <p:txBody>
          <a:bodyPr wrap="square" rtlCol="0">
            <a:spAutoFit/>
          </a:bodyPr>
          <a:lstStyle/>
          <a:p>
            <a:pPr algn="ctr"/>
            <a:r>
              <a:rPr lang="en-ZA" sz="2000" b="1" dirty="0" smtClean="0">
                <a:solidFill>
                  <a:srgbClr val="0000CC"/>
                </a:solidFill>
              </a:rPr>
              <a:t>User Manual Chapter 4</a:t>
            </a:r>
            <a:endParaRPr lang="en-ZA" sz="2000" b="1" dirty="0" smtClean="0"/>
          </a:p>
        </p:txBody>
      </p:sp>
    </p:spTree>
    <p:extLst>
      <p:ext uri="{BB962C8B-B14F-4D97-AF65-F5344CB8AC3E}">
        <p14:creationId xmlns:p14="http://schemas.microsoft.com/office/powerpoint/2010/main" val="3395845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1274</Words>
  <Application>Microsoft Office PowerPoint</Application>
  <PresentationFormat>On-screen Show (4:3)</PresentationFormat>
  <Paragraphs>111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06 Dispensing at Outreach Sites</vt:lpstr>
      <vt:lpstr>Dispensing at Outreach Sites, Objectives</vt:lpstr>
      <vt:lpstr>Dispensing at Outreach Sites</vt:lpstr>
      <vt:lpstr>Dispensing at Outreach Sites</vt:lpstr>
      <vt:lpstr>Using the EDT mobile</vt:lpstr>
      <vt:lpstr>Using the EDT mobile, cont.</vt:lpstr>
      <vt:lpstr>Manual data transfer from outreach site to main site</vt:lpstr>
      <vt:lpstr>Manual data transfer from outreach site to main site(3)</vt:lpstr>
      <vt:lpstr>07 Dispensing to IMAI Site Patients</vt:lpstr>
      <vt:lpstr>Dispensing on the EDT to IMAI site patients</vt:lpstr>
      <vt:lpstr>Dispensing on the EDT to IMAI site patients (cont.)</vt:lpstr>
      <vt:lpstr>Dispensing on the EDT to IMAI site patients (cont.)</vt:lpstr>
      <vt:lpstr>Dispensing on the EDT to IMAI site patients</vt:lpstr>
      <vt:lpstr>Dispensing on the EDT to IMAI site patients (cont.)</vt:lpstr>
      <vt:lpstr>Dispensing on the EDT to IMAI site patients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Victor Sumbi</cp:lastModifiedBy>
  <cp:revision>66</cp:revision>
  <cp:lastPrinted>2012-09-02T15:42:27Z</cp:lastPrinted>
  <dcterms:created xsi:type="dcterms:W3CDTF">2012-07-20T13:32:28Z</dcterms:created>
  <dcterms:modified xsi:type="dcterms:W3CDTF">2013-09-12T14:20:30Z</dcterms:modified>
</cp:coreProperties>
</file>