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5" r:id="rId4"/>
    <p:sldId id="274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57" autoAdjust="0"/>
  </p:normalViewPr>
  <p:slideViewPr>
    <p:cSldViewPr>
      <p:cViewPr>
        <p:scale>
          <a:sx n="70" d="100"/>
          <a:sy n="70" d="100"/>
        </p:scale>
        <p:origin x="-19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FC91D-06A6-4FC7-8F28-5FC77E38F501}" type="datetimeFigureOut">
              <a:rPr lang="en-ZA" smtClean="0"/>
              <a:t>2014/03/10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A388B-4B5E-4891-8A7D-CA08571674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811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Improve ART data quality, thru</a:t>
            </a:r>
          </a:p>
          <a:p>
            <a:r>
              <a:rPr lang="en-GB" dirty="0" smtClean="0"/>
              <a:t>	Ensuring</a:t>
            </a:r>
            <a:r>
              <a:rPr lang="en-GB" baseline="0" dirty="0" smtClean="0"/>
              <a:t> data capture at health facilities</a:t>
            </a:r>
          </a:p>
          <a:p>
            <a:r>
              <a:rPr lang="en-GB" baseline="0" dirty="0" smtClean="0"/>
              <a:t>	Data capture of </a:t>
            </a:r>
            <a:r>
              <a:rPr lang="en-GB" dirty="0" smtClean="0"/>
              <a:t>IMAI and Outreach sites</a:t>
            </a:r>
          </a:p>
          <a:p>
            <a:r>
              <a:rPr lang="en-GB" dirty="0" smtClean="0"/>
              <a:t>Training</a:t>
            </a:r>
            <a:r>
              <a:rPr lang="en-GB" baseline="0" dirty="0" smtClean="0"/>
              <a:t> of Trainers</a:t>
            </a:r>
            <a:endParaRPr lang="en-GB" dirty="0" smtClean="0"/>
          </a:p>
          <a:p>
            <a:r>
              <a:rPr lang="en-GB" dirty="0" smtClean="0"/>
              <a:t>	Practical Sessions</a:t>
            </a:r>
          </a:p>
          <a:p>
            <a:pPr lvl="1"/>
            <a:r>
              <a:rPr lang="en-GB" dirty="0" smtClean="0"/>
              <a:t>	Pre-test and post-test after each day, with review the following morning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A388B-4B5E-4891-8A7D-CA085716748B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80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0574-372D-4852-8AD7-3217EAF8B070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4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9B91-0BBD-4046-A27C-CFE1A7B11440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85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3CA0-2482-4479-8615-FBE74025E558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5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7040-911A-4FEB-A437-CDE609BA1599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4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37FA-EA5A-4742-9F1C-0FDCABF6A6FB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419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FD92-59C2-4E24-8EF0-C04016062F38}" type="datetime1">
              <a:rPr lang="en-ZA" smtClean="0"/>
              <a:t>2014/03/10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8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8DF-B4F9-4E31-8951-6E610867020F}" type="datetime1">
              <a:rPr lang="en-ZA" smtClean="0"/>
              <a:t>2014/03/10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26AD-862E-4DC7-9F03-FEDA7408B047}" type="datetime1">
              <a:rPr lang="en-ZA" smtClean="0"/>
              <a:t>2014/03/10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1714-19E0-4512-BC06-8490BF7C21CA}" type="datetime1">
              <a:rPr lang="en-ZA" smtClean="0"/>
              <a:t>2014/03/10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9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6FAF-B80E-4E0B-8764-E487F6FE3956}" type="datetime1">
              <a:rPr lang="en-ZA" smtClean="0"/>
              <a:t>2014/03/10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96A3-C93A-4791-AC46-E01FB0AE7FC6}" type="datetime1">
              <a:rPr lang="en-ZA" smtClean="0"/>
              <a:t>2014/03/10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660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1F62-14D7-4CA5-B5CB-7A2E5A7642E9}" type="datetime1">
              <a:rPr lang="en-ZA" smtClean="0"/>
              <a:t>2014/03/10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21-9209-434B-9DF7-F3F04D8BFF5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86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Objectives of the Training</a:t>
            </a:r>
            <a:endParaRPr lang="en-Z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6512768" cy="2088232"/>
          </a:xfrm>
        </p:spPr>
        <p:txBody>
          <a:bodyPr>
            <a:normAutofit/>
          </a:bodyPr>
          <a:lstStyle/>
          <a:p>
            <a:r>
              <a:rPr lang="en-ZA" sz="4800" dirty="0" smtClean="0"/>
              <a:t>Emmanuel Ugburo</a:t>
            </a:r>
            <a:endParaRPr lang="en-ZA" sz="3600" dirty="0" smtClean="0"/>
          </a:p>
          <a:p>
            <a:r>
              <a:rPr lang="en-ZA" sz="3600" dirty="0" smtClean="0"/>
              <a:t>Division: Pharmaceutical Services</a:t>
            </a:r>
            <a:endParaRPr lang="en-ZA" sz="3600" dirty="0"/>
          </a:p>
        </p:txBody>
      </p:sp>
      <p:pic>
        <p:nvPicPr>
          <p:cNvPr id="5" name="Picture 4" descr="MOHSS_Coat of Arms_CMY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1872208" cy="1800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" name="Picture 6" descr="USAI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93050"/>
            <a:ext cx="1871980" cy="5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APS_Logo_FIN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35007" r="30212" b="16273"/>
          <a:stretch>
            <a:fillRect/>
          </a:stretch>
        </p:blipFill>
        <p:spPr bwMode="auto">
          <a:xfrm>
            <a:off x="6948264" y="5589240"/>
            <a:ext cx="1439545" cy="575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are you here? </a:t>
            </a:r>
          </a:p>
          <a:p>
            <a:r>
              <a:rPr lang="en-GB" dirty="0" smtClean="0"/>
              <a:t>What do you expect to learn during this workshop?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25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Overall Training Objectives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Gaps have been noted in ART data capturing and </a:t>
            </a:r>
            <a:r>
              <a:rPr lang="en-ZA" dirty="0" smtClean="0"/>
              <a:t>management</a:t>
            </a:r>
            <a:endParaRPr lang="en-ZA" dirty="0" smtClean="0"/>
          </a:p>
          <a:p>
            <a:r>
              <a:rPr lang="en-ZA" dirty="0" smtClean="0"/>
              <a:t>This training is aimed at equipping pharmacy staff with requisite knowledge and skills on the EDT system required to improve data quality.</a:t>
            </a:r>
          </a:p>
          <a:p>
            <a:r>
              <a:rPr lang="en-ZA" dirty="0" smtClean="0"/>
              <a:t>Empower participants with skills needed to train other health workers on the EDT system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2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By the end of this training Review </a:t>
            </a:r>
            <a:r>
              <a:rPr lang="en-ZA" sz="2800" dirty="0"/>
              <a:t>current ART data management practices for IMAI sites and ART patient </a:t>
            </a:r>
            <a:r>
              <a:rPr lang="en-ZA" sz="2800" dirty="0" smtClean="0"/>
              <a:t>flow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Provide participants with an overview of the </a:t>
            </a:r>
            <a:r>
              <a:rPr lang="en-ZA" sz="2800" dirty="0"/>
              <a:t>Electronic Dispensing Tool (EDT)- features and </a:t>
            </a:r>
            <a:r>
              <a:rPr lang="en-ZA" sz="2800" dirty="0" smtClean="0"/>
              <a:t>use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Improve inventory management to support ART services at IMAI sites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Enhance existing systems to capture, report &amp; analyse IMAI site ART data (including adherence) using the EDT mobile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/>
              <a:t>Provide participants with an overview of the Electronic </a:t>
            </a:r>
            <a:r>
              <a:rPr lang="en-ZA" sz="2800" dirty="0" smtClean="0"/>
              <a:t>Patient Management System (EPMS)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 smtClean="0"/>
              <a:t>Provide an overview of DQA measures in place to improve ART data quality at main ART sites &amp; how IMAI sites support these measures</a:t>
            </a:r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321-9209-434B-9DF7-F3F04D8BFF55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27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190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Objectives of the Training</vt:lpstr>
      <vt:lpstr>PowerPoint Presentation</vt:lpstr>
      <vt:lpstr>Overall Training Objectives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Victor.Sumbi</dc:creator>
  <cp:lastModifiedBy>Samson Mwinga</cp:lastModifiedBy>
  <cp:revision>47</cp:revision>
  <dcterms:created xsi:type="dcterms:W3CDTF">2012-04-17T09:03:39Z</dcterms:created>
  <dcterms:modified xsi:type="dcterms:W3CDTF">2014-03-10T04:52:26Z</dcterms:modified>
</cp:coreProperties>
</file>