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24" r:id="rId2"/>
    <p:sldId id="338" r:id="rId3"/>
    <p:sldId id="325" r:id="rId4"/>
    <p:sldId id="326" r:id="rId5"/>
    <p:sldId id="359" r:id="rId6"/>
    <p:sldId id="330" r:id="rId7"/>
    <p:sldId id="360" r:id="rId8"/>
    <p:sldId id="328" r:id="rId9"/>
    <p:sldId id="329" r:id="rId10"/>
    <p:sldId id="331" r:id="rId11"/>
    <p:sldId id="333" r:id="rId12"/>
    <p:sldId id="334" r:id="rId13"/>
    <p:sldId id="335" r:id="rId14"/>
    <p:sldId id="336"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2014-03-07</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981200"/>
          </a:xfrm>
        </p:spPr>
        <p:txBody>
          <a:bodyPr>
            <a:normAutofit/>
          </a:bodyPr>
          <a:lstStyle/>
          <a:p>
            <a:r>
              <a:rPr lang="en-ZA" b="1" dirty="0" smtClean="0">
                <a:solidFill>
                  <a:srgbClr val="0000CC"/>
                </a:solidFill>
                <a:effectLst>
                  <a:outerShdw blurRad="38100" dist="38100" dir="2700000" algn="tl">
                    <a:srgbClr val="000000">
                      <a:alpha val="43137"/>
                    </a:srgbClr>
                  </a:outerShdw>
                </a:effectLst>
              </a:rPr>
              <a:t>2.0 The EDT Stock Management Module</a:t>
            </a:r>
            <a:endParaRPr lang="en-ZA" b="1"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a:t>
            </a:fld>
            <a:endParaRPr lang="en-ZA"/>
          </a:p>
        </p:txBody>
      </p:sp>
    </p:spTree>
    <p:extLst>
      <p:ext uri="{BB962C8B-B14F-4D97-AF65-F5344CB8AC3E}">
        <p14:creationId xmlns:p14="http://schemas.microsoft.com/office/powerpoint/2010/main" val="1294125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371600"/>
            <a:ext cx="8229600" cy="4495800"/>
          </a:xfrm>
        </p:spPr>
        <p:txBody>
          <a:bodyPr>
            <a:noAutofit/>
          </a:bodyPr>
          <a:lstStyle/>
          <a:p>
            <a:pPr marL="0" indent="0">
              <a:spcBef>
                <a:spcPts val="528"/>
              </a:spcBef>
              <a:buNone/>
            </a:pPr>
            <a:r>
              <a:rPr lang="en-ZA" sz="2400" b="1" dirty="0" smtClean="0"/>
              <a:t>By the end of this session you should be able to</a:t>
            </a:r>
          </a:p>
          <a:p>
            <a:pPr>
              <a:spcBef>
                <a:spcPts val="528"/>
              </a:spcBef>
              <a:buFont typeface="Wingdings" pitchFamily="2" charset="2"/>
              <a:buChar char="q"/>
            </a:pPr>
            <a:r>
              <a:rPr lang="en-GB" sz="2400" dirty="0" smtClean="0"/>
              <a:t>Reset Max/Min stock levels on the EDT to reflect prevailing storage space availability at their facility.</a:t>
            </a:r>
          </a:p>
          <a:p>
            <a:pPr>
              <a:spcBef>
                <a:spcPts val="528"/>
              </a:spcBef>
              <a:buFont typeface="Wingdings" pitchFamily="2" charset="2"/>
              <a:buChar char="q"/>
            </a:pPr>
            <a:r>
              <a:rPr lang="en-GB" sz="2400" dirty="0" smtClean="0"/>
              <a:t>Understand the  various inventory parameters for quantifying medicine need</a:t>
            </a:r>
          </a:p>
          <a:p>
            <a:pPr>
              <a:spcBef>
                <a:spcPts val="528"/>
              </a:spcBef>
              <a:buFont typeface="Wingdings" pitchFamily="2" charset="2"/>
              <a:buChar char="q"/>
            </a:pPr>
            <a:r>
              <a:rPr lang="en-GB" sz="2400" dirty="0" smtClean="0"/>
              <a:t>Efficiently use the quantification module for determining order quantities </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a:p>
        </p:txBody>
      </p:sp>
    </p:spTree>
    <p:extLst>
      <p:ext uri="{BB962C8B-B14F-4D97-AF65-F5344CB8AC3E}">
        <p14:creationId xmlns:p14="http://schemas.microsoft.com/office/powerpoint/2010/main" val="32498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Implementation</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spcAft>
                <a:spcPts val="600"/>
              </a:spcAft>
              <a:buFont typeface="Wingdings" pitchFamily="2" charset="2"/>
              <a:buChar char="q"/>
            </a:pPr>
            <a:r>
              <a:rPr lang="en-GB" sz="2400" dirty="0" smtClean="0"/>
              <a:t>NOTE</a:t>
            </a:r>
            <a:r>
              <a:rPr lang="en-GB" sz="2400" dirty="0"/>
              <a:t>: This function should be used only after you have done your stock take on the EDT so that correct order quantities are generated</a:t>
            </a:r>
          </a:p>
          <a:p>
            <a:pPr>
              <a:spcBef>
                <a:spcPts val="528"/>
              </a:spcBef>
              <a:spcAft>
                <a:spcPts val="600"/>
              </a:spcAft>
              <a:buFont typeface="Wingdings" pitchFamily="2" charset="2"/>
              <a:buChar char="q"/>
            </a:pPr>
            <a:r>
              <a:rPr lang="en-GB" sz="2400" b="1" dirty="0" smtClean="0"/>
              <a:t>Once-off</a:t>
            </a:r>
            <a:r>
              <a:rPr lang="en-GB" sz="2400" dirty="0" smtClean="0"/>
              <a:t>: update the min, max, and average values (in months) using the EDT setup menu under global long flags (</a:t>
            </a:r>
            <a:r>
              <a:rPr lang="en-GB" sz="2400" dirty="0" err="1" smtClean="0"/>
              <a:t>Admin|Setup|GlobalLong</a:t>
            </a:r>
            <a:r>
              <a:rPr lang="en-GB" sz="2400" dirty="0" smtClean="0"/>
              <a:t> Flags)</a:t>
            </a:r>
          </a:p>
          <a:p>
            <a:pPr>
              <a:spcBef>
                <a:spcPts val="528"/>
              </a:spcBef>
              <a:spcAft>
                <a:spcPts val="600"/>
              </a:spcAft>
              <a:buFont typeface="Wingdings" pitchFamily="2" charset="2"/>
              <a:buChar char="q"/>
            </a:pPr>
            <a:r>
              <a:rPr lang="en-GB" sz="2400" b="1" dirty="0" smtClean="0"/>
              <a:t>Regularly</a:t>
            </a:r>
            <a:r>
              <a:rPr lang="en-GB" sz="2400" dirty="0" smtClean="0"/>
              <a:t>: Refer to the quantification function to get the </a:t>
            </a:r>
            <a:r>
              <a:rPr lang="en-GB" sz="2400" dirty="0" err="1" smtClean="0"/>
              <a:t>EOQ</a:t>
            </a:r>
            <a:r>
              <a:rPr lang="en-GB" sz="2400" dirty="0" smtClean="0"/>
              <a:t>, MAX, </a:t>
            </a:r>
            <a:r>
              <a:rPr lang="en-GB" sz="2400" dirty="0" err="1" smtClean="0"/>
              <a:t>AVG</a:t>
            </a:r>
            <a:r>
              <a:rPr lang="en-GB" sz="2400" dirty="0" smtClean="0"/>
              <a:t>, MIN, </a:t>
            </a:r>
            <a:r>
              <a:rPr lang="en-GB" sz="2400" dirty="0" err="1" smtClean="0"/>
              <a:t>OHW</a:t>
            </a:r>
            <a:r>
              <a:rPr lang="en-GB" sz="2400" dirty="0" smtClean="0"/>
              <a:t>, </a:t>
            </a:r>
            <a:r>
              <a:rPr lang="en-GB" sz="2400" dirty="0" err="1" smtClean="0"/>
              <a:t>OH</a:t>
            </a:r>
            <a:r>
              <a:rPr lang="en-GB" sz="2400" dirty="0" smtClean="0"/>
              <a:t>, </a:t>
            </a:r>
            <a:r>
              <a:rPr lang="en-GB" sz="2400" dirty="0" err="1" smtClean="0"/>
              <a:t>RRQ</a:t>
            </a:r>
            <a:r>
              <a:rPr lang="en-GB" sz="2400" dirty="0" smtClean="0"/>
              <a:t>, </a:t>
            </a:r>
            <a:r>
              <a:rPr lang="en-GB" sz="2400" dirty="0" err="1" smtClean="0"/>
              <a:t>UFP</a:t>
            </a:r>
            <a:r>
              <a:rPr lang="en-GB" sz="2400" dirty="0" smtClean="0"/>
              <a:t> per medicine</a:t>
            </a:r>
            <a:endParaRPr lang="en-US" sz="2400" dirty="0" smtClean="0"/>
          </a:p>
          <a:p>
            <a:pPr marL="0" indent="0">
              <a:buNone/>
            </a:pPr>
            <a:endParaRPr lang="en-GB" sz="2400" i="1" dirty="0" smtClean="0"/>
          </a:p>
          <a:p>
            <a:pPr marL="0" indent="0" algn="ctr">
              <a:spcBef>
                <a:spcPct val="0"/>
              </a:spcBef>
              <a:buNone/>
            </a:pPr>
            <a:r>
              <a:rPr lang="en-GB" sz="2400" i="1" dirty="0" smtClean="0">
                <a:solidFill>
                  <a:srgbClr val="0000CC"/>
                </a:solidFill>
                <a:effectLst>
                  <a:outerShdw blurRad="38100" dist="38100" dir="2700000" algn="tl">
                    <a:srgbClr val="000000">
                      <a:alpha val="43137"/>
                    </a:srgbClr>
                  </a:outerShdw>
                </a:effectLst>
                <a:latin typeface="+mj-lt"/>
                <a:ea typeface="+mj-ea"/>
                <a:cs typeface="+mj-cs"/>
              </a:rPr>
              <a:t> Refer to User Manual Chapter </a:t>
            </a:r>
            <a:r>
              <a:rPr lang="en-GB" sz="2400" i="1" dirty="0" err="1" smtClean="0">
                <a:solidFill>
                  <a:srgbClr val="0000CC"/>
                </a:solidFill>
                <a:effectLst>
                  <a:outerShdw blurRad="38100" dist="38100" dir="2700000" algn="tl">
                    <a:srgbClr val="000000">
                      <a:alpha val="43137"/>
                    </a:srgbClr>
                  </a:outerShdw>
                </a:effectLst>
                <a:latin typeface="+mj-lt"/>
                <a:ea typeface="+mj-ea"/>
                <a:cs typeface="+mj-cs"/>
              </a:rPr>
              <a:t>3.D</a:t>
            </a:r>
            <a:r>
              <a:rPr lang="en-GB" sz="2400" i="1" dirty="0" smtClean="0">
                <a:solidFill>
                  <a:srgbClr val="0000CC"/>
                </a:solidFill>
                <a:effectLst>
                  <a:outerShdw blurRad="38100" dist="38100" dir="2700000" algn="tl">
                    <a:srgbClr val="000000">
                      <a:alpha val="43137"/>
                    </a:srgbClr>
                  </a:outerShdw>
                </a:effectLst>
                <a:latin typeface="+mj-lt"/>
                <a:ea typeface="+mj-ea"/>
                <a:cs typeface="+mj-cs"/>
              </a:rPr>
              <a:t>.</a:t>
            </a:r>
            <a:endParaRPr lang="en-ZA" sz="2400" i="1" dirty="0" smtClean="0">
              <a:solidFill>
                <a:srgbClr val="0000CC"/>
              </a:solidFill>
              <a:effectLst>
                <a:outerShdw blurRad="38100" dist="38100" dir="2700000" algn="tl">
                  <a:srgbClr val="000000">
                    <a:alpha val="43137"/>
                  </a:srgbClr>
                </a:outerShdw>
              </a:effectLst>
              <a:latin typeface="+mj-lt"/>
              <a:ea typeface="+mj-ea"/>
              <a:cs typeface="+mj-cs"/>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a:p>
        </p:txBody>
      </p:sp>
    </p:spTree>
    <p:extLst>
      <p:ext uri="{BB962C8B-B14F-4D97-AF65-F5344CB8AC3E}">
        <p14:creationId xmlns:p14="http://schemas.microsoft.com/office/powerpoint/2010/main" val="4098612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Implications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lvl="0">
              <a:buFont typeface="Wingdings" pitchFamily="2" charset="2"/>
              <a:buChar char="q"/>
            </a:pPr>
            <a:r>
              <a:rPr lang="en-GB" sz="2400" dirty="0" smtClean="0"/>
              <a:t>The quantification function uses the dispensing history in order to determine the above parameters.</a:t>
            </a:r>
            <a:endParaRPr lang="en-US" sz="2400" dirty="0" smtClean="0"/>
          </a:p>
          <a:p>
            <a:pPr lvl="0">
              <a:buFont typeface="Wingdings" pitchFamily="2" charset="2"/>
              <a:buChar char="q"/>
            </a:pPr>
            <a:r>
              <a:rPr lang="en-GB" sz="2400" dirty="0" smtClean="0"/>
              <a:t>If all receipts and issues are captured in a timely manner on the </a:t>
            </a:r>
            <a:r>
              <a:rPr lang="en-GB" sz="2400" dirty="0" err="1" smtClean="0"/>
              <a:t>EDT</a:t>
            </a:r>
            <a:r>
              <a:rPr lang="en-GB" sz="2400" dirty="0" smtClean="0"/>
              <a:t>, quantification estimates will be more accurate because they are based on consumption patterns.</a:t>
            </a:r>
            <a:endParaRPr lang="en-US" sz="2400" dirty="0" smtClean="0"/>
          </a:p>
          <a:p>
            <a:pPr lvl="0">
              <a:buFont typeface="Wingdings" pitchFamily="2" charset="2"/>
              <a:buChar char="q"/>
            </a:pPr>
            <a:r>
              <a:rPr lang="en-GB" sz="2400" dirty="0" err="1" smtClean="0"/>
              <a:t>OHW</a:t>
            </a:r>
            <a:r>
              <a:rPr lang="en-GB" sz="2400" dirty="0" smtClean="0"/>
              <a:t> can be useful in determining the timeframe your stock item will last. By being cognisant of the expiry date of your stock item, and comparing it with the timeframe, you will be able to tell whether you should redistribute some  medicines.</a:t>
            </a:r>
            <a:endParaRPr lang="en-US" sz="2400" dirty="0" smtClean="0"/>
          </a:p>
          <a:p>
            <a:pPr lvl="0">
              <a:buFont typeface="Wingdings" pitchFamily="2" charset="2"/>
              <a:buChar char="q"/>
            </a:pPr>
            <a:r>
              <a:rPr lang="en-GB" sz="2400" dirty="0" err="1" smtClean="0"/>
              <a:t>OHW</a:t>
            </a:r>
            <a:r>
              <a:rPr lang="en-GB" sz="2400" dirty="0" smtClean="0"/>
              <a:t> can also assist you to determine the need for you to place an emergency  order.</a:t>
            </a:r>
            <a:endParaRPr lang="en-US" sz="2400" dirty="0" smtClean="0"/>
          </a:p>
          <a:p>
            <a:pPr lvl="0">
              <a:buFont typeface="Wingdings" pitchFamily="2" charset="2"/>
              <a:buChar char="q"/>
            </a:pPr>
            <a:r>
              <a:rPr lang="en-GB" sz="2400" dirty="0" smtClean="0"/>
              <a:t>Dispensing against negative stock is an indication for a stock take ASAP</a:t>
            </a:r>
            <a:endParaRPr lang="en-US"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a:p>
        </p:txBody>
      </p:sp>
    </p:spTree>
    <p:extLst>
      <p:ext uri="{BB962C8B-B14F-4D97-AF65-F5344CB8AC3E}">
        <p14:creationId xmlns:p14="http://schemas.microsoft.com/office/powerpoint/2010/main" val="2028749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Summary</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lvl="0">
              <a:lnSpc>
                <a:spcPct val="80000"/>
              </a:lnSpc>
              <a:spcBef>
                <a:spcPts val="528"/>
              </a:spcBef>
              <a:spcAft>
                <a:spcPts val="1200"/>
              </a:spcAft>
              <a:buFont typeface="Wingdings" pitchFamily="2" charset="2"/>
              <a:buChar char="q"/>
            </a:pPr>
            <a:r>
              <a:rPr lang="en-GB" sz="2400" dirty="0" smtClean="0"/>
              <a:t>The right  quantification estimates is dependent upon timeously capturing all transactions into the </a:t>
            </a:r>
            <a:r>
              <a:rPr lang="en-GB" sz="2400" dirty="0" err="1" smtClean="0"/>
              <a:t>EDT</a:t>
            </a:r>
            <a:r>
              <a:rPr lang="en-GB" sz="2400" dirty="0" smtClean="0"/>
              <a:t>.</a:t>
            </a:r>
            <a:endParaRPr lang="en-US" sz="2400" dirty="0" smtClean="0"/>
          </a:p>
          <a:p>
            <a:pPr lvl="0">
              <a:lnSpc>
                <a:spcPct val="80000"/>
              </a:lnSpc>
              <a:spcBef>
                <a:spcPts val="528"/>
              </a:spcBef>
              <a:spcAft>
                <a:spcPts val="1200"/>
              </a:spcAft>
              <a:buFont typeface="Wingdings" pitchFamily="2" charset="2"/>
              <a:buChar char="q"/>
            </a:pPr>
            <a:r>
              <a:rPr lang="en-GB" sz="2400" dirty="0" smtClean="0"/>
              <a:t>Using the quantification menu of the EDT is a  quick and  efficient way of determining accurate order quantities. </a:t>
            </a:r>
            <a:endParaRPr lang="en-US" sz="2400" dirty="0" smtClean="0"/>
          </a:p>
          <a:p>
            <a:pPr lvl="0">
              <a:lnSpc>
                <a:spcPct val="80000"/>
              </a:lnSpc>
              <a:spcBef>
                <a:spcPts val="528"/>
              </a:spcBef>
              <a:spcAft>
                <a:spcPts val="1200"/>
              </a:spcAft>
              <a:buFont typeface="Wingdings" pitchFamily="2" charset="2"/>
              <a:buChar char="q"/>
            </a:pPr>
            <a:r>
              <a:rPr lang="en-GB" sz="2400" dirty="0" smtClean="0"/>
              <a:t>Optimal use of the quantification module will reduce losses due to expiry, overstocking and unnecessary emergency orders.</a:t>
            </a:r>
            <a:endParaRPr lang="en-US" sz="2400" dirty="0" smtClean="0"/>
          </a:p>
          <a:p>
            <a:pPr marL="0" lvl="0" indent="0">
              <a:buNone/>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a:p>
        </p:txBody>
      </p:sp>
    </p:spTree>
    <p:extLst>
      <p:ext uri="{BB962C8B-B14F-4D97-AF65-F5344CB8AC3E}">
        <p14:creationId xmlns:p14="http://schemas.microsoft.com/office/powerpoint/2010/main" val="1089659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Using the Quantification Module: Example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lnSpc>
                <a:spcPct val="80000"/>
              </a:lnSpc>
              <a:spcBef>
                <a:spcPts val="528"/>
              </a:spcBef>
              <a:buNone/>
            </a:pPr>
            <a:r>
              <a:rPr lang="en-GB" sz="2400" b="1" dirty="0" smtClean="0"/>
              <a:t>1</a:t>
            </a:r>
            <a:r>
              <a:rPr lang="en-GB" sz="2400" b="1" baseline="30000" dirty="0" smtClean="0"/>
              <a:t>st</a:t>
            </a:r>
            <a:r>
              <a:rPr lang="en-GB" sz="2400" b="1" dirty="0" smtClean="0"/>
              <a:t> Scenario</a:t>
            </a:r>
          </a:p>
          <a:p>
            <a:pPr>
              <a:lnSpc>
                <a:spcPct val="80000"/>
              </a:lnSpc>
              <a:spcBef>
                <a:spcPts val="528"/>
              </a:spcBef>
              <a:buFont typeface="Wingdings" pitchFamily="2" charset="2"/>
              <a:buChar char="q"/>
            </a:pPr>
            <a:r>
              <a:rPr lang="en-GB" sz="2400" dirty="0" smtClean="0"/>
              <a:t>The delivery date from CMS is only due on the </a:t>
            </a:r>
            <a:r>
              <a:rPr lang="en-GB" sz="2400" dirty="0"/>
              <a:t> </a:t>
            </a:r>
            <a:r>
              <a:rPr lang="en-GB" sz="2400" dirty="0" smtClean="0"/>
              <a:t>30</a:t>
            </a:r>
            <a:r>
              <a:rPr lang="en-GB" sz="2400" baseline="30000" dirty="0" smtClean="0"/>
              <a:t>th</a:t>
            </a:r>
            <a:r>
              <a:rPr lang="en-GB" sz="2400" dirty="0" smtClean="0"/>
              <a:t> </a:t>
            </a:r>
            <a:r>
              <a:rPr lang="en-GB" sz="2400" dirty="0" smtClean="0"/>
              <a:t> </a:t>
            </a:r>
            <a:r>
              <a:rPr lang="en-GB" sz="2400" dirty="0" smtClean="0"/>
              <a:t>of </a:t>
            </a:r>
            <a:r>
              <a:rPr lang="en-GB" sz="2400" dirty="0" smtClean="0"/>
              <a:t>March 2014 and </a:t>
            </a:r>
            <a:r>
              <a:rPr lang="en-GB" sz="2400" dirty="0" smtClean="0"/>
              <a:t>you think you might be running low on some ARVs because of a recent guidelines change that led to a higher than usual number of new patients on ART. Determine the items and their quantities for which you will place an interim order. </a:t>
            </a:r>
          </a:p>
          <a:p>
            <a:pPr>
              <a:lnSpc>
                <a:spcPct val="80000"/>
              </a:lnSpc>
              <a:spcBef>
                <a:spcPts val="528"/>
              </a:spcBef>
              <a:buFont typeface="Wingdings" pitchFamily="2" charset="2"/>
              <a:buChar char="q"/>
            </a:pPr>
            <a:endParaRPr lang="en-GB" sz="2400" dirty="0" smtClean="0"/>
          </a:p>
          <a:p>
            <a:pPr>
              <a:lnSpc>
                <a:spcPct val="80000"/>
              </a:lnSpc>
              <a:spcBef>
                <a:spcPts val="528"/>
              </a:spcBef>
              <a:buNone/>
            </a:pPr>
            <a:r>
              <a:rPr lang="en-GB" sz="2400" b="1" dirty="0" smtClean="0"/>
              <a:t>2</a:t>
            </a:r>
            <a:r>
              <a:rPr lang="en-GB" sz="2400" b="1" baseline="30000" dirty="0" smtClean="0"/>
              <a:t>nd</a:t>
            </a:r>
            <a:r>
              <a:rPr lang="en-GB" sz="2400" b="1" dirty="0" smtClean="0"/>
              <a:t> Scenario</a:t>
            </a:r>
          </a:p>
          <a:p>
            <a:pPr>
              <a:lnSpc>
                <a:spcPct val="80000"/>
              </a:lnSpc>
              <a:spcBef>
                <a:spcPts val="528"/>
              </a:spcBef>
              <a:buFont typeface="Wingdings" pitchFamily="2" charset="2"/>
              <a:buChar char="q"/>
            </a:pPr>
            <a:r>
              <a:rPr lang="en-GB" sz="2400" dirty="0" smtClean="0"/>
              <a:t>You are required to place your main order, determine items and order quantities of medicine to be ordered from CMS using the EDT</a:t>
            </a:r>
            <a:endParaRPr lang="en-GB" sz="2500" dirty="0" smtClean="0"/>
          </a:p>
          <a:p>
            <a:pPr>
              <a:lnSpc>
                <a:spcPct val="80000"/>
              </a:lnSpc>
              <a:spcBef>
                <a:spcPts val="528"/>
              </a:spcBef>
              <a:buFont typeface="Wingdings" pitchFamily="2" charset="2"/>
              <a:buChar char="q"/>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a:p>
        </p:txBody>
      </p:sp>
    </p:spTree>
    <p:extLst>
      <p:ext uri="{BB962C8B-B14F-4D97-AF65-F5344CB8AC3E}">
        <p14:creationId xmlns:p14="http://schemas.microsoft.com/office/powerpoint/2010/main" val="557017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GB" sz="2800" i="1" dirty="0">
                <a:solidFill>
                  <a:srgbClr val="0000CC"/>
                </a:solidFill>
                <a:effectLst>
                  <a:outerShdw blurRad="38100" dist="38100" dir="2700000" algn="tl">
                    <a:srgbClr val="000000">
                      <a:alpha val="43137"/>
                    </a:srgbClr>
                  </a:outerShdw>
                </a:effectLst>
              </a:rPr>
              <a:t>Receiving, Issuing and Adjusting stock in the EDT</a:t>
            </a:r>
            <a:r>
              <a:rPr lang="en-ZA" sz="2800" i="1" dirty="0" smtClean="0">
                <a:solidFill>
                  <a:srgbClr val="0000CC"/>
                </a:solidFill>
                <a:effectLst>
                  <a:outerShdw blurRad="38100" dist="38100" dir="2700000" algn="tl">
                    <a:srgbClr val="000000">
                      <a:alpha val="43137"/>
                    </a:srgbClr>
                  </a:outerShdw>
                </a:effectLst>
              </a:rPr>
              <a:t>;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343400"/>
          </a:xfrm>
        </p:spPr>
        <p:txBody>
          <a:bodyPr>
            <a:noAutofit/>
          </a:bodyPr>
          <a:lstStyle/>
          <a:p>
            <a:pPr marL="0" indent="0">
              <a:spcBef>
                <a:spcPts val="528"/>
              </a:spcBef>
              <a:buNone/>
            </a:pPr>
            <a:r>
              <a:rPr lang="en-ZA" sz="2400" b="1" dirty="0" smtClean="0"/>
              <a:t>By the end of this session  participants  should be able to</a:t>
            </a:r>
          </a:p>
          <a:p>
            <a:pPr>
              <a:spcBef>
                <a:spcPts val="528"/>
              </a:spcBef>
              <a:buFont typeface="Wingdings" pitchFamily="2" charset="2"/>
              <a:buChar char="q"/>
            </a:pPr>
            <a:r>
              <a:rPr lang="en-GB" sz="2400" dirty="0" smtClean="0"/>
              <a:t>Efficiently post receipts into the EDT</a:t>
            </a:r>
          </a:p>
          <a:p>
            <a:pPr>
              <a:spcBef>
                <a:spcPts val="528"/>
              </a:spcBef>
              <a:buFont typeface="Wingdings" pitchFamily="2" charset="2"/>
              <a:buChar char="q"/>
            </a:pPr>
            <a:r>
              <a:rPr lang="en-GB" sz="2400" dirty="0" smtClean="0"/>
              <a:t>Efficiently capture all issues into the EDT and generate a Goods Transferred Note (GTN)</a:t>
            </a:r>
          </a:p>
          <a:p>
            <a:pPr>
              <a:spcBef>
                <a:spcPts val="528"/>
              </a:spcBef>
              <a:buFont typeface="Wingdings" pitchFamily="2" charset="2"/>
              <a:buChar char="q"/>
            </a:pPr>
            <a:r>
              <a:rPr lang="en-GB" sz="2400" dirty="0" smtClean="0"/>
              <a:t>Understand the implications of not posting all receipts and issues in the EDT</a:t>
            </a:r>
          </a:p>
          <a:p>
            <a:pPr>
              <a:spcBef>
                <a:spcPts val="528"/>
              </a:spcBef>
              <a:buFont typeface="Wingdings" pitchFamily="2" charset="2"/>
              <a:buChar char="q"/>
            </a:pPr>
            <a:r>
              <a:rPr lang="en-GB" sz="2400" dirty="0"/>
              <a:t>Understand the importance of  regular stock take</a:t>
            </a:r>
          </a:p>
          <a:p>
            <a:pPr>
              <a:spcBef>
                <a:spcPts val="528"/>
              </a:spcBef>
              <a:buFont typeface="Wingdings" pitchFamily="2" charset="2"/>
              <a:buChar char="q"/>
            </a:pPr>
            <a:r>
              <a:rPr lang="en-GB" sz="2400" dirty="0"/>
              <a:t>Create and use the Stock </a:t>
            </a:r>
            <a:r>
              <a:rPr lang="en-GB" sz="2400" dirty="0" smtClean="0"/>
              <a:t>Take Summary Sheet (STSS)</a:t>
            </a:r>
          </a:p>
          <a:p>
            <a:pPr>
              <a:spcBef>
                <a:spcPts val="528"/>
              </a:spcBef>
              <a:buFont typeface="Wingdings" pitchFamily="2" charset="2"/>
              <a:buChar char="q"/>
            </a:pPr>
            <a:r>
              <a:rPr lang="en-GB" sz="2400" dirty="0" smtClean="0"/>
              <a:t>Update </a:t>
            </a:r>
            <a:r>
              <a:rPr lang="en-GB" sz="2400" dirty="0"/>
              <a:t>stock details in the EDT</a:t>
            </a:r>
          </a:p>
          <a:p>
            <a:pPr>
              <a:spcBef>
                <a:spcPts val="528"/>
              </a:spcBef>
              <a:buFont typeface="Wingdings" pitchFamily="2" charset="2"/>
              <a:buChar char="q"/>
            </a:pPr>
            <a:endParaRPr lang="en-GB" sz="24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715000"/>
            <a:ext cx="8229600" cy="6096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Delivery note, Invoice, Stock cards, Stock take summary sheet (</a:t>
            </a:r>
            <a:r>
              <a:rPr lang="en-ZA" sz="2200" dirty="0" err="1" smtClean="0">
                <a:solidFill>
                  <a:srgbClr val="0000CC"/>
                </a:solidFill>
                <a:effectLst>
                  <a:outerShdw blurRad="38100" dist="38100" dir="2700000" algn="tl">
                    <a:srgbClr val="000000">
                      <a:alpha val="43137"/>
                    </a:srgbClr>
                  </a:outerShdw>
                </a:effectLst>
                <a:ea typeface="+mj-ea"/>
                <a:cs typeface="+mj-cs"/>
              </a:rPr>
              <a:t>STSS</a:t>
            </a:r>
            <a:r>
              <a:rPr lang="en-ZA" sz="2200" dirty="0" smtClean="0">
                <a:solidFill>
                  <a:srgbClr val="0000CC"/>
                </a:solidFill>
                <a:effectLst>
                  <a:outerShdw blurRad="38100" dist="38100" dir="2700000" algn="tl">
                    <a:srgbClr val="000000">
                      <a:alpha val="43137"/>
                    </a:srgbClr>
                  </a:outerShdw>
                </a:effectLst>
                <a:ea typeface="+mj-ea"/>
                <a:cs typeface="+mj-cs"/>
              </a:rPr>
              <a:t>)</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val="25623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ZA" sz="2800" i="1" dirty="0" smtClean="0">
                <a:solidFill>
                  <a:srgbClr val="0000CC"/>
                </a:solidFill>
                <a:effectLst>
                  <a:outerShdw blurRad="38100" dist="38100" dir="2700000" algn="tl">
                    <a:srgbClr val="000000">
                      <a:alpha val="43137"/>
                    </a:srgbClr>
                  </a:outerShdw>
                </a:effectLst>
              </a:rPr>
              <a:t>Receiving Stock on the EDT</a:t>
            </a:r>
            <a:endParaRPr lang="en-ZA" sz="2800" i="1" dirty="0">
              <a:solidFill>
                <a:srgbClr val="0000CC"/>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ACA9E712-0DA1-4DA0-904E-C8478F5EBDD3}" type="slidenum">
              <a:rPr lang="en-ZA" smtClean="0"/>
              <a:t>3</a:t>
            </a:fld>
            <a:endParaRPr lang="en-ZA"/>
          </a:p>
        </p:txBody>
      </p:sp>
      <p:sp>
        <p:nvSpPr>
          <p:cNvPr id="5" name="TextBox 4"/>
          <p:cNvSpPr txBox="1"/>
          <p:nvPr/>
        </p:nvSpPr>
        <p:spPr>
          <a:xfrm>
            <a:off x="609600" y="1447800"/>
            <a:ext cx="8001000" cy="3865674"/>
          </a:xfrm>
          <a:prstGeom prst="rect">
            <a:avLst/>
          </a:prstGeom>
          <a:noFill/>
        </p:spPr>
        <p:txBody>
          <a:bodyPr wrap="square" rtlCol="0">
            <a:spAutoFit/>
          </a:bodyPr>
          <a:lstStyle/>
          <a:p>
            <a:pPr>
              <a:lnSpc>
                <a:spcPct val="115000"/>
              </a:lnSpc>
              <a:spcAft>
                <a:spcPts val="600"/>
              </a:spcAft>
            </a:pPr>
            <a:r>
              <a:rPr lang="en-GB" sz="2400" i="1" dirty="0">
                <a:solidFill>
                  <a:srgbClr val="002060"/>
                </a:solidFill>
                <a:ea typeface="Times New Roman"/>
                <a:cs typeface="Calibri"/>
              </a:rPr>
              <a:t>User Manual Chapter 3.A.</a:t>
            </a:r>
            <a:endParaRPr lang="en-ZA" sz="2400" dirty="0">
              <a:ea typeface="Times New Roman"/>
              <a:cs typeface="Times New Roman"/>
            </a:endParaRPr>
          </a:p>
          <a:p>
            <a:pPr>
              <a:lnSpc>
                <a:spcPct val="115000"/>
              </a:lnSpc>
              <a:spcAft>
                <a:spcPts val="600"/>
              </a:spcAft>
            </a:pPr>
            <a:r>
              <a:rPr lang="en-GB" sz="2400" i="1" dirty="0" smtClean="0"/>
              <a:t>Application </a:t>
            </a:r>
            <a:r>
              <a:rPr lang="en-GB" sz="2400" i="1" dirty="0"/>
              <a:t>/ Use Case: </a:t>
            </a:r>
            <a:endParaRPr lang="en-ZA" sz="2400" i="1" dirty="0"/>
          </a:p>
          <a:p>
            <a:pPr marL="342900" lvl="0" indent="-342900">
              <a:lnSpc>
                <a:spcPct val="115000"/>
              </a:lnSpc>
              <a:spcBef>
                <a:spcPct val="20000"/>
              </a:spcBef>
              <a:spcAft>
                <a:spcPts val="0"/>
              </a:spcAft>
              <a:buFont typeface="Wingdings" pitchFamily="2" charset="2"/>
              <a:buChar char="q"/>
            </a:pPr>
            <a:r>
              <a:rPr lang="en-GB" sz="2400" dirty="0"/>
              <a:t>Updating of the stock on the EDT takes place after all relevant checks for goods received from Medical Stores have been made, including update of stock cards</a:t>
            </a:r>
            <a:endParaRPr lang="en-ZA" sz="2400" dirty="0"/>
          </a:p>
          <a:p>
            <a:pPr marL="342900" lvl="0" indent="-342900">
              <a:lnSpc>
                <a:spcPct val="115000"/>
              </a:lnSpc>
              <a:spcBef>
                <a:spcPct val="20000"/>
              </a:spcBef>
              <a:spcAft>
                <a:spcPts val="0"/>
              </a:spcAft>
              <a:buFont typeface="Wingdings" pitchFamily="2" charset="2"/>
              <a:buChar char="q"/>
            </a:pPr>
            <a:r>
              <a:rPr lang="en-GB" sz="2400" dirty="0"/>
              <a:t>All delivery notes need to be entered into the EDT system within 5 days to ensure that stock is up to date.</a:t>
            </a:r>
            <a:endParaRPr lang="en-ZA" sz="2400" dirty="0"/>
          </a:p>
          <a:p>
            <a:pPr marL="342900" lvl="0" indent="-342900">
              <a:lnSpc>
                <a:spcPct val="115000"/>
              </a:lnSpc>
              <a:spcBef>
                <a:spcPct val="20000"/>
              </a:spcBef>
              <a:spcAft>
                <a:spcPts val="1000"/>
              </a:spcAft>
              <a:buFont typeface="Wingdings" pitchFamily="2" charset="2"/>
              <a:buChar char="q"/>
            </a:pPr>
            <a:r>
              <a:rPr lang="en-GB" sz="2400" dirty="0"/>
              <a:t>Issuing of stock to other sites or specifically to IMAI sites</a:t>
            </a:r>
            <a:r>
              <a:rPr lang="en-GB" sz="2400" dirty="0" smtClean="0">
                <a:ea typeface="Times New Roman"/>
                <a:cs typeface="Calibri"/>
              </a:rPr>
              <a:t>.</a:t>
            </a:r>
            <a:endParaRPr lang="en-ZA" sz="2400" dirty="0">
              <a:ea typeface="Times New Roman"/>
              <a:cs typeface="Calibri"/>
            </a:endParaRPr>
          </a:p>
        </p:txBody>
      </p:sp>
    </p:spTree>
    <p:extLst>
      <p:ext uri="{BB962C8B-B14F-4D97-AF65-F5344CB8AC3E}">
        <p14:creationId xmlns:p14="http://schemas.microsoft.com/office/powerpoint/2010/main" val="89863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a:solidFill>
                  <a:srgbClr val="0000CC"/>
                </a:solidFill>
                <a:effectLst>
                  <a:outerShdw blurRad="38100" dist="38100" dir="2700000" algn="tl">
                    <a:srgbClr val="000000">
                      <a:alpha val="43137"/>
                    </a:srgbClr>
                  </a:outerShdw>
                </a:effectLst>
              </a:rPr>
              <a:t>Receiving Stock on the </a:t>
            </a:r>
            <a:r>
              <a:rPr lang="en-ZA" sz="2800" i="1" dirty="0" smtClean="0">
                <a:solidFill>
                  <a:srgbClr val="0000CC"/>
                </a:solidFill>
                <a:effectLst>
                  <a:outerShdw blurRad="38100" dist="38100" dir="2700000" algn="tl">
                    <a:srgbClr val="000000">
                      <a:alpha val="43137"/>
                    </a:srgbClr>
                  </a:outerShdw>
                </a:effectLst>
              </a:rPr>
              <a:t>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229600" cy="5181600"/>
          </a:xfrm>
        </p:spPr>
        <p:txBody>
          <a:bodyPr>
            <a:noAutofit/>
          </a:bodyPr>
          <a:lstStyle/>
          <a:p>
            <a:pPr marL="0" lvl="0" indent="0">
              <a:lnSpc>
                <a:spcPct val="115000"/>
              </a:lnSpc>
              <a:spcAft>
                <a:spcPts val="600"/>
              </a:spcAft>
              <a:buNone/>
            </a:pPr>
            <a:r>
              <a:rPr lang="en-GB" sz="2400" b="1" i="1" dirty="0" smtClean="0"/>
              <a:t>Implementation:</a:t>
            </a:r>
          </a:p>
          <a:p>
            <a:pPr lvl="0">
              <a:lnSpc>
                <a:spcPct val="115000"/>
              </a:lnSpc>
              <a:spcAft>
                <a:spcPts val="600"/>
              </a:spcAft>
              <a:buFont typeface="Wingdings" pitchFamily="2" charset="2"/>
              <a:buChar char="q"/>
            </a:pPr>
            <a:r>
              <a:rPr lang="en-GB" sz="2400" dirty="0" smtClean="0"/>
              <a:t>The </a:t>
            </a:r>
            <a:r>
              <a:rPr lang="en-GB" sz="2400" dirty="0"/>
              <a:t>stock received is entered using the Receiving Module under the STOCK Menu</a:t>
            </a:r>
            <a:endParaRPr lang="en-ZA" sz="2400" dirty="0"/>
          </a:p>
          <a:p>
            <a:pPr lvl="0">
              <a:lnSpc>
                <a:spcPct val="115000"/>
              </a:lnSpc>
              <a:spcAft>
                <a:spcPts val="600"/>
              </a:spcAft>
              <a:buFont typeface="Wingdings" pitchFamily="2" charset="2"/>
              <a:buChar char="q"/>
            </a:pPr>
            <a:r>
              <a:rPr lang="en-GB" sz="2400" dirty="0"/>
              <a:t>Information captured in this process is:	Date of Stock Capture, Delivery note number, </a:t>
            </a:r>
            <a:r>
              <a:rPr lang="en-GB" sz="2400" dirty="0" smtClean="0"/>
              <a:t>Medicines </a:t>
            </a:r>
            <a:r>
              <a:rPr lang="en-GB" sz="2400" dirty="0"/>
              <a:t>received through drop down selection box.</a:t>
            </a:r>
            <a:endParaRPr lang="en-ZA" sz="2400" dirty="0"/>
          </a:p>
          <a:p>
            <a:pPr lvl="0">
              <a:lnSpc>
                <a:spcPct val="115000"/>
              </a:lnSpc>
              <a:spcAft>
                <a:spcPts val="600"/>
              </a:spcAft>
              <a:buFont typeface="Wingdings" pitchFamily="2" charset="2"/>
              <a:buChar char="q"/>
            </a:pPr>
            <a:r>
              <a:rPr lang="en-GB" sz="2400" dirty="0"/>
              <a:t>Please note: Medicines are captured in units and not according to containers.</a:t>
            </a:r>
            <a:endParaRPr lang="en-ZA" sz="2400" dirty="0"/>
          </a:p>
          <a:p>
            <a:pPr lvl="0">
              <a:lnSpc>
                <a:spcPct val="115000"/>
              </a:lnSpc>
              <a:buFont typeface="Wingdings" pitchFamily="2" charset="2"/>
              <a:buChar char="q"/>
            </a:pPr>
            <a:r>
              <a:rPr lang="en-GB" sz="2400" dirty="0"/>
              <a:t>A goods receiving voucher is generated in PDF, which can be saved and or printed and signed by receiving personnel</a:t>
            </a:r>
            <a:r>
              <a:rPr lang="en-GB" sz="2400" dirty="0" smtClean="0"/>
              <a:t>.</a:t>
            </a:r>
          </a:p>
        </p:txBody>
      </p:sp>
      <p:sp>
        <p:nvSpPr>
          <p:cNvPr id="4" name="Slide Number Placeholder 3"/>
          <p:cNvSpPr>
            <a:spLocks noGrp="1"/>
          </p:cNvSpPr>
          <p:nvPr>
            <p:ph type="sldNum" sz="quarter" idx="12"/>
          </p:nvPr>
        </p:nvSpPr>
        <p:spPr/>
        <p:txBody>
          <a:bodyPr/>
          <a:lstStyle/>
          <a:p>
            <a:fld id="{ACA9E712-0DA1-4DA0-904E-C8478F5EBDD3}" type="slidenum">
              <a:rPr lang="en-ZA" smtClean="0"/>
              <a:t>4</a:t>
            </a:fld>
            <a:endParaRPr lang="en-ZA"/>
          </a:p>
        </p:txBody>
      </p:sp>
    </p:spTree>
    <p:extLst>
      <p:ext uri="{BB962C8B-B14F-4D97-AF65-F5344CB8AC3E}">
        <p14:creationId xmlns:p14="http://schemas.microsoft.com/office/powerpoint/2010/main" val="1452738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a:solidFill>
                  <a:srgbClr val="0000CC"/>
                </a:solidFill>
                <a:effectLst>
                  <a:outerShdw blurRad="38100" dist="38100" dir="2700000" algn="tl">
                    <a:srgbClr val="000000">
                      <a:alpha val="43137"/>
                    </a:srgbClr>
                  </a:outerShdw>
                </a:effectLst>
              </a:rPr>
              <a:t>Receiving Stock on the </a:t>
            </a:r>
            <a:r>
              <a:rPr lang="en-ZA" sz="2800" i="1" dirty="0" smtClean="0">
                <a:solidFill>
                  <a:srgbClr val="0000CC"/>
                </a:solidFill>
                <a:effectLst>
                  <a:outerShdw blurRad="38100" dist="38100" dir="2700000" algn="tl">
                    <a:srgbClr val="000000">
                      <a:alpha val="43137"/>
                    </a:srgbClr>
                  </a:outerShdw>
                </a:effectLst>
              </a:rPr>
              <a:t>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229600" cy="5181600"/>
          </a:xfrm>
        </p:spPr>
        <p:txBody>
          <a:bodyPr>
            <a:noAutofit/>
          </a:bodyPr>
          <a:lstStyle/>
          <a:p>
            <a:pPr marL="0" lvl="0" indent="0">
              <a:lnSpc>
                <a:spcPct val="115000"/>
              </a:lnSpc>
              <a:spcAft>
                <a:spcPts val="600"/>
              </a:spcAft>
              <a:buNone/>
            </a:pPr>
            <a:r>
              <a:rPr lang="en-GB" sz="2400" b="1" i="1" dirty="0" smtClean="0"/>
              <a:t>Implementation</a:t>
            </a:r>
            <a:r>
              <a:rPr lang="en-GB" sz="2400" i="1" dirty="0"/>
              <a:t> </a:t>
            </a:r>
            <a:r>
              <a:rPr lang="en-GB" sz="2400" i="1" dirty="0" smtClean="0"/>
              <a:t>(cont.)</a:t>
            </a:r>
          </a:p>
          <a:p>
            <a:pPr>
              <a:lnSpc>
                <a:spcPct val="115000"/>
              </a:lnSpc>
              <a:buFont typeface="Wingdings" pitchFamily="2" charset="2"/>
              <a:buChar char="q"/>
            </a:pPr>
            <a:r>
              <a:rPr lang="en-GB" sz="2400" dirty="0" smtClean="0"/>
              <a:t>When </a:t>
            </a:r>
            <a:r>
              <a:rPr lang="en-GB" sz="2400" dirty="0"/>
              <a:t>issuing medicines, please file the outgoing delivery note</a:t>
            </a:r>
            <a:r>
              <a:rPr lang="en-GB" sz="2400" dirty="0" smtClean="0"/>
              <a:t>.</a:t>
            </a:r>
            <a:endParaRPr lang="en-ZA" sz="2400" dirty="0"/>
          </a:p>
          <a:p>
            <a:pPr marL="0" indent="0">
              <a:lnSpc>
                <a:spcPct val="115000"/>
              </a:lnSpc>
              <a:spcAft>
                <a:spcPts val="600"/>
              </a:spcAft>
              <a:buNone/>
            </a:pPr>
            <a:r>
              <a:rPr lang="en-GB" sz="2400" b="1" i="1" dirty="0" smtClean="0"/>
              <a:t>Implications</a:t>
            </a:r>
            <a:r>
              <a:rPr lang="en-GB" sz="2400" i="1" dirty="0" smtClean="0"/>
              <a:t> </a:t>
            </a:r>
            <a:endParaRPr lang="en-ZA" sz="2400" i="1" dirty="0"/>
          </a:p>
          <a:p>
            <a:pPr lvl="0">
              <a:lnSpc>
                <a:spcPct val="115000"/>
              </a:lnSpc>
              <a:spcBef>
                <a:spcPts val="200"/>
              </a:spcBef>
              <a:spcAft>
                <a:spcPts val="200"/>
              </a:spcAft>
              <a:buFont typeface="Wingdings" pitchFamily="2" charset="2"/>
              <a:buChar char="q"/>
            </a:pPr>
            <a:r>
              <a:rPr lang="en-GB" sz="2400" dirty="0" smtClean="0"/>
              <a:t>Timely entry </a:t>
            </a:r>
            <a:r>
              <a:rPr lang="en-GB" sz="2400" dirty="0"/>
              <a:t>of delivery notes ensures that stock is up to date on the EDT and facilitates use of the quantification module.</a:t>
            </a:r>
            <a:endParaRPr lang="en-ZA" sz="2400" dirty="0"/>
          </a:p>
          <a:p>
            <a:pPr marL="0" indent="0">
              <a:buNone/>
            </a:pPr>
            <a:endParaRPr lang="en-GB" sz="2400" dirty="0" smtClean="0"/>
          </a:p>
          <a:p>
            <a:pPr marL="0" indent="0">
              <a:buNone/>
            </a:pPr>
            <a:endParaRPr lang="en-ZA" sz="3600" dirty="0"/>
          </a:p>
        </p:txBody>
      </p:sp>
      <p:sp>
        <p:nvSpPr>
          <p:cNvPr id="4" name="Slide Number Placeholder 3"/>
          <p:cNvSpPr>
            <a:spLocks noGrp="1"/>
          </p:cNvSpPr>
          <p:nvPr>
            <p:ph type="sldNum" sz="quarter" idx="12"/>
          </p:nvPr>
        </p:nvSpPr>
        <p:spPr/>
        <p:txBody>
          <a:bodyPr/>
          <a:lstStyle/>
          <a:p>
            <a:fld id="{ACA9E712-0DA1-4DA0-904E-C8478F5EBDD3}" type="slidenum">
              <a:rPr lang="en-ZA" smtClean="0"/>
              <a:t>5</a:t>
            </a:fld>
            <a:endParaRPr lang="en-ZA"/>
          </a:p>
        </p:txBody>
      </p:sp>
    </p:spTree>
    <p:extLst>
      <p:ext uri="{BB962C8B-B14F-4D97-AF65-F5344CB8AC3E}">
        <p14:creationId xmlns:p14="http://schemas.microsoft.com/office/powerpoint/2010/main" val="937787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Issuing Stock on the EDT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8229600" cy="5486400"/>
          </a:xfrm>
        </p:spPr>
        <p:txBody>
          <a:bodyPr>
            <a:noAutofit/>
          </a:bodyPr>
          <a:lstStyle/>
          <a:p>
            <a:pPr lvl="0">
              <a:lnSpc>
                <a:spcPct val="115000"/>
              </a:lnSpc>
              <a:spcAft>
                <a:spcPts val="600"/>
              </a:spcAft>
              <a:buFont typeface="Wingdings" pitchFamily="2" charset="2"/>
              <a:buChar char="q"/>
            </a:pPr>
            <a:r>
              <a:rPr lang="en-GB" sz="2400" dirty="0" smtClean="0"/>
              <a:t>The Issue out module  </a:t>
            </a:r>
            <a:r>
              <a:rPr lang="en-GB" sz="2400" dirty="0"/>
              <a:t>under the STOCK </a:t>
            </a:r>
            <a:r>
              <a:rPr lang="en-GB" sz="2400" dirty="0" smtClean="0"/>
              <a:t>Menu is used for issuing out medicines to other Health Facilities.</a:t>
            </a:r>
            <a:endParaRPr lang="en-ZA" sz="2400" dirty="0"/>
          </a:p>
          <a:p>
            <a:pPr lvl="0">
              <a:lnSpc>
                <a:spcPct val="115000"/>
              </a:lnSpc>
              <a:spcAft>
                <a:spcPts val="600"/>
              </a:spcAft>
              <a:buFont typeface="Wingdings" pitchFamily="2" charset="2"/>
              <a:buChar char="q"/>
            </a:pPr>
            <a:r>
              <a:rPr lang="en-GB" sz="2400" dirty="0"/>
              <a:t>Information captured in this process </a:t>
            </a:r>
            <a:r>
              <a:rPr lang="en-GB" sz="2400" dirty="0" smtClean="0"/>
              <a:t>are: Date </a:t>
            </a:r>
            <a:r>
              <a:rPr lang="en-GB" sz="2400" dirty="0"/>
              <a:t>of Stock Capture, Delivery note number, </a:t>
            </a:r>
            <a:r>
              <a:rPr lang="en-GB" sz="2400" dirty="0" smtClean="0"/>
              <a:t>Medicines </a:t>
            </a:r>
            <a:r>
              <a:rPr lang="en-GB" sz="2400" dirty="0"/>
              <a:t>received through drop down selection box.</a:t>
            </a:r>
            <a:endParaRPr lang="en-ZA" sz="2400" dirty="0"/>
          </a:p>
          <a:p>
            <a:pPr lvl="0">
              <a:lnSpc>
                <a:spcPct val="115000"/>
              </a:lnSpc>
              <a:buFont typeface="Wingdings" pitchFamily="2" charset="2"/>
              <a:buChar char="q"/>
            </a:pPr>
            <a:r>
              <a:rPr lang="en-GB" sz="2400" dirty="0" smtClean="0"/>
              <a:t>A </a:t>
            </a:r>
            <a:r>
              <a:rPr lang="en-GB" sz="2400" dirty="0"/>
              <a:t>goods </a:t>
            </a:r>
            <a:r>
              <a:rPr lang="en-GB" sz="2400" dirty="0" smtClean="0"/>
              <a:t>transfer note (GTN) is </a:t>
            </a:r>
            <a:r>
              <a:rPr lang="en-GB" sz="2400" dirty="0"/>
              <a:t>generated in PDF, which can be saved and or printed and signed by receiving personnel</a:t>
            </a:r>
            <a:r>
              <a:rPr lang="en-GB" sz="2400" dirty="0" smtClean="0"/>
              <a:t>.</a:t>
            </a:r>
          </a:p>
          <a:p>
            <a:pPr lvl="0">
              <a:lnSpc>
                <a:spcPct val="115000"/>
              </a:lnSpc>
              <a:buFont typeface="Wingdings" pitchFamily="2" charset="2"/>
              <a:buChar char="q"/>
            </a:pPr>
            <a:r>
              <a:rPr lang="en-GB" sz="2400" dirty="0"/>
              <a:t>When issuing medicines, please file the outgoing delivery </a:t>
            </a:r>
            <a:r>
              <a:rPr lang="en-GB" sz="2400" dirty="0" smtClean="0"/>
              <a:t>note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p14="http://schemas.microsoft.com/office/powerpoint/2010/main" val="304742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Issuing Stock on the EDT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143000"/>
            <a:ext cx="8229600" cy="5486400"/>
          </a:xfrm>
        </p:spPr>
        <p:txBody>
          <a:bodyPr>
            <a:noAutofit/>
          </a:bodyPr>
          <a:lstStyle/>
          <a:p>
            <a:pPr marL="0" lvl="0" indent="0">
              <a:lnSpc>
                <a:spcPct val="115000"/>
              </a:lnSpc>
              <a:buNone/>
            </a:pPr>
            <a:r>
              <a:rPr lang="en-GB" sz="2400" b="1" dirty="0" smtClean="0"/>
              <a:t>NOTE</a:t>
            </a:r>
            <a:r>
              <a:rPr lang="en-GB" sz="2400" dirty="0" smtClean="0"/>
              <a:t>:</a:t>
            </a:r>
          </a:p>
          <a:p>
            <a:pPr>
              <a:lnSpc>
                <a:spcPct val="115000"/>
              </a:lnSpc>
              <a:buFont typeface="Courier New" pitchFamily="49" charset="0"/>
              <a:buChar char="o"/>
            </a:pPr>
            <a:r>
              <a:rPr lang="en-GB" sz="2400" dirty="0" smtClean="0"/>
              <a:t>Medicines </a:t>
            </a:r>
            <a:r>
              <a:rPr lang="en-GB" sz="2400" dirty="0"/>
              <a:t>are captured in units and not according to </a:t>
            </a:r>
            <a:r>
              <a:rPr lang="en-GB" sz="2400" dirty="0" smtClean="0"/>
              <a:t>containers</a:t>
            </a:r>
          </a:p>
          <a:p>
            <a:pPr>
              <a:lnSpc>
                <a:spcPct val="115000"/>
              </a:lnSpc>
              <a:buFont typeface="Courier New" pitchFamily="49" charset="0"/>
              <a:buChar char="o"/>
            </a:pPr>
            <a:r>
              <a:rPr lang="en-GB" sz="2400" dirty="0"/>
              <a:t>Stock issued to other health facilities do not form part of </a:t>
            </a:r>
            <a:r>
              <a:rPr lang="en-GB" sz="2400" dirty="0" smtClean="0"/>
              <a:t>consumption for the facility- therefore not used in the quantification module</a:t>
            </a:r>
            <a:endParaRPr lang="en-ZA" sz="2400" dirty="0"/>
          </a:p>
          <a:p>
            <a:pPr>
              <a:lnSpc>
                <a:spcPct val="115000"/>
              </a:lnSpc>
              <a:buFont typeface="Wingdings" pitchFamily="2" charset="2"/>
              <a:buChar char="q"/>
            </a:pPr>
            <a:endParaRPr lang="en-ZA" sz="1800" dirty="0"/>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p14="http://schemas.microsoft.com/office/powerpoint/2010/main" val="66842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Adjusting stock on the EDT after stock-take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295400"/>
            <a:ext cx="8610600" cy="4876800"/>
          </a:xfrm>
        </p:spPr>
        <p:txBody>
          <a:bodyPr>
            <a:normAutofit/>
          </a:bodyPr>
          <a:lstStyle/>
          <a:p>
            <a:pPr marL="0" indent="0">
              <a:buNone/>
            </a:pPr>
            <a:r>
              <a:rPr lang="en-ZA" sz="2400" b="1" dirty="0" smtClean="0">
                <a:solidFill>
                  <a:srgbClr val="0000CC"/>
                </a:solidFill>
              </a:rPr>
              <a:t>User Manual Chapter 2A</a:t>
            </a:r>
          </a:p>
          <a:p>
            <a:pPr marL="0" indent="0">
              <a:buNone/>
            </a:pPr>
            <a:r>
              <a:rPr lang="en-GB" sz="2400" b="1" dirty="0"/>
              <a:t>Required:</a:t>
            </a:r>
            <a:r>
              <a:rPr lang="en-GB" sz="2400" dirty="0"/>
              <a:t> </a:t>
            </a:r>
            <a:endParaRPr lang="en-GB" sz="2400" dirty="0" smtClean="0"/>
          </a:p>
          <a:p>
            <a:pPr>
              <a:buFont typeface="Wingdings" pitchFamily="2" charset="2"/>
              <a:buChar char="q"/>
            </a:pPr>
            <a:r>
              <a:rPr lang="en-GB" sz="2400" dirty="0" smtClean="0"/>
              <a:t>Stock </a:t>
            </a:r>
            <a:r>
              <a:rPr lang="en-GB" sz="2400" dirty="0"/>
              <a:t>take summary </a:t>
            </a:r>
            <a:r>
              <a:rPr lang="en-GB" sz="2400" dirty="0" smtClean="0"/>
              <a:t>sheet</a:t>
            </a:r>
            <a:endParaRPr lang="en-ZA" sz="2400" dirty="0" smtClean="0"/>
          </a:p>
          <a:p>
            <a:pPr marL="0" indent="0">
              <a:spcBef>
                <a:spcPts val="528"/>
              </a:spcBef>
              <a:buNone/>
            </a:pPr>
            <a:endParaRPr lang="en-ZA" sz="2400" dirty="0"/>
          </a:p>
          <a:p>
            <a:pPr marL="0" indent="0">
              <a:buNone/>
            </a:pPr>
            <a:r>
              <a:rPr lang="en-GB" sz="2400" b="1" i="1" dirty="0"/>
              <a:t>Application / Use Case/ When is this applicable: </a:t>
            </a:r>
            <a:endParaRPr lang="en-ZA" sz="2400" b="1" dirty="0"/>
          </a:p>
          <a:p>
            <a:pPr lvl="0">
              <a:buFont typeface="Wingdings" pitchFamily="2" charset="2"/>
              <a:buChar char="q"/>
            </a:pPr>
            <a:r>
              <a:rPr lang="en-GB" sz="2400" dirty="0"/>
              <a:t>Stock take is normally done before placing an order to the Medical Stores</a:t>
            </a:r>
            <a:endParaRPr lang="en-ZA" sz="2400" dirty="0"/>
          </a:p>
          <a:p>
            <a:pPr lvl="0">
              <a:buFont typeface="Wingdings" pitchFamily="2" charset="2"/>
              <a:buChar char="q"/>
            </a:pPr>
            <a:r>
              <a:rPr lang="en-GB" sz="2400" dirty="0"/>
              <a:t>Details of the stock take must also be entered into the EDT before proceeding to dispense to patients so that negative stock balances are minimised</a:t>
            </a:r>
            <a:r>
              <a:rPr lang="en-GB" sz="2400" dirty="0" smtClean="0"/>
              <a:t>.</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8</a:t>
            </a:fld>
            <a:endParaRPr lang="en-ZA"/>
          </a:p>
        </p:txBody>
      </p:sp>
    </p:spTree>
    <p:extLst>
      <p:ext uri="{BB962C8B-B14F-4D97-AF65-F5344CB8AC3E}">
        <p14:creationId xmlns:p14="http://schemas.microsoft.com/office/powerpoint/2010/main" val="652823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ZA" sz="2800" i="1" dirty="0">
                <a:solidFill>
                  <a:srgbClr val="0000CC"/>
                </a:solidFill>
                <a:effectLst>
                  <a:outerShdw blurRad="38100" dist="38100" dir="2700000" algn="tl">
                    <a:srgbClr val="000000">
                      <a:alpha val="43137"/>
                    </a:srgbClr>
                  </a:outerShdw>
                </a:effectLst>
              </a:rPr>
              <a:t>Adjusting stock on the EDT after </a:t>
            </a:r>
            <a:r>
              <a:rPr lang="en-ZA" sz="2800" i="1" dirty="0" smtClean="0">
                <a:solidFill>
                  <a:srgbClr val="0000CC"/>
                </a:solidFill>
                <a:effectLst>
                  <a:outerShdw blurRad="38100" dist="38100" dir="2700000" algn="tl">
                    <a:srgbClr val="000000">
                      <a:alpha val="43137"/>
                    </a:srgbClr>
                  </a:outerShdw>
                </a:effectLst>
              </a:rPr>
              <a:t>stock-take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19200"/>
            <a:ext cx="8686800" cy="5410199"/>
          </a:xfrm>
        </p:spPr>
        <p:txBody>
          <a:bodyPr>
            <a:noAutofit/>
          </a:bodyPr>
          <a:lstStyle/>
          <a:p>
            <a:pPr marL="0" indent="0">
              <a:buNone/>
            </a:pPr>
            <a:r>
              <a:rPr lang="en-GB" sz="2400" b="1" dirty="0" smtClean="0"/>
              <a:t>Implementation</a:t>
            </a:r>
            <a:r>
              <a:rPr lang="en-GB" sz="2400" dirty="0"/>
              <a:t>:  Refer to User Manual Chapter 3.D.</a:t>
            </a:r>
            <a:endParaRPr lang="en-ZA" sz="2400" dirty="0"/>
          </a:p>
          <a:p>
            <a:pPr marL="457200" lvl="0" indent="-457200">
              <a:buFont typeface="+mj-lt"/>
              <a:buAutoNum type="arabicPeriod"/>
            </a:pPr>
            <a:r>
              <a:rPr lang="en-GB" sz="2400" dirty="0" smtClean="0"/>
              <a:t>First print </a:t>
            </a:r>
            <a:r>
              <a:rPr lang="en-GB" sz="2400" dirty="0"/>
              <a:t>the Stock Take Report (Stock take summary sheet - STSS) which includes the list of medicines on the EDT. This is found under the Stock Take function.</a:t>
            </a:r>
            <a:endParaRPr lang="en-ZA" sz="2400" dirty="0"/>
          </a:p>
          <a:p>
            <a:pPr marL="457200" lvl="0" indent="-457200">
              <a:buFont typeface="+mj-lt"/>
              <a:buAutoNum type="arabicPeriod"/>
            </a:pPr>
            <a:r>
              <a:rPr lang="en-GB" sz="2400" dirty="0" smtClean="0"/>
              <a:t>Conduct stock-take in </a:t>
            </a:r>
            <a:r>
              <a:rPr lang="en-GB" sz="2400" dirty="0"/>
              <a:t>the </a:t>
            </a:r>
            <a:r>
              <a:rPr lang="en-GB" sz="2400" b="1" dirty="0" smtClean="0"/>
              <a:t>storeroom</a:t>
            </a:r>
            <a:r>
              <a:rPr lang="en-GB" sz="2400" dirty="0" smtClean="0"/>
              <a:t>:  As </a:t>
            </a:r>
            <a:r>
              <a:rPr lang="en-GB" sz="2400" dirty="0"/>
              <a:t>you do your </a:t>
            </a:r>
            <a:r>
              <a:rPr lang="en-GB" sz="2400" dirty="0" smtClean="0"/>
              <a:t>stock-take; update </a:t>
            </a:r>
            <a:r>
              <a:rPr lang="en-GB" sz="2400" dirty="0"/>
              <a:t>the individual stock cards, update the STSS too.</a:t>
            </a:r>
            <a:endParaRPr lang="en-ZA" sz="2400" dirty="0"/>
          </a:p>
          <a:p>
            <a:pPr marL="457200" lvl="0" indent="-457200">
              <a:buFont typeface="+mj-lt"/>
              <a:buAutoNum type="arabicPeriod"/>
            </a:pPr>
            <a:r>
              <a:rPr lang="en-GB" sz="2400" dirty="0"/>
              <a:t>After that, </a:t>
            </a:r>
            <a:r>
              <a:rPr lang="en-GB" sz="2400" dirty="0" smtClean="0"/>
              <a:t>conduct stock-take </a:t>
            </a:r>
            <a:r>
              <a:rPr lang="en-GB" sz="2400" dirty="0"/>
              <a:t>in the </a:t>
            </a:r>
            <a:r>
              <a:rPr lang="en-GB" sz="2400" b="1" dirty="0"/>
              <a:t>dispensary</a:t>
            </a:r>
            <a:r>
              <a:rPr lang="en-GB" sz="2400" dirty="0"/>
              <a:t> and complete the STSS again.</a:t>
            </a:r>
            <a:endParaRPr lang="en-ZA" sz="2400" dirty="0"/>
          </a:p>
          <a:p>
            <a:pPr marL="457200" lvl="0" indent="-457200">
              <a:buFont typeface="+mj-lt"/>
              <a:buAutoNum type="arabicPeriod"/>
            </a:pPr>
            <a:r>
              <a:rPr lang="en-GB" sz="2400" dirty="0"/>
              <a:t>After completing stock take, enter the details of the STSS into the EDT using the Stock Take function.</a:t>
            </a:r>
            <a:endParaRPr lang="en-ZA" sz="2400" dirty="0"/>
          </a:p>
          <a:p>
            <a:pPr marL="0" indent="0">
              <a:buNone/>
            </a:pPr>
            <a:r>
              <a:rPr lang="en-GB" sz="2400" b="1" i="1" dirty="0" smtClean="0"/>
              <a:t>Implications</a:t>
            </a:r>
            <a:r>
              <a:rPr lang="en-GB" sz="2400" b="1" i="1" dirty="0"/>
              <a:t>:</a:t>
            </a:r>
            <a:r>
              <a:rPr lang="en-GB" sz="2400" b="1" dirty="0"/>
              <a:t> </a:t>
            </a:r>
            <a:endParaRPr lang="en-ZA" sz="2400" b="1" dirty="0"/>
          </a:p>
          <a:p>
            <a:pPr lvl="0"/>
            <a:r>
              <a:rPr lang="en-GB" sz="2400" dirty="0"/>
              <a:t>Ensuring data entry of stock data ensures that stock is up to date on the EDT and facilitates use of the quantification module</a:t>
            </a:r>
            <a:r>
              <a:rPr lang="en-GB" sz="2400" dirty="0" smtClean="0"/>
              <a:t>.</a:t>
            </a:r>
            <a:endParaRPr lang="en-ZA"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9</a:t>
            </a:fld>
            <a:endParaRPr lang="en-ZA"/>
          </a:p>
        </p:txBody>
      </p:sp>
    </p:spTree>
    <p:extLst>
      <p:ext uri="{BB962C8B-B14F-4D97-AF65-F5344CB8AC3E}">
        <p14:creationId xmlns:p14="http://schemas.microsoft.com/office/powerpoint/2010/main" val="1620502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1023</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2.0 The EDT Stock Management Module</vt:lpstr>
      <vt:lpstr>Receiving, Issuing and Adjusting stock in the EDT; Objectives</vt:lpstr>
      <vt:lpstr>Receiving Stock on the EDT</vt:lpstr>
      <vt:lpstr>Receiving Stock on the EDT (cont.)</vt:lpstr>
      <vt:lpstr>Receiving Stock on the EDT (cont.)</vt:lpstr>
      <vt:lpstr>Issuing Stock on the EDT</vt:lpstr>
      <vt:lpstr>Issuing Stock on the EDT (cont.)</vt:lpstr>
      <vt:lpstr>Adjusting stock on the EDT after stock-take</vt:lpstr>
      <vt:lpstr>Adjusting stock on the EDT after stock-take (cont.)</vt:lpstr>
      <vt:lpstr>Using the Quantification Module: Objectives</vt:lpstr>
      <vt:lpstr>Using the Quantification Module: Implementation</vt:lpstr>
      <vt:lpstr>Using the Quantification Module: Implications</vt:lpstr>
      <vt:lpstr>Using the Quantification Module: Summary</vt:lpstr>
      <vt:lpstr>Using the Quantification Module: Example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Emmanuel Ugburo</cp:lastModifiedBy>
  <cp:revision>67</cp:revision>
  <cp:lastPrinted>2012-09-02T15:42:27Z</cp:lastPrinted>
  <dcterms:created xsi:type="dcterms:W3CDTF">2012-07-20T13:32:28Z</dcterms:created>
  <dcterms:modified xsi:type="dcterms:W3CDTF">2014-03-07T16:01:37Z</dcterms:modified>
</cp:coreProperties>
</file>