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362" r:id="rId3"/>
    <p:sldId id="363" r:id="rId4"/>
    <p:sldId id="364" r:id="rId5"/>
    <p:sldId id="365" r:id="rId6"/>
    <p:sldId id="366" r:id="rId7"/>
    <p:sldId id="331" r:id="rId8"/>
  </p:sldIdLst>
  <p:sldSz cx="9144000" cy="6858000" type="screen4x3"/>
  <p:notesSz cx="7023100" cy="93091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EA615"/>
    <a:srgbClr val="516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241" autoAdjust="0"/>
  </p:normalViewPr>
  <p:slideViewPr>
    <p:cSldViewPr>
      <p:cViewPr>
        <p:scale>
          <a:sx n="91" d="100"/>
          <a:sy n="91" d="100"/>
        </p:scale>
        <p:origin x="-15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228" y="-10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88276" tIns="44138" rIns="88276" bIns="441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A920E9-B2F0-41EA-A5DE-7AF786AEC929}" type="datetimeFigureOut">
              <a:rPr lang="en-US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88276" tIns="44138" rIns="88276" bIns="441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9B02AC-5708-4902-B6FB-92A2A3FF3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1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913" tIns="45957" rIns="91913" bIns="4595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913" tIns="45957" rIns="91913" bIns="4595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68F3219-EEDF-49E4-8C61-0CB094AFE004}" type="datetimeFigureOut">
              <a:rPr lang="en-US"/>
              <a:pPr>
                <a:defRPr/>
              </a:pPr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13" tIns="45957" rIns="91913" bIns="4595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3" y="4422775"/>
            <a:ext cx="5616575" cy="4189413"/>
          </a:xfrm>
          <a:prstGeom prst="rect">
            <a:avLst/>
          </a:prstGeom>
        </p:spPr>
        <p:txBody>
          <a:bodyPr vert="horz" lIns="91913" tIns="45957" rIns="91913" bIns="45957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913" tIns="45957" rIns="91913" bIns="4595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913" tIns="45957" rIns="91913" bIns="4595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F6A652-7CE9-4B3D-AA74-5DC708543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01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4252D6-7B09-4A81-AC3E-757566C509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IAPS_PurpleDesign_waterm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5475" y="-381000"/>
            <a:ext cx="74485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SIAPS_Nam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5876925"/>
            <a:ext cx="18859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Vertical_CMYK_600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341938"/>
            <a:ext cx="15240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676400"/>
            <a:ext cx="5410200" cy="2895600"/>
          </a:xfrm>
        </p:spPr>
        <p:txBody>
          <a:bodyPr anchor="t">
            <a:normAutofit/>
          </a:bodyPr>
          <a:lstStyle>
            <a:lvl1pPr algn="r">
              <a:defRPr sz="5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572000"/>
            <a:ext cx="5410200" cy="1143000"/>
          </a:xfrm>
        </p:spPr>
        <p:txBody>
          <a:bodyPr anchor="b">
            <a:normAutofit/>
          </a:bodyPr>
          <a:lstStyle>
            <a:lvl1pPr marL="0" indent="0" algn="r"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3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IAPS_Nam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5876925"/>
            <a:ext cx="18859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Vertical_CMYK_600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5341938"/>
            <a:ext cx="15240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IAPS_PurpleDesign_waterma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0400"/>
            <a:ext cx="47672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7772400" cy="685800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67375"/>
            <a:ext cx="129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6621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667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320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72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488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364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pic>
        <p:nvPicPr>
          <p:cNvPr id="1028" name="Picture 4" descr="SIAPS_MarkOnly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6345238"/>
            <a:ext cx="158115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orizontal_CMYK_600.t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248400"/>
            <a:ext cx="1752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5161AB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161AB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161AB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161AB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161AB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161AB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161AB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161AB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161AB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j-lt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600" kern="1200">
          <a:solidFill>
            <a:schemeClr val="tx1"/>
          </a:solidFill>
          <a:latin typeface="+mj-lt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j-lt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j-lt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161AB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>
          <a:xfrm>
            <a:off x="2590800" y="2667000"/>
            <a:ext cx="6400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cs typeface="Arial" charset="0"/>
              </a:rPr>
              <a:t>The role of EDT Mobile in decentralization of ART services – Practical Session</a:t>
            </a:r>
            <a:endParaRPr lang="en-US" sz="36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Subtitle 4"/>
          <p:cNvSpPr>
            <a:spLocks noGrp="1"/>
          </p:cNvSpPr>
          <p:nvPr>
            <p:ph type="subTitle" idx="1"/>
          </p:nvPr>
        </p:nvSpPr>
        <p:spPr>
          <a:xfrm>
            <a:off x="2819400" y="4572000"/>
            <a:ext cx="6096000" cy="1371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sz="1800" dirty="0" smtClean="0"/>
          </a:p>
          <a:p>
            <a:pPr eaLnBrk="1" hangingPunct="1">
              <a:spcBef>
                <a:spcPct val="0"/>
              </a:spcBef>
              <a:defRPr/>
            </a:pPr>
            <a:r>
              <a:rPr lang="en-US" sz="1800" b="1" dirty="0" smtClean="0"/>
              <a:t>Presented by Samson </a:t>
            </a:r>
            <a:r>
              <a:rPr lang="en-US" sz="1800" b="1" dirty="0" err="1" smtClean="0"/>
              <a:t>Mwinga</a:t>
            </a:r>
            <a:endParaRPr lang="en-US" sz="1800" b="1" dirty="0" smtClean="0"/>
          </a:p>
          <a:p>
            <a:pPr eaLnBrk="1" hangingPunct="1">
              <a:spcBef>
                <a:spcPct val="0"/>
              </a:spcBef>
              <a:defRPr/>
            </a:pPr>
            <a:endParaRPr lang="en-US" sz="1800" i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1800" i="1" dirty="0" smtClean="0">
                <a:solidFill>
                  <a:schemeClr val="tx1"/>
                </a:solidFill>
              </a:rPr>
              <a:t>Pharmacist Assistant Forum 2015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1800" dirty="0" err="1" smtClean="0">
                <a:solidFill>
                  <a:schemeClr val="tx1"/>
                </a:solidFill>
              </a:rPr>
              <a:t>C’est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si</a:t>
            </a:r>
            <a:r>
              <a:rPr lang="en-US" sz="1800" dirty="0" smtClean="0">
                <a:solidFill>
                  <a:schemeClr val="tx1"/>
                </a:solidFill>
              </a:rPr>
              <a:t> Bon Hotel, </a:t>
            </a:r>
            <a:r>
              <a:rPr lang="en-US" sz="1800" dirty="0" err="1" smtClean="0">
                <a:solidFill>
                  <a:schemeClr val="tx1"/>
                </a:solidFill>
              </a:rPr>
              <a:t>Otjiwarongo</a:t>
            </a: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10 March 2014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sz="1800" dirty="0" smtClean="0"/>
          </a:p>
        </p:txBody>
      </p:sp>
      <p:pic>
        <p:nvPicPr>
          <p:cNvPr id="5124" name="Picture 8" descr="Namibia PEPFAR Logo (2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62600"/>
            <a:ext cx="1287463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2" descr="C:\Users\Evans.Sagwa\AppData\Local\Microsoft\Windows\Temporary Internet Files\Content.Outlook\DNDLU3RF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1143000"/>
            <a:ext cx="15811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>
                <a:cs typeface="Arial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ZA" dirty="0" smtClean="0"/>
              <a:t>At the end of the session participants should be able to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dirty="0" smtClean="0"/>
              <a:t>Understand the overarching process that supports efficient use of the EDT Mobile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dirty="0" smtClean="0"/>
              <a:t>Use the EDT Mobile to dispense ARVs and update the Main EDT site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ZA" dirty="0" smtClean="0"/>
              <a:t>Train/Orient others on the use of the tool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ZA" dirty="0"/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Z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>
                <a:cs typeface="Arial" charset="0"/>
              </a:rPr>
              <a:t>Session 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ZA" altLang="en-US" smtClean="0"/>
              <a:t>EDT Mobile Toolkit</a:t>
            </a:r>
          </a:p>
          <a:p>
            <a:pPr eaLnBrk="1" hangingPunct="1"/>
            <a:r>
              <a:rPr lang="en-ZA" altLang="en-US" smtClean="0"/>
              <a:t>Overarching EDT Mobile Processes</a:t>
            </a:r>
          </a:p>
          <a:p>
            <a:pPr eaLnBrk="1" hangingPunct="1"/>
            <a:r>
              <a:rPr lang="en-ZA" altLang="en-US" smtClean="0"/>
              <a:t>5 Key EDT Mobile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 altLang="en-US" smtClean="0">
                <a:cs typeface="Arial" charset="0"/>
              </a:rPr>
              <a:t>EDT Mobile Toolkit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ZA" altLang="en-US" dirty="0" smtClean="0"/>
              <a:t>EDT ART Recruitment Form</a:t>
            </a:r>
          </a:p>
          <a:p>
            <a:pPr eaLnBrk="1" hangingPunct="1"/>
            <a:r>
              <a:rPr lang="en-ZA" altLang="en-US" dirty="0" smtClean="0"/>
              <a:t>EDT Mobile Medicine Codes</a:t>
            </a:r>
          </a:p>
          <a:p>
            <a:pPr eaLnBrk="1" hangingPunct="1"/>
            <a:r>
              <a:rPr lang="en-ZA" altLang="en-US" dirty="0" smtClean="0"/>
              <a:t>EDT Mobile Common Medicine Codes</a:t>
            </a:r>
          </a:p>
          <a:p>
            <a:pPr eaLnBrk="1" hangingPunct="1"/>
            <a:r>
              <a:rPr lang="en-ZA" altLang="en-US" dirty="0" smtClean="0"/>
              <a:t>Visual EDT Mobile Dispensing Guide</a:t>
            </a:r>
          </a:p>
          <a:p>
            <a:pPr eaLnBrk="1" hangingPunct="1"/>
            <a:r>
              <a:rPr lang="fr-FR" altLang="en-US" dirty="0" smtClean="0"/>
              <a:t>Visual EDT Mobile Maintenance Guide</a:t>
            </a:r>
          </a:p>
          <a:p>
            <a:pPr eaLnBrk="1" hangingPunct="1"/>
            <a:r>
              <a:rPr lang="en-ZA" altLang="en-US" dirty="0"/>
              <a:t>EDT Mobile Use </a:t>
            </a:r>
            <a:r>
              <a:rPr lang="en-ZA" altLang="en-US" dirty="0" smtClean="0"/>
              <a:t>Schedule</a:t>
            </a:r>
            <a:endParaRPr lang="en-Z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ZA" altLang="en-US" dirty="0" smtClean="0">
                <a:cs typeface="Arial" charset="0"/>
              </a:rPr>
              <a:t>EDT Mobile Use Schedule </a:t>
            </a:r>
            <a:r>
              <a:rPr lang="en-ZA" altLang="en-US" sz="3200" dirty="0" smtClean="0">
                <a:cs typeface="Arial" charset="0"/>
              </a:rPr>
              <a:t>(Routine tasks)</a:t>
            </a:r>
            <a:endParaRPr lang="en-ZA" altLang="en-US" dirty="0" smtClean="0">
              <a:cs typeface="Arial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295500"/>
              </p:ext>
            </p:extLst>
          </p:nvPr>
        </p:nvGraphicFramePr>
        <p:xfrm>
          <a:off x="457200" y="1066801"/>
          <a:ext cx="8077200" cy="48047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902"/>
                <a:gridCol w="6063091"/>
                <a:gridCol w="938549"/>
                <a:gridCol w="881658"/>
              </a:tblGrid>
              <a:tr h="379578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#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Activity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Site Responsible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Timeframe</a:t>
                      </a:r>
                      <a:endParaRPr lang="en-GB" sz="13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687221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1. 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Receive all required tools from the Main Site. Dispense using the EDT Mobile or Fill in the ART Recruitment Form for your new </a:t>
                      </a:r>
                      <a:r>
                        <a:rPr lang="en-GB" sz="1300" u="none" strike="noStrike" dirty="0" smtClean="0">
                          <a:effectLst/>
                        </a:rPr>
                        <a:t>or transferred in patients; </a:t>
                      </a:r>
                      <a:r>
                        <a:rPr lang="en-GB" sz="1300" u="none" strike="noStrike" dirty="0">
                          <a:effectLst/>
                        </a:rPr>
                        <a:t>update appointment lists –with regimen changes.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PHC Site</a:t>
                      </a:r>
                      <a:br>
                        <a:rPr lang="en-GB" sz="1300" u="none" strike="noStrike" dirty="0">
                          <a:effectLst/>
                        </a:rPr>
                      </a:br>
                      <a:r>
                        <a:rPr lang="en-GB" sz="1300" u="none" strike="noStrike" dirty="0">
                          <a:effectLst/>
                        </a:rPr>
                        <a:t>(RN/EN/PA)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effectLst/>
                        </a:rPr>
                        <a:t>1st – 24th of Month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2. 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Do a stocktake and update the ARVs Lists with the Stock On Hand (SOH) at the PHC site.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PHC Site</a:t>
                      </a:r>
                      <a:br>
                        <a:rPr lang="en-GB" sz="1300" u="none" strike="noStrike" dirty="0">
                          <a:effectLst/>
                        </a:rPr>
                      </a:br>
                      <a:r>
                        <a:rPr lang="en-GB" sz="1300" u="none" strike="noStrike" dirty="0">
                          <a:effectLst/>
                        </a:rPr>
                        <a:t>(RN/EN/PA)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effectLst/>
                        </a:rPr>
                        <a:t>Before 25th day of Month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3. 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Send the updated EDT Mobile device, ARVs Lists (w. SOH), Appointment Lists and ART Recruitment Forms to Main Site</a:t>
                      </a:r>
                      <a:r>
                        <a:rPr lang="en-GB" sz="1300" u="none" strike="noStrike" dirty="0" smtClean="0">
                          <a:effectLst/>
                        </a:rPr>
                        <a:t>. Minimise the number of appointments during the last</a:t>
                      </a:r>
                      <a:r>
                        <a:rPr lang="en-GB" sz="1300" u="none" strike="noStrike" baseline="0" dirty="0" smtClean="0">
                          <a:effectLst/>
                        </a:rPr>
                        <a:t> week of the month.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effectLst/>
                        </a:rPr>
                        <a:t>PHC Site</a:t>
                      </a:r>
                      <a:br>
                        <a:rPr lang="en-GB" sz="1300" u="none" strike="noStrike">
                          <a:effectLst/>
                        </a:rPr>
                      </a:br>
                      <a:r>
                        <a:rPr lang="en-GB" sz="1300" u="none" strike="noStrike">
                          <a:effectLst/>
                        </a:rPr>
                        <a:t>(RN/EN/PA)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effectLst/>
                        </a:rPr>
                        <a:t>Latest 25th day of Month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1142429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4. 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342900" indent="-342900" algn="l" fontAlgn="b">
                        <a:buClr>
                          <a:srgbClr val="000000"/>
                        </a:buClr>
                        <a:buSzPts val="1100"/>
                        <a:buFont typeface="+mj-lt"/>
                        <a:buAutoNum type="alphaLcParenR"/>
                      </a:pPr>
                      <a:r>
                        <a:rPr lang="en-GB" sz="1300" u="none" strike="noStrike" dirty="0" smtClean="0">
                          <a:effectLst/>
                        </a:rPr>
                        <a:t>Load and verify PHC Site ART data from the EDT Mobile devices onto the EDT database.</a:t>
                      </a:r>
                    </a:p>
                    <a:p>
                      <a:pPr marL="342900" indent="-342900" algn="l" fontAlgn="b">
                        <a:buClr>
                          <a:srgbClr val="000000"/>
                        </a:buClr>
                        <a:buSzPts val="1100"/>
                        <a:buFont typeface="+mj-lt"/>
                        <a:buAutoNum type="alphaLcParenR"/>
                      </a:pPr>
                      <a:r>
                        <a:rPr lang="en-GB" sz="1300" u="none" strike="noStrike" dirty="0" smtClean="0">
                          <a:effectLst/>
                        </a:rPr>
                        <a:t>Enter data from ART Recruitment Forms into the EDT and fill in the forms with the generated EDT ARTID.</a:t>
                      </a:r>
                    </a:p>
                    <a:p>
                      <a:pPr marL="342900" indent="-342900" algn="l" fontAlgn="b">
                        <a:buClr>
                          <a:srgbClr val="000000"/>
                        </a:buClr>
                        <a:buSzPts val="1100"/>
                        <a:buFont typeface="+mj-lt"/>
                        <a:buAutoNum type="alphaLcParenR"/>
                      </a:pPr>
                      <a:r>
                        <a:rPr lang="en-GB" sz="1300" u="none" strike="noStrike" dirty="0" smtClean="0">
                          <a:effectLst/>
                        </a:rPr>
                        <a:t>Send updated client data to the EDT Mobile (including new patients)</a:t>
                      </a:r>
                    </a:p>
                    <a:p>
                      <a:pPr marL="342900" indent="-342900" algn="l" fontAlgn="b">
                        <a:buClr>
                          <a:srgbClr val="000000"/>
                        </a:buClr>
                        <a:buSzPts val="1100"/>
                        <a:buFont typeface="+mj-lt"/>
                        <a:buAutoNum type="alphaLcParenR"/>
                      </a:pPr>
                      <a:r>
                        <a:rPr lang="en-GB" sz="1300" u="none" strike="noStrike" dirty="0" smtClean="0">
                          <a:effectLst/>
                        </a:rPr>
                        <a:t>Print Appointment Lists for coming 2 months &amp; previous 3 months. </a:t>
                      </a:r>
                    </a:p>
                    <a:p>
                      <a:pPr marL="342900" indent="-342900" algn="l" fontAlgn="b">
                        <a:buClr>
                          <a:srgbClr val="000000"/>
                        </a:buClr>
                        <a:buSzPts val="1100"/>
                        <a:buFont typeface="+mj-lt"/>
                        <a:buAutoNum type="alphaLcParenR"/>
                      </a:pPr>
                      <a:r>
                        <a:rPr lang="en-GB" sz="1300" u="none" strike="noStrike" dirty="0" smtClean="0">
                          <a:effectLst/>
                        </a:rPr>
                        <a:t>Prepare ARVs to be sent to PHC Site; remember to deduct the stock on hand based on the ARVs Lists you received from the PHC site.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effectLst/>
                        </a:rPr>
                        <a:t>MAIN Site</a:t>
                      </a:r>
                      <a:br>
                        <a:rPr lang="en-GB" sz="1300" u="none" strike="noStrike">
                          <a:effectLst/>
                        </a:rPr>
                      </a:br>
                      <a:r>
                        <a:rPr lang="en-GB" sz="1300" u="none" strike="noStrike">
                          <a:effectLst/>
                        </a:rPr>
                        <a:t>(PA/Ph)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effectLst/>
                        </a:rPr>
                        <a:t>Last week of Month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696108"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>
                          <a:effectLst/>
                        </a:rPr>
                        <a:t>5. 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300" u="none" strike="noStrike" dirty="0">
                          <a:effectLst/>
                        </a:rPr>
                        <a:t> Send Appointments Lists + ARVs Lists + EDT Mobile Device + ARVs + ART Recruitment Forms with EDT ARTID to the </a:t>
                      </a:r>
                      <a:r>
                        <a:rPr lang="en-GB" sz="1300" u="none" strike="noStrike">
                          <a:effectLst/>
                        </a:rPr>
                        <a:t>PHC </a:t>
                      </a:r>
                      <a:r>
                        <a:rPr lang="en-GB" sz="1300" u="none" strike="noStrike" smtClean="0">
                          <a:effectLst/>
                        </a:rPr>
                        <a:t>site.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effectLst/>
                        </a:rPr>
                        <a:t>MAIN Site</a:t>
                      </a:r>
                      <a:br>
                        <a:rPr lang="en-GB" sz="1300" u="none" strike="noStrike">
                          <a:effectLst/>
                        </a:rPr>
                      </a:br>
                      <a:r>
                        <a:rPr lang="en-GB" sz="1300" u="none" strike="noStrike">
                          <a:effectLst/>
                        </a:rPr>
                        <a:t>(PA/Ph)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>
                          <a:effectLst/>
                        </a:rPr>
                        <a:t>Last Friday of Month</a:t>
                      </a:r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  <a:tr h="186602">
                <a:tc>
                  <a:txBody>
                    <a:bodyPr/>
                    <a:lstStyle/>
                    <a:p>
                      <a:pPr algn="l" fontAlgn="b"/>
                      <a:endParaRPr lang="en-GB" sz="13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300" u="none" strike="noStrike" dirty="0">
                          <a:effectLst/>
                        </a:rPr>
                        <a:t>Repeat cycle every month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ZA" altLang="en-US" smtClean="0">
                <a:cs typeface="Arial" charset="0"/>
              </a:rPr>
              <a:t>5 Key EDT Mobile Processes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/>
          <a:lstStyle/>
          <a:p>
            <a:pPr eaLnBrk="1" hangingPunct="1"/>
            <a:r>
              <a:rPr lang="en-GB" altLang="en-US" smtClean="0"/>
              <a:t>Maintenance of the device (troubleshooting and setting up the date and time)</a:t>
            </a:r>
          </a:p>
          <a:p>
            <a:pPr eaLnBrk="1" hangingPunct="1"/>
            <a:r>
              <a:rPr lang="en-GB" altLang="en-US" smtClean="0"/>
              <a:t>Creating, exporting data from the EDT PC and loading onto the EDT Mobile</a:t>
            </a:r>
          </a:p>
          <a:p>
            <a:pPr eaLnBrk="1" hangingPunct="1"/>
            <a:r>
              <a:rPr lang="en-GB" altLang="en-US" smtClean="0"/>
              <a:t>Dispensing using the EDT Mobile (including use of 3-digit medicine codes to improve efficiency)</a:t>
            </a:r>
          </a:p>
          <a:p>
            <a:pPr eaLnBrk="1" hangingPunct="1"/>
            <a:r>
              <a:rPr lang="en-GB" altLang="en-US" smtClean="0"/>
              <a:t>Sending dispensing data from the EDT Mobile to the EDT computer</a:t>
            </a:r>
          </a:p>
          <a:p>
            <a:pPr eaLnBrk="1" hangingPunct="1"/>
            <a:r>
              <a:rPr lang="en-GB" altLang="en-US" smtClean="0"/>
              <a:t>Importing and verifying data on the main site’s EDT system</a:t>
            </a:r>
            <a:endParaRPr lang="en-Z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 sz="6600" smtClean="0">
                <a:cs typeface="Arial" charset="0"/>
              </a:rPr>
              <a:t>Thank you</a:t>
            </a:r>
          </a:p>
        </p:txBody>
      </p:sp>
      <p:pic>
        <p:nvPicPr>
          <p:cNvPr id="11267" name="Picture 2" descr="C:\Users\Evans.Sagwa\AppData\Local\Microsoft\Windows\Temporary Internet Files\Content.Outlook\DNDLU3RF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09600"/>
            <a:ext cx="17208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5" descr="Namibia PEPFAR Logo (2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562600"/>
            <a:ext cx="12890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SIAPS">
      <a:dk1>
        <a:sysClr val="windowText" lastClr="000000"/>
      </a:dk1>
      <a:lt1>
        <a:sysClr val="window" lastClr="FFFFFF"/>
      </a:lt1>
      <a:dk2>
        <a:srgbClr val="5261AC"/>
      </a:dk2>
      <a:lt2>
        <a:srgbClr val="FFFFFF"/>
      </a:lt2>
      <a:accent1>
        <a:srgbClr val="9FA617"/>
      </a:accent1>
      <a:accent2>
        <a:srgbClr val="5261AC"/>
      </a:accent2>
      <a:accent3>
        <a:srgbClr val="F05133"/>
      </a:accent3>
      <a:accent4>
        <a:srgbClr val="009AC7"/>
      </a:accent4>
      <a:accent5>
        <a:srgbClr val="FFD457"/>
      </a:accent5>
      <a:accent6>
        <a:srgbClr val="9FA617"/>
      </a:accent6>
      <a:hlink>
        <a:srgbClr val="7F7F7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</TotalTime>
  <Words>462</Words>
  <Application>Microsoft Office PowerPoint</Application>
  <PresentationFormat>On-screen Show (4:3)</PresentationFormat>
  <Paragraphs>61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role of EDT Mobile in decentralization of ART services – Practical Session</vt:lpstr>
      <vt:lpstr>Objectives</vt:lpstr>
      <vt:lpstr>Session Outline</vt:lpstr>
      <vt:lpstr>EDT Mobile Toolkit</vt:lpstr>
      <vt:lpstr>EDT Mobile Use Schedule (Routine tasks)</vt:lpstr>
      <vt:lpstr>5 Key EDT Mobile Processes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 Sagwa</dc:creator>
  <cp:lastModifiedBy>Samson Mwinga</cp:lastModifiedBy>
  <cp:revision>582</cp:revision>
  <cp:lastPrinted>2013-04-02T13:29:10Z</cp:lastPrinted>
  <dcterms:created xsi:type="dcterms:W3CDTF">2011-11-15T23:49:32Z</dcterms:created>
  <dcterms:modified xsi:type="dcterms:W3CDTF">2015-03-11T13:55:19Z</dcterms:modified>
</cp:coreProperties>
</file>