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6BED-8B11-3F88-2093-5B2FE7643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F2DEDE-F821-1A37-A28F-5065A4D89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7504-1DE7-E2E4-7543-E6B956A13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04586-0FEF-2F0E-F107-C80534D7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BCD07-298F-D4D7-33A4-5635A5D92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32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D5CA-26AF-0587-69A2-89AA1B51A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9F2A3-28B1-B88F-4E1F-89C2ED5B9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7D35-3C74-91B0-9C36-9FA6741E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2BF04-BF25-F24C-C3E3-1544E263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7F9DF-9CD5-17B0-4BF4-9F9E727C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94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45B16-AAFB-D7E3-AE9D-0FC01FAB9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C462B-22F0-388E-F1C6-91C787A65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A029-D82D-FAD9-59AB-E67816A3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90C8B-E5F6-CE8D-E5FB-058860D7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ADF8-1574-F91E-FF2C-CE51BDD1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35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D480-DBFB-B48D-ADF8-6C044AC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761E-86C9-D0B0-8673-2B5631A64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870B9-A487-48C4-2A02-2EBF9D8E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1D868-18E2-9E99-9BE4-3C3237E6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F1E2-2E3E-4B99-5807-57ADB187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91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172FE-4351-1BB6-72E3-E6D37AEC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C925-790D-2E17-E9CE-C3F9FEC5E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5070C-479A-269A-49A9-5BCC81CC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68F72-34E7-6CBD-062D-CCCA4EE0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E2367-AC13-0910-4B8D-3C763860C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03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CA49-2A26-44FB-2D46-FDFA2583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F1824-1C1C-877B-0A81-21BE5890E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A6BF0-915F-5591-C230-DBE39C949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B84C6-B083-7324-FC75-847735E2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EADD-9F3E-2048-E12A-C3CE49AA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8D4EA-2D03-D202-A829-3B92C572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6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A541-1CBE-52BD-1D62-CF5DA8DB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842DA-AC88-0E4A-BA99-508FFE3CB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44A6A-853F-3E11-5BFD-CB38569B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C2ED1-E856-B067-122B-0D78DE003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7F596-F968-F4B7-440C-7729C8370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E7C969-BC0F-08B2-7584-2952CB3C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A6DCA-853E-4342-2638-CC8EDB09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5D28D-B0F6-5172-45A2-7F32C331F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16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7029-5F07-7AEB-575A-E7A31DB05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3254A-650C-58A6-7263-34EF9181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375E1-6949-819D-ECF6-9BC138CB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92438-740D-912D-AA00-C01B1A8C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4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2E208-7A5F-2EBE-5A20-827270F0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9F174-C3FE-1F52-BEAD-93512AF7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DD0DD-F44F-1219-B76E-7FBC51C19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621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5E2B-2D22-D8AB-24B5-9EA8B4FE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CD8AD-2AF5-B9C6-4C0A-0CD5FD27F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81020-5B20-CBE5-6041-BCEC84E7F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024FC-B692-D5A3-9E6F-9472F1BAB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69680-9C3A-045E-37DC-14CB7DCD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E632-2B6B-27FE-3457-F0BB82D6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81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B119-CA7C-4605-7168-4F478E39F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26716-3069-5F08-BFB3-21CC2F249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416D8-278D-B763-1EB8-2F3C88E95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7D261-D3B4-0DE2-B8E2-264CBED8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D939F-47E0-2895-3317-F47609E3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CC795-F66F-6CA1-71CB-B79EEE96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55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5D7DFA-F091-334B-265E-B86A61F0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5828C-6883-C351-7867-2B69D07E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AFFB-F799-4130-2653-AE4E8E69C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6EF6F1-E1E8-48B2-8844-1D93B4B1111A}" type="datetimeFigureOut">
              <a:rPr lang="en-GB" smtClean="0"/>
              <a:t>19/07/2024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73E4E-BA7B-ECB9-9AE8-1D2A5056A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B72DD-277C-6C34-C1BF-C710DDF81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88919-A042-46A0-92A1-FC54D64F54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47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circuit board with white wires&#10;&#10;Description automatically generated">
            <a:extLst>
              <a:ext uri="{FF2B5EF4-FFF2-40B4-BE49-F238E27FC236}">
                <a16:creationId xmlns:a16="http://schemas.microsoft.com/office/drawing/2014/main" id="{3C389FD7-2221-5219-2535-8A37F343F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" t="9486" r="17823" b="10151"/>
          <a:stretch/>
        </p:blipFill>
        <p:spPr>
          <a:xfrm rot="16200000">
            <a:off x="6922359" y="1050241"/>
            <a:ext cx="5318449" cy="41334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BD3206-7018-0F63-920A-AF97890B6F78}"/>
              </a:ext>
            </a:extLst>
          </p:cNvPr>
          <p:cNvSpPr txBox="1"/>
          <p:nvPr/>
        </p:nvSpPr>
        <p:spPr>
          <a:xfrm>
            <a:off x="378489" y="278116"/>
            <a:ext cx="5424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Coral Dev Board Mini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63A9E-EB97-D1C6-2D65-59A7B34FBFB2}"/>
              </a:ext>
            </a:extLst>
          </p:cNvPr>
          <p:cNvSpPr txBox="1"/>
          <p:nvPr/>
        </p:nvSpPr>
        <p:spPr>
          <a:xfrm>
            <a:off x="378489" y="891387"/>
            <a:ext cx="4827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US" b="0" i="0" dirty="0">
                <a:effectLst/>
                <a:highlight>
                  <a:srgbClr val="FFFFFF"/>
                </a:highlight>
                <a:latin typeface="inherit"/>
              </a:rPr>
              <a:t>A development board </a:t>
            </a:r>
            <a:r>
              <a:rPr lang="en-US" dirty="0">
                <a:highlight>
                  <a:srgbClr val="FFFFFF"/>
                </a:highlight>
                <a:latin typeface="inherit"/>
              </a:rPr>
              <a:t>for </a:t>
            </a:r>
            <a:r>
              <a:rPr lang="en-US" b="0" i="0" dirty="0">
                <a:effectLst/>
                <a:highlight>
                  <a:srgbClr val="FFFFFF"/>
                </a:highlight>
                <a:latin typeface="inherit"/>
              </a:rPr>
              <a:t>on-device ML products.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A77D5C-DC9A-5711-37D9-5F51D09C3E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60391"/>
              </p:ext>
            </p:extLst>
          </p:nvPr>
        </p:nvGraphicFramePr>
        <p:xfrm>
          <a:off x="378488" y="1535574"/>
          <a:ext cx="6511933" cy="4426468"/>
        </p:xfrm>
        <a:graphic>
          <a:graphicData uri="http://schemas.openxmlformats.org/drawingml/2006/table">
            <a:tbl>
              <a:tblPr/>
              <a:tblGrid>
                <a:gridCol w="1625722">
                  <a:extLst>
                    <a:ext uri="{9D8B030D-6E8A-4147-A177-3AD203B41FA5}">
                      <a16:colId xmlns:a16="http://schemas.microsoft.com/office/drawing/2014/main" val="3983761582"/>
                    </a:ext>
                  </a:extLst>
                </a:gridCol>
                <a:gridCol w="4886211">
                  <a:extLst>
                    <a:ext uri="{9D8B030D-6E8A-4147-A177-3AD203B41FA5}">
                      <a16:colId xmlns:a16="http://schemas.microsoft.com/office/drawing/2014/main" val="2871104170"/>
                    </a:ext>
                  </a:extLst>
                </a:gridCol>
              </a:tblGrid>
              <a:tr h="416437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b="1">
                          <a:effectLst/>
                          <a:latin typeface="inherit"/>
                        </a:rPr>
                        <a:t>CPU</a:t>
                      </a:r>
                    </a:p>
                  </a:txBody>
                  <a:tcPr marL="77905" marR="7790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dirty="0">
                          <a:effectLst/>
                          <a:latin typeface="inherit"/>
                        </a:rPr>
                        <a:t>MediaTek 8167s SoC (Quad-core Arm Cortex-A35)</a:t>
                      </a:r>
                    </a:p>
                  </a:txBody>
                  <a:tcPr marL="141645" marR="14164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24661"/>
                  </a:ext>
                </a:extLst>
              </a:tr>
              <a:tr h="416437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b="1">
                          <a:effectLst/>
                          <a:latin typeface="inherit"/>
                        </a:rPr>
                        <a:t>GPU</a:t>
                      </a:r>
                    </a:p>
                  </a:txBody>
                  <a:tcPr marL="77905" marR="7790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dirty="0">
                          <a:effectLst/>
                          <a:latin typeface="inherit"/>
                        </a:rPr>
                        <a:t>IMG </a:t>
                      </a:r>
                      <a:r>
                        <a:rPr lang="en-GB" sz="1400" dirty="0" err="1">
                          <a:effectLst/>
                          <a:latin typeface="inherit"/>
                        </a:rPr>
                        <a:t>PowerVR</a:t>
                      </a:r>
                      <a:r>
                        <a:rPr lang="en-GB" sz="1400" dirty="0">
                          <a:effectLst/>
                          <a:latin typeface="inherit"/>
                        </a:rPr>
                        <a:t> GE8300 (integrated in SoC)</a:t>
                      </a:r>
                    </a:p>
                  </a:txBody>
                  <a:tcPr marL="141645" marR="14164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618252"/>
                  </a:ext>
                </a:extLst>
              </a:tr>
              <a:tr h="620406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b="1">
                          <a:effectLst/>
                          <a:latin typeface="inherit"/>
                        </a:rPr>
                        <a:t>ML accelerator</a:t>
                      </a:r>
                    </a:p>
                  </a:txBody>
                  <a:tcPr marL="77905" marR="7790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400" dirty="0">
                          <a:effectLst/>
                          <a:latin typeface="inherit"/>
                        </a:rPr>
                        <a:t>Google Edge TPU coprocessor:</a:t>
                      </a:r>
                      <a:br>
                        <a:rPr lang="en-US" sz="1400" dirty="0">
                          <a:effectLst/>
                          <a:latin typeface="inherit"/>
                        </a:rPr>
                      </a:br>
                      <a:r>
                        <a:rPr lang="en-US" sz="1400" dirty="0">
                          <a:effectLst/>
                          <a:latin typeface="inherit"/>
                        </a:rPr>
                        <a:t>4 TOPS (int8); 2 TOPS per watt</a:t>
                      </a:r>
                    </a:p>
                  </a:txBody>
                  <a:tcPr marL="141645" marR="14164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439175"/>
                  </a:ext>
                </a:extLst>
              </a:tr>
              <a:tr h="416437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b="1">
                          <a:effectLst/>
                          <a:latin typeface="inherit"/>
                        </a:rPr>
                        <a:t>RAM</a:t>
                      </a:r>
                    </a:p>
                  </a:txBody>
                  <a:tcPr marL="77905" marR="7790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dirty="0">
                          <a:effectLst/>
                          <a:latin typeface="inherit"/>
                        </a:rPr>
                        <a:t>2 GB LPDDR3</a:t>
                      </a:r>
                    </a:p>
                  </a:txBody>
                  <a:tcPr marL="141645" marR="14164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39692"/>
                  </a:ext>
                </a:extLst>
              </a:tr>
              <a:tr h="416437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b="1">
                          <a:effectLst/>
                          <a:latin typeface="inherit"/>
                        </a:rPr>
                        <a:t>Flash memory</a:t>
                      </a:r>
                    </a:p>
                  </a:txBody>
                  <a:tcPr marL="77905" marR="7790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dirty="0">
                          <a:effectLst/>
                          <a:latin typeface="inherit"/>
                        </a:rPr>
                        <a:t>8 GB eMMC</a:t>
                      </a:r>
                    </a:p>
                  </a:txBody>
                  <a:tcPr marL="141645" marR="14164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521364"/>
                  </a:ext>
                </a:extLst>
              </a:tr>
              <a:tr h="416437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b="1">
                          <a:effectLst/>
                          <a:latin typeface="inherit"/>
                        </a:rPr>
                        <a:t>Wireless</a:t>
                      </a:r>
                    </a:p>
                  </a:txBody>
                  <a:tcPr marL="77905" marR="7790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400" dirty="0">
                          <a:effectLst/>
                          <a:latin typeface="inherit"/>
                        </a:rPr>
                        <a:t>Wi-Fi 5 (802.11a/b/g/n/ac); Bluetooth 5.0</a:t>
                      </a:r>
                    </a:p>
                  </a:txBody>
                  <a:tcPr marL="141645" marR="14164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15459"/>
                  </a:ext>
                </a:extLst>
              </a:tr>
              <a:tr h="1232312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b="1">
                          <a:effectLst/>
                          <a:latin typeface="inherit"/>
                        </a:rPr>
                        <a:t>Audio/video</a:t>
                      </a:r>
                    </a:p>
                  </a:txBody>
                  <a:tcPr marL="77905" marR="7790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dirty="0">
                          <a:effectLst/>
                          <a:latin typeface="inherit"/>
                        </a:rPr>
                        <a:t>3.5mm audio jack; digital PDM microphone; 2.54mm 2-pin speaker terminal; micro HDMI (1.4); 24-pin FFC connector for MIPI-CSI2 camera (4-lane); 24-pin FFC connector for MIPI-DSI display (4-lane)</a:t>
                      </a:r>
                    </a:p>
                  </a:txBody>
                  <a:tcPr marL="141645" marR="14164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377567"/>
                  </a:ext>
                </a:extLst>
              </a:tr>
              <a:tr h="416437">
                <a:tc>
                  <a:txBody>
                    <a:bodyPr/>
                    <a:lstStyle/>
                    <a:p>
                      <a:pPr algn="l" fontAlgn="auto"/>
                      <a:r>
                        <a:rPr lang="en-GB" sz="1400" b="1" dirty="0">
                          <a:effectLst/>
                          <a:latin typeface="inherit"/>
                        </a:rPr>
                        <a:t>Input/output</a:t>
                      </a:r>
                    </a:p>
                  </a:txBody>
                  <a:tcPr marL="77905" marR="7790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400" dirty="0">
                          <a:effectLst/>
                          <a:latin typeface="inherit"/>
                        </a:rPr>
                        <a:t>40-pin GPIO header; 2x USB Type-C (USB 2.0)</a:t>
                      </a:r>
                    </a:p>
                  </a:txBody>
                  <a:tcPr marL="141645" marR="141645" marT="106234" marB="106234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6526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29D858-2355-E04E-86A4-EF61F1753478}"/>
              </a:ext>
            </a:extLst>
          </p:cNvPr>
          <p:cNvSpPr txBox="1"/>
          <p:nvPr/>
        </p:nvSpPr>
        <p:spPr>
          <a:xfrm>
            <a:off x="318629" y="6045705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Ref: https://coral.ai/products/dev-board-mini/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EF72E-2C6C-8714-D0F2-A6BABDE4EA9C}"/>
              </a:ext>
            </a:extLst>
          </p:cNvPr>
          <p:cNvSpPr txBox="1"/>
          <p:nvPr/>
        </p:nvSpPr>
        <p:spPr>
          <a:xfrm>
            <a:off x="9569750" y="6057643"/>
            <a:ext cx="82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highlight>
                  <a:srgbClr val="FFFFFF"/>
                </a:highlight>
                <a:latin typeface="inherit"/>
              </a:rPr>
              <a:t>Power </a:t>
            </a:r>
            <a:endParaRPr lang="en-GB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EE1C2-75BB-073E-AFCC-74EC2F387A4E}"/>
              </a:ext>
            </a:extLst>
          </p:cNvPr>
          <p:cNvSpPr txBox="1"/>
          <p:nvPr/>
        </p:nvSpPr>
        <p:spPr>
          <a:xfrm>
            <a:off x="10608894" y="6057643"/>
            <a:ext cx="82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effectLst/>
                <a:highlight>
                  <a:srgbClr val="FFFFFF"/>
                </a:highlight>
                <a:latin typeface="inherit"/>
              </a:rPr>
              <a:t>Data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013D1-9E18-863F-A34C-35C338C2751B}"/>
              </a:ext>
            </a:extLst>
          </p:cNvPr>
          <p:cNvSpPr txBox="1"/>
          <p:nvPr/>
        </p:nvSpPr>
        <p:spPr>
          <a:xfrm>
            <a:off x="8366654" y="5887386"/>
            <a:ext cx="993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ighlight>
                  <a:srgbClr val="FFFFFF"/>
                </a:highlight>
                <a:latin typeface="inherit"/>
              </a:rPr>
              <a:t>Power Button</a:t>
            </a:r>
            <a:endParaRPr lang="en-GB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E2AE4C-4440-6359-C0CC-4FE483329DB5}"/>
              </a:ext>
            </a:extLst>
          </p:cNvPr>
          <p:cNvCxnSpPr/>
          <p:nvPr/>
        </p:nvCxnSpPr>
        <p:spPr>
          <a:xfrm>
            <a:off x="8863343" y="3621386"/>
            <a:ext cx="0" cy="2298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5706B5-AFAE-F8DB-F13F-2E42809B3902}"/>
              </a:ext>
            </a:extLst>
          </p:cNvPr>
          <p:cNvCxnSpPr>
            <a:cxnSpLocks/>
          </p:cNvCxnSpPr>
          <p:nvPr/>
        </p:nvCxnSpPr>
        <p:spPr>
          <a:xfrm>
            <a:off x="9984462" y="4770709"/>
            <a:ext cx="1" cy="1286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2A189-C435-AA84-ED71-5707E0FDF070}"/>
              </a:ext>
            </a:extLst>
          </p:cNvPr>
          <p:cNvCxnSpPr>
            <a:cxnSpLocks/>
          </p:cNvCxnSpPr>
          <p:nvPr/>
        </p:nvCxnSpPr>
        <p:spPr>
          <a:xfrm>
            <a:off x="10942621" y="4770709"/>
            <a:ext cx="0" cy="1286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64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inherit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Mahdi Saleh</dc:creator>
  <cp:lastModifiedBy>Mahdi Saleh</cp:lastModifiedBy>
  <cp:revision>1</cp:revision>
  <dcterms:created xsi:type="dcterms:W3CDTF">2024-07-19T08:17:18Z</dcterms:created>
  <dcterms:modified xsi:type="dcterms:W3CDTF">2024-07-19T08:25:12Z</dcterms:modified>
</cp:coreProperties>
</file>