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f4fe90066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f4fe90066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f4fe90066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f4fe90066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f4fe90066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f4fe90066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f4fe90066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f4fe90066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f4fe9006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f4fe9006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f4fe90066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f4fe90066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f4fe90066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f4fe90066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f4fe90066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f4fe90066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f4fe90066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f4fe90066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0"/>
            <a:ext cx="8520600" cy="5073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     </a:t>
            </a:r>
            <a:r>
              <a:rPr b="1" lang="en" sz="4700"/>
              <a:t>CODE OPTIMIZATION</a:t>
            </a:r>
            <a:endParaRPr sz="4700"/>
          </a:p>
          <a:p>
            <a:pPr indent="0" lvl="0" marL="0" rtl="0" algn="ctr">
              <a:spcBef>
                <a:spcPts val="0"/>
              </a:spcBef>
              <a:spcAft>
                <a:spcPts val="0"/>
              </a:spcAft>
              <a:buClr>
                <a:schemeClr val="dk1"/>
              </a:buClr>
              <a:buSzPts val="1100"/>
              <a:buFont typeface="Arial"/>
              <a:buNone/>
            </a:pPr>
            <a:r>
              <a:rPr lang="en" sz="2088"/>
              <a:t>Consideration for Optimization, Scope of Optimization, Optimization Techniques, Flow graph</a:t>
            </a:r>
            <a:endParaRPr sz="2088"/>
          </a:p>
          <a:p>
            <a:pPr indent="0" lvl="0" marL="0" rtl="0" algn="ctr">
              <a:spcBef>
                <a:spcPts val="0"/>
              </a:spcBef>
              <a:spcAft>
                <a:spcPts val="0"/>
              </a:spcAft>
              <a:buNone/>
            </a:pPr>
            <a:r>
              <a:t/>
            </a:r>
            <a:endParaRPr sz="2088"/>
          </a:p>
          <a:p>
            <a:pPr indent="0" lvl="0" marL="0" rtl="0" algn="ctr">
              <a:spcBef>
                <a:spcPts val="0"/>
              </a:spcBef>
              <a:spcAft>
                <a:spcPts val="0"/>
              </a:spcAft>
              <a:buNone/>
            </a:pPr>
            <a:r>
              <a:t/>
            </a:r>
            <a:endParaRPr sz="1433"/>
          </a:p>
          <a:p>
            <a:pPr indent="0" lvl="0" marL="0" rtl="0" algn="ctr">
              <a:spcBef>
                <a:spcPts val="0"/>
              </a:spcBef>
              <a:spcAft>
                <a:spcPts val="0"/>
              </a:spcAft>
              <a:buNone/>
            </a:pPr>
            <a:r>
              <a:t/>
            </a:r>
            <a:endParaRPr sz="1433"/>
          </a:p>
          <a:p>
            <a:pPr indent="0" lvl="0" marL="0" rtl="0" algn="r">
              <a:spcBef>
                <a:spcPts val="0"/>
              </a:spcBef>
              <a:spcAft>
                <a:spcPts val="0"/>
              </a:spcAft>
              <a:buNone/>
            </a:pPr>
            <a:r>
              <a:rPr lang="en" sz="1433"/>
              <a:t>                                                                                                     S AL Ameen</a:t>
            </a:r>
            <a:endParaRPr sz="1433"/>
          </a:p>
          <a:p>
            <a:pPr indent="0" lvl="0" marL="0" rtl="0" algn="r">
              <a:spcBef>
                <a:spcPts val="0"/>
              </a:spcBef>
              <a:spcAft>
                <a:spcPts val="0"/>
              </a:spcAft>
              <a:buNone/>
            </a:pPr>
            <a:r>
              <a:rPr lang="en" sz="1433"/>
              <a:t>                                                                                                  192111075</a:t>
            </a:r>
            <a:endParaRPr sz="1433"/>
          </a:p>
          <a:p>
            <a:pPr indent="0" lvl="0" marL="0" rtl="0" algn="r">
              <a:spcBef>
                <a:spcPts val="0"/>
              </a:spcBef>
              <a:spcAft>
                <a:spcPts val="0"/>
              </a:spcAft>
              <a:buNone/>
            </a:pPr>
            <a:r>
              <a:rPr lang="en" sz="1433"/>
              <a:t>                                                                                                     M Shanmuk</a:t>
            </a:r>
            <a:endParaRPr sz="1433"/>
          </a:p>
          <a:p>
            <a:pPr indent="0" lvl="0" marL="0" rtl="0" algn="r">
              <a:spcBef>
                <a:spcPts val="0"/>
              </a:spcBef>
              <a:spcAft>
                <a:spcPts val="0"/>
              </a:spcAft>
              <a:buNone/>
            </a:pPr>
            <a:r>
              <a:rPr lang="en" sz="1433"/>
              <a:t>                                                                                                  192111080</a:t>
            </a:r>
            <a:endParaRPr sz="1433"/>
          </a:p>
          <a:p>
            <a:pPr indent="0" lvl="0" marL="0" rtl="0" algn="r">
              <a:spcBef>
                <a:spcPts val="0"/>
              </a:spcBef>
              <a:spcAft>
                <a:spcPts val="0"/>
              </a:spcAft>
              <a:buNone/>
            </a:pPr>
            <a:r>
              <a:rPr lang="en" sz="1388"/>
              <a:t>G Bhanu Prakash</a:t>
            </a:r>
            <a:endParaRPr sz="1388"/>
          </a:p>
          <a:p>
            <a:pPr indent="0" lvl="0" marL="0" rtl="0" algn="r">
              <a:spcBef>
                <a:spcPts val="0"/>
              </a:spcBef>
              <a:spcAft>
                <a:spcPts val="0"/>
              </a:spcAft>
              <a:buNone/>
            </a:pPr>
            <a:r>
              <a:rPr lang="en" sz="1388"/>
              <a:t>192210366</a:t>
            </a:r>
            <a:endParaRPr sz="1388"/>
          </a:p>
          <a:p>
            <a:pPr indent="0" lvl="0" marL="0" rtl="0" algn="ctr">
              <a:spcBef>
                <a:spcPts val="0"/>
              </a:spcBef>
              <a:spcAft>
                <a:spcPts val="0"/>
              </a:spcAft>
              <a:buNone/>
            </a:pPr>
            <a:r>
              <a:t/>
            </a:r>
            <a:endParaRPr sz="2088"/>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2"/>
          <p:cNvSpPr txBox="1"/>
          <p:nvPr>
            <p:ph type="title"/>
          </p:nvPr>
        </p:nvSpPr>
        <p:spPr>
          <a:xfrm>
            <a:off x="2984500" y="1988900"/>
            <a:ext cx="6159600" cy="179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000">
                <a:latin typeface="Impact"/>
                <a:ea typeface="Impact"/>
                <a:cs typeface="Impact"/>
                <a:sym typeface="Impact"/>
              </a:rPr>
              <a:t>THANK  YOU</a:t>
            </a:r>
            <a:endParaRPr sz="5000">
              <a:latin typeface="Impact"/>
              <a:ea typeface="Impact"/>
              <a:cs typeface="Impact"/>
              <a:sym typeface="Impac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0" y="100600"/>
            <a:ext cx="8520600" cy="4963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sz="2811"/>
              <a:t>DESIGN OF A COMPILER</a:t>
            </a:r>
            <a:endParaRPr b="1" sz="2811"/>
          </a:p>
          <a:p>
            <a:pPr indent="0" lvl="0" marL="0" rtl="0" algn="ctr">
              <a:spcBef>
                <a:spcPts val="0"/>
              </a:spcBef>
              <a:spcAft>
                <a:spcPts val="0"/>
              </a:spcAft>
              <a:buClr>
                <a:schemeClr val="dk1"/>
              </a:buClr>
              <a:buSzPts val="1100"/>
              <a:buFont typeface="Arial"/>
              <a:buNone/>
            </a:pPr>
            <a:r>
              <a:t/>
            </a:r>
            <a:endParaRPr sz="1644"/>
          </a:p>
          <a:p>
            <a:pPr indent="0" lvl="0" marL="0" rtl="0" algn="just">
              <a:spcBef>
                <a:spcPts val="0"/>
              </a:spcBef>
              <a:spcAft>
                <a:spcPts val="0"/>
              </a:spcAft>
              <a:buClr>
                <a:schemeClr val="dk1"/>
              </a:buClr>
              <a:buSzPts val="1100"/>
              <a:buFont typeface="Arial"/>
              <a:buNone/>
            </a:pPr>
            <a:r>
              <a:rPr b="1" lang="en" sz="1866"/>
              <a:t>Compiler front-end:</a:t>
            </a:r>
            <a:r>
              <a:rPr lang="en" sz="2088"/>
              <a:t> lexical analysis, syntax analysis, semantic analysis</a:t>
            </a:r>
            <a:endParaRPr sz="2088"/>
          </a:p>
          <a:p>
            <a:pPr indent="0" lvl="0" marL="0" rtl="0" algn="just">
              <a:spcBef>
                <a:spcPts val="0"/>
              </a:spcBef>
              <a:spcAft>
                <a:spcPts val="0"/>
              </a:spcAft>
              <a:buClr>
                <a:schemeClr val="dk1"/>
              </a:buClr>
              <a:buSzPts val="1100"/>
              <a:buFont typeface="Arial"/>
              <a:buNone/>
            </a:pPr>
            <a:r>
              <a:t/>
            </a:r>
            <a:endParaRPr sz="2088"/>
          </a:p>
          <a:p>
            <a:pPr indent="0" lvl="0" marL="0" rtl="0" algn="just">
              <a:spcBef>
                <a:spcPts val="0"/>
              </a:spcBef>
              <a:spcAft>
                <a:spcPts val="0"/>
              </a:spcAft>
              <a:buClr>
                <a:schemeClr val="dk1"/>
              </a:buClr>
              <a:buSzPts val="1100"/>
              <a:buFont typeface="Arial"/>
              <a:buNone/>
            </a:pPr>
            <a:r>
              <a:rPr lang="en" sz="2088"/>
              <a:t>Tasks: understanding the source code, making sure the source code is written correctly</a:t>
            </a:r>
            <a:endParaRPr sz="2088"/>
          </a:p>
          <a:p>
            <a:pPr indent="0" lvl="0" marL="0" rtl="0" algn="just">
              <a:spcBef>
                <a:spcPts val="0"/>
              </a:spcBef>
              <a:spcAft>
                <a:spcPts val="0"/>
              </a:spcAft>
              <a:buClr>
                <a:schemeClr val="dk1"/>
              </a:buClr>
              <a:buSzPts val="1100"/>
              <a:buFont typeface="Arial"/>
              <a:buNone/>
            </a:pPr>
            <a:r>
              <a:t/>
            </a:r>
            <a:endParaRPr sz="1533"/>
          </a:p>
          <a:p>
            <a:pPr indent="0" lvl="0" marL="0" rtl="0" algn="just">
              <a:spcBef>
                <a:spcPts val="0"/>
              </a:spcBef>
              <a:spcAft>
                <a:spcPts val="0"/>
              </a:spcAft>
              <a:buClr>
                <a:schemeClr val="dk1"/>
              </a:buClr>
              <a:buSzPts val="1100"/>
              <a:buFont typeface="Arial"/>
              <a:buNone/>
            </a:pPr>
            <a:r>
              <a:rPr b="1" lang="en" sz="1866"/>
              <a:t>Compiler back-end:</a:t>
            </a:r>
            <a:r>
              <a:rPr lang="en" sz="5088"/>
              <a:t> </a:t>
            </a:r>
            <a:r>
              <a:rPr lang="en" sz="2088"/>
              <a:t>Intermediate code generation/improvement, and Machine code generation/improvement</a:t>
            </a:r>
            <a:endParaRPr sz="2088"/>
          </a:p>
          <a:p>
            <a:pPr indent="0" lvl="0" marL="0" rtl="0" algn="just">
              <a:spcBef>
                <a:spcPts val="0"/>
              </a:spcBef>
              <a:spcAft>
                <a:spcPts val="0"/>
              </a:spcAft>
              <a:buClr>
                <a:schemeClr val="dk1"/>
              </a:buClr>
              <a:buSzPts val="1100"/>
              <a:buFont typeface="Arial"/>
              <a:buNone/>
            </a:pPr>
            <a:r>
              <a:t/>
            </a:r>
            <a:endParaRPr sz="2088"/>
          </a:p>
          <a:p>
            <a:pPr indent="0" lvl="0" marL="0" rtl="0" algn="just">
              <a:spcBef>
                <a:spcPts val="0"/>
              </a:spcBef>
              <a:spcAft>
                <a:spcPts val="0"/>
              </a:spcAft>
              <a:buClr>
                <a:schemeClr val="dk1"/>
              </a:buClr>
              <a:buSzPts val="1100"/>
              <a:buFont typeface="Arial"/>
              <a:buNone/>
            </a:pPr>
            <a:r>
              <a:rPr lang="en" sz="2088"/>
              <a:t>Tasks: translating the program to a semantically the same program (in a different language).</a:t>
            </a:r>
            <a:endParaRPr sz="2088"/>
          </a:p>
          <a:p>
            <a:pPr indent="0" lvl="0" marL="0" rtl="0" algn="just">
              <a:spcBef>
                <a:spcPts val="0"/>
              </a:spcBef>
              <a:spcAft>
                <a:spcPts val="0"/>
              </a:spcAft>
              <a:buNone/>
            </a:pPr>
            <a:r>
              <a:t/>
            </a:r>
            <a:endParaRPr sz="1977"/>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body"/>
          </p:nvPr>
        </p:nvSpPr>
        <p:spPr>
          <a:xfrm>
            <a:off x="0" y="0"/>
            <a:ext cx="9144000" cy="51435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0" rtl="0" algn="just">
              <a:spcBef>
                <a:spcPts val="0"/>
              </a:spcBef>
              <a:spcAft>
                <a:spcPts val="0"/>
              </a:spcAft>
              <a:buClr>
                <a:schemeClr val="dk1"/>
              </a:buClr>
              <a:buSzPts val="275"/>
              <a:buFont typeface="Arial"/>
              <a:buNone/>
            </a:pPr>
            <a:r>
              <a:rPr b="1" lang="en" sz="6600"/>
              <a:t>What is Code Optimization?</a:t>
            </a:r>
            <a:endParaRPr b="1" sz="6600"/>
          </a:p>
          <a:p>
            <a:pPr indent="0" lvl="0" marL="0" rtl="0" algn="just">
              <a:spcBef>
                <a:spcPts val="1200"/>
              </a:spcBef>
              <a:spcAft>
                <a:spcPts val="0"/>
              </a:spcAft>
              <a:buClr>
                <a:schemeClr val="dk1"/>
              </a:buClr>
              <a:buSzPts val="275"/>
              <a:buFont typeface="Arial"/>
              <a:buNone/>
            </a:pPr>
            <a:r>
              <a:t/>
            </a:r>
            <a:endParaRPr sz="6600"/>
          </a:p>
          <a:p>
            <a:pPr indent="0" lvl="0" marL="0" rtl="0" algn="just">
              <a:spcBef>
                <a:spcPts val="1200"/>
              </a:spcBef>
              <a:spcAft>
                <a:spcPts val="0"/>
              </a:spcAft>
              <a:buClr>
                <a:schemeClr val="dk1"/>
              </a:buClr>
              <a:buSzPts val="275"/>
              <a:buFont typeface="Arial"/>
              <a:buNone/>
            </a:pPr>
            <a:r>
              <a:rPr lang="en" sz="6600"/>
              <a:t>Optimization is a program transformation technique, which tries to improve the code that consume less resources (i.e. CPU, Memory) and deliver high speed.</a:t>
            </a:r>
            <a:endParaRPr sz="6600"/>
          </a:p>
          <a:p>
            <a:pPr indent="0" lvl="0" marL="0" rtl="0" algn="just">
              <a:spcBef>
                <a:spcPts val="1200"/>
              </a:spcBef>
              <a:spcAft>
                <a:spcPts val="0"/>
              </a:spcAft>
              <a:buClr>
                <a:schemeClr val="dk1"/>
              </a:buClr>
              <a:buSzPts val="275"/>
              <a:buFont typeface="Arial"/>
              <a:buNone/>
            </a:pPr>
            <a:r>
              <a:rPr lang="en" sz="6600"/>
              <a:t>In optimization, high-level general programming constructs are replaced by very efficient low- level programming codes.</a:t>
            </a:r>
            <a:endParaRPr sz="6600"/>
          </a:p>
          <a:p>
            <a:pPr indent="0" lvl="0" marL="0" rtl="0" algn="just">
              <a:spcBef>
                <a:spcPts val="1200"/>
              </a:spcBef>
              <a:spcAft>
                <a:spcPts val="0"/>
              </a:spcAft>
              <a:buClr>
                <a:schemeClr val="dk1"/>
              </a:buClr>
              <a:buSzPts val="275"/>
              <a:buFont typeface="Arial"/>
              <a:buNone/>
            </a:pPr>
            <a:r>
              <a:rPr lang="en" sz="6600"/>
              <a:t>A code optimizing process must follow the three rules given below:</a:t>
            </a:r>
            <a:endParaRPr sz="6600"/>
          </a:p>
          <a:p>
            <a:pPr indent="0" lvl="0" marL="0" rtl="0" algn="just">
              <a:spcBef>
                <a:spcPts val="1200"/>
              </a:spcBef>
              <a:spcAft>
                <a:spcPts val="0"/>
              </a:spcAft>
              <a:buClr>
                <a:schemeClr val="dk1"/>
              </a:buClr>
              <a:buSzPts val="275"/>
              <a:buFont typeface="Arial"/>
              <a:buNone/>
            </a:pPr>
            <a:r>
              <a:rPr lang="en" sz="6600"/>
              <a:t>1. The output code must not change the meaning of the program in any way.Should not change the output produced for any input</a:t>
            </a:r>
            <a:endParaRPr sz="6600"/>
          </a:p>
          <a:p>
            <a:pPr indent="0" lvl="0" marL="0" rtl="0" algn="just">
              <a:spcBef>
                <a:spcPts val="1200"/>
              </a:spcBef>
              <a:spcAft>
                <a:spcPts val="0"/>
              </a:spcAft>
              <a:buClr>
                <a:schemeClr val="dk1"/>
              </a:buClr>
              <a:buSzPts val="275"/>
              <a:buFont typeface="Arial"/>
              <a:buNone/>
            </a:pPr>
            <a:r>
              <a:rPr lang="en" sz="6600"/>
              <a:t>Should not introduce an error</a:t>
            </a:r>
            <a:endParaRPr sz="6600"/>
          </a:p>
          <a:p>
            <a:pPr indent="0" lvl="0" marL="0" rtl="0" algn="just">
              <a:spcBef>
                <a:spcPts val="1200"/>
              </a:spcBef>
              <a:spcAft>
                <a:spcPts val="0"/>
              </a:spcAft>
              <a:buClr>
                <a:schemeClr val="dk1"/>
              </a:buClr>
              <a:buSzPts val="275"/>
              <a:buFont typeface="Arial"/>
              <a:buNone/>
            </a:pPr>
            <a:r>
              <a:rPr lang="en" sz="6600"/>
              <a:t>2. Optimization should increase the speed of the program and if possible, the program should demand less resources.</a:t>
            </a:r>
            <a:endParaRPr sz="6600"/>
          </a:p>
          <a:p>
            <a:pPr indent="0" lvl="0" marL="0" rtl="0" algn="just">
              <a:spcBef>
                <a:spcPts val="1200"/>
              </a:spcBef>
              <a:spcAft>
                <a:spcPts val="0"/>
              </a:spcAft>
              <a:buClr>
                <a:schemeClr val="dk1"/>
              </a:buClr>
              <a:buSzPts val="275"/>
              <a:buFont typeface="Arial"/>
              <a:buNone/>
            </a:pPr>
            <a:r>
              <a:t/>
            </a:r>
            <a:endParaRPr sz="6600"/>
          </a:p>
          <a:p>
            <a:pPr indent="0" lvl="0" marL="0" rtl="0" algn="just">
              <a:spcBef>
                <a:spcPts val="1200"/>
              </a:spcBef>
              <a:spcAft>
                <a:spcPts val="0"/>
              </a:spcAft>
              <a:buClr>
                <a:schemeClr val="dk1"/>
              </a:buClr>
              <a:buSzPts val="275"/>
              <a:buFont typeface="Arial"/>
              <a:buNone/>
            </a:pPr>
            <a:r>
              <a:rPr lang="en" sz="6600"/>
              <a:t>3. Optimization should itself be fast and should not delay the overall compiling process</a:t>
            </a:r>
            <a:endParaRPr sz="660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idx="1" type="body"/>
          </p:nvPr>
        </p:nvSpPr>
        <p:spPr>
          <a:xfrm>
            <a:off x="0" y="0"/>
            <a:ext cx="9144000" cy="51435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Clr>
                <a:schemeClr val="dk1"/>
              </a:buClr>
              <a:buSzPts val="275"/>
              <a:buFont typeface="Arial"/>
              <a:buNone/>
            </a:pPr>
            <a:r>
              <a:rPr lang="en" sz="7000"/>
              <a:t>I</a:t>
            </a:r>
            <a:r>
              <a:rPr b="1" lang="en" sz="7000"/>
              <a:t>mprovements can be made at various phases:</a:t>
            </a:r>
            <a:endParaRPr b="1" sz="7000"/>
          </a:p>
          <a:p>
            <a:pPr indent="0" lvl="0" marL="0" rtl="0" algn="just">
              <a:spcBef>
                <a:spcPts val="1200"/>
              </a:spcBef>
              <a:spcAft>
                <a:spcPts val="0"/>
              </a:spcAft>
              <a:buClr>
                <a:schemeClr val="dk1"/>
              </a:buClr>
              <a:buSzPts val="275"/>
              <a:buFont typeface="Arial"/>
              <a:buNone/>
            </a:pPr>
            <a:r>
              <a:rPr b="1" lang="en" sz="6470"/>
              <a:t>Source Code:</a:t>
            </a:r>
            <a:endParaRPr b="1" sz="6470"/>
          </a:p>
          <a:p>
            <a:pPr indent="0" lvl="0" marL="0" rtl="0" algn="just">
              <a:spcBef>
                <a:spcPts val="1200"/>
              </a:spcBef>
              <a:spcAft>
                <a:spcPts val="0"/>
              </a:spcAft>
              <a:buClr>
                <a:schemeClr val="dk1"/>
              </a:buClr>
              <a:buSzPts val="275"/>
              <a:buFont typeface="Arial"/>
              <a:buNone/>
            </a:pPr>
            <a:r>
              <a:rPr lang="en" sz="6470"/>
              <a:t>-Algorithms transformation can produce spectacular improvements</a:t>
            </a:r>
            <a:endParaRPr sz="6470"/>
          </a:p>
          <a:p>
            <a:pPr indent="0" lvl="0" marL="0" rtl="0" algn="just">
              <a:spcBef>
                <a:spcPts val="1200"/>
              </a:spcBef>
              <a:spcAft>
                <a:spcPts val="0"/>
              </a:spcAft>
              <a:buClr>
                <a:schemeClr val="dk1"/>
              </a:buClr>
              <a:buSzPts val="275"/>
              <a:buFont typeface="Arial"/>
              <a:buNone/>
            </a:pPr>
            <a:r>
              <a:rPr b="1" lang="en" sz="6470"/>
              <a:t>Intermediate Code:</a:t>
            </a:r>
            <a:endParaRPr b="1" sz="6470"/>
          </a:p>
          <a:p>
            <a:pPr indent="0" lvl="0" marL="0" rtl="0" algn="just">
              <a:spcBef>
                <a:spcPts val="1200"/>
              </a:spcBef>
              <a:spcAft>
                <a:spcPts val="0"/>
              </a:spcAft>
              <a:buClr>
                <a:schemeClr val="dk1"/>
              </a:buClr>
              <a:buSzPts val="275"/>
              <a:buFont typeface="Arial"/>
              <a:buNone/>
            </a:pPr>
            <a:r>
              <a:rPr lang="en" sz="6470"/>
              <a:t>-Compiler can improve loops, procedure calls and address calculations</a:t>
            </a:r>
            <a:endParaRPr sz="6470"/>
          </a:p>
          <a:p>
            <a:pPr indent="0" lvl="0" marL="0" rtl="0" algn="just">
              <a:spcBef>
                <a:spcPts val="1200"/>
              </a:spcBef>
              <a:spcAft>
                <a:spcPts val="0"/>
              </a:spcAft>
              <a:buClr>
                <a:schemeClr val="dk1"/>
              </a:buClr>
              <a:buSzPts val="275"/>
              <a:buFont typeface="Arial"/>
              <a:buNone/>
            </a:pPr>
            <a:r>
              <a:rPr lang="en" sz="6470"/>
              <a:t>-Typically only optimizing compilers include this phase</a:t>
            </a:r>
            <a:endParaRPr sz="6470"/>
          </a:p>
          <a:p>
            <a:pPr indent="0" lvl="0" marL="0" rtl="0" algn="just">
              <a:spcBef>
                <a:spcPts val="1200"/>
              </a:spcBef>
              <a:spcAft>
                <a:spcPts val="0"/>
              </a:spcAft>
              <a:buClr>
                <a:schemeClr val="dk1"/>
              </a:buClr>
              <a:buSzPts val="275"/>
              <a:buFont typeface="Arial"/>
              <a:buNone/>
            </a:pPr>
            <a:r>
              <a:rPr lang="en" sz="6470"/>
              <a:t>• </a:t>
            </a:r>
            <a:r>
              <a:rPr b="1" lang="en" sz="6470"/>
              <a:t>Target Code:</a:t>
            </a:r>
            <a:endParaRPr b="1" sz="6470"/>
          </a:p>
          <a:p>
            <a:pPr indent="0" lvl="0" marL="0" rtl="0" algn="just">
              <a:spcBef>
                <a:spcPts val="1200"/>
              </a:spcBef>
              <a:spcAft>
                <a:spcPts val="0"/>
              </a:spcAft>
              <a:buClr>
                <a:schemeClr val="dk1"/>
              </a:buClr>
              <a:buSzPts val="275"/>
              <a:buFont typeface="Arial"/>
              <a:buNone/>
            </a:pPr>
            <a:r>
              <a:rPr lang="en" sz="6470"/>
              <a:t>- Compilers can use registers efficiently</a:t>
            </a:r>
            <a:endParaRPr sz="6470"/>
          </a:p>
          <a:p>
            <a:pPr indent="0" lvl="0" marL="0" rtl="0" algn="just">
              <a:spcBef>
                <a:spcPts val="1200"/>
              </a:spcBef>
              <a:spcAft>
                <a:spcPts val="0"/>
              </a:spcAft>
              <a:buClr>
                <a:schemeClr val="dk1"/>
              </a:buClr>
              <a:buSzPts val="275"/>
              <a:buFont typeface="Arial"/>
              <a:buNone/>
            </a:pPr>
            <a:r>
              <a:rPr lang="en" sz="6470"/>
              <a:t>Optimized code's features:</a:t>
            </a:r>
            <a:endParaRPr sz="6470"/>
          </a:p>
          <a:p>
            <a:pPr indent="0" lvl="0" marL="0" rtl="0" algn="just">
              <a:spcBef>
                <a:spcPts val="1200"/>
              </a:spcBef>
              <a:spcAft>
                <a:spcPts val="0"/>
              </a:spcAft>
              <a:buClr>
                <a:schemeClr val="dk1"/>
              </a:buClr>
              <a:buSzPts val="275"/>
              <a:buFont typeface="Arial"/>
              <a:buNone/>
            </a:pPr>
            <a:r>
              <a:rPr lang="en" sz="6470"/>
              <a:t>Executes faster</a:t>
            </a:r>
            <a:endParaRPr sz="6470"/>
          </a:p>
          <a:p>
            <a:pPr indent="0" lvl="0" marL="0" rtl="0" algn="just">
              <a:spcBef>
                <a:spcPts val="1200"/>
              </a:spcBef>
              <a:spcAft>
                <a:spcPts val="0"/>
              </a:spcAft>
              <a:buClr>
                <a:schemeClr val="dk1"/>
              </a:buClr>
              <a:buSzPts val="275"/>
              <a:buFont typeface="Arial"/>
              <a:buNone/>
            </a:pPr>
            <a:r>
              <a:rPr lang="en" sz="6470"/>
              <a:t>Code size get reduced</a:t>
            </a:r>
            <a:endParaRPr sz="6470"/>
          </a:p>
          <a:p>
            <a:pPr indent="0" lvl="0" marL="0" rtl="0" algn="just">
              <a:spcBef>
                <a:spcPts val="1200"/>
              </a:spcBef>
              <a:spcAft>
                <a:spcPts val="0"/>
              </a:spcAft>
              <a:buClr>
                <a:schemeClr val="dk1"/>
              </a:buClr>
              <a:buSzPts val="275"/>
              <a:buFont typeface="Arial"/>
              <a:buNone/>
            </a:pPr>
            <a:r>
              <a:rPr lang="en" sz="6470"/>
              <a:t>Efficient memory usage</a:t>
            </a:r>
            <a:endParaRPr sz="6470"/>
          </a:p>
          <a:p>
            <a:pPr indent="0" lvl="0" marL="0" rtl="0" algn="just">
              <a:spcBef>
                <a:spcPts val="1200"/>
              </a:spcBef>
              <a:spcAft>
                <a:spcPts val="0"/>
              </a:spcAft>
              <a:buClr>
                <a:schemeClr val="dk1"/>
              </a:buClr>
              <a:buSzPts val="275"/>
              <a:buFont typeface="Arial"/>
              <a:buNone/>
            </a:pPr>
            <a:r>
              <a:rPr lang="en" sz="6470"/>
              <a:t>Yielding better performance, Reduces the time and space complexity</a:t>
            </a:r>
            <a:endParaRPr sz="647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5" name="Google Shape;7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 name="Google Shape;76;p1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idx="1" type="body"/>
          </p:nvPr>
        </p:nvSpPr>
        <p:spPr>
          <a:xfrm>
            <a:off x="0" y="0"/>
            <a:ext cx="9144000" cy="51435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b="1" lang="en" sz="6507"/>
              <a:t>Flow analysis</a:t>
            </a:r>
            <a:endParaRPr b="1" sz="6507"/>
          </a:p>
          <a:p>
            <a:pPr indent="0" lvl="0" marL="0" rtl="0" algn="just">
              <a:spcBef>
                <a:spcPts val="1200"/>
              </a:spcBef>
              <a:spcAft>
                <a:spcPts val="0"/>
              </a:spcAft>
              <a:buClr>
                <a:schemeClr val="dk1"/>
              </a:buClr>
              <a:buSzPts val="275"/>
              <a:buFont typeface="Arial"/>
              <a:buNone/>
            </a:pPr>
            <a:r>
              <a:rPr lang="en" sz="6507"/>
              <a:t> - Organization of an optimizing compiler</a:t>
            </a:r>
            <a:endParaRPr sz="6507"/>
          </a:p>
          <a:p>
            <a:pPr indent="0" lvl="0" marL="0" rtl="0" algn="just">
              <a:spcBef>
                <a:spcPts val="1200"/>
              </a:spcBef>
              <a:spcAft>
                <a:spcPts val="0"/>
              </a:spcAft>
              <a:buClr>
                <a:schemeClr val="dk1"/>
              </a:buClr>
              <a:buSzPts val="275"/>
              <a:buFont typeface="Arial"/>
              <a:buNone/>
            </a:pPr>
            <a:r>
              <a:rPr lang="en" sz="6507"/>
              <a:t>Flow analysis is a fundamental prerequisite for many important types of code improvement</a:t>
            </a:r>
            <a:endParaRPr sz="6507"/>
          </a:p>
          <a:p>
            <a:pPr indent="0" lvl="0" marL="0" rtl="0" algn="just">
              <a:spcBef>
                <a:spcPts val="1200"/>
              </a:spcBef>
              <a:spcAft>
                <a:spcPts val="0"/>
              </a:spcAft>
              <a:buClr>
                <a:schemeClr val="dk1"/>
              </a:buClr>
              <a:buSzPts val="275"/>
              <a:buFont typeface="Arial"/>
              <a:buNone/>
            </a:pPr>
            <a:r>
              <a:rPr lang="en" sz="6507"/>
              <a:t>Generally control flow analysis precedes data flow analysis.</a:t>
            </a:r>
            <a:endParaRPr sz="6507"/>
          </a:p>
          <a:p>
            <a:pPr indent="0" lvl="0" marL="0" rtl="0" algn="just">
              <a:spcBef>
                <a:spcPts val="1200"/>
              </a:spcBef>
              <a:spcAft>
                <a:spcPts val="0"/>
              </a:spcAft>
              <a:buClr>
                <a:schemeClr val="dk1"/>
              </a:buClr>
              <a:buSzPts val="275"/>
              <a:buFont typeface="Arial"/>
              <a:buNone/>
            </a:pPr>
            <a:r>
              <a:rPr lang="en" sz="6507"/>
              <a:t>Control flow analysis (CFA) represents flow of control usually in form of graphs, CFA constructs such as</a:t>
            </a:r>
            <a:endParaRPr sz="6507"/>
          </a:p>
          <a:p>
            <a:pPr indent="0" lvl="0" marL="0" rtl="0" algn="just">
              <a:spcBef>
                <a:spcPts val="1200"/>
              </a:spcBef>
              <a:spcAft>
                <a:spcPts val="0"/>
              </a:spcAft>
              <a:buClr>
                <a:schemeClr val="dk1"/>
              </a:buClr>
              <a:buSzPts val="275"/>
              <a:buFont typeface="Arial"/>
              <a:buNone/>
            </a:pPr>
            <a:r>
              <a:rPr lang="en" sz="6507"/>
              <a:t>control flow graph-graphical representation of control flow or computation during the execution.</a:t>
            </a:r>
            <a:endParaRPr sz="6507"/>
          </a:p>
          <a:p>
            <a:pPr indent="0" lvl="0" marL="0" rtl="0" algn="just">
              <a:spcBef>
                <a:spcPts val="1200"/>
              </a:spcBef>
              <a:spcAft>
                <a:spcPts val="0"/>
              </a:spcAft>
              <a:buNone/>
            </a:pPr>
            <a:r>
              <a:rPr lang="en" sz="6507"/>
              <a:t>Call graph represents calling relationships between subroutines.</a:t>
            </a:r>
            <a:endParaRPr sz="6507"/>
          </a:p>
          <a:p>
            <a:pPr indent="0" lvl="0" marL="0" rtl="0" algn="just">
              <a:spcBef>
                <a:spcPts val="1200"/>
              </a:spcBef>
              <a:spcAft>
                <a:spcPts val="0"/>
              </a:spcAft>
              <a:buClr>
                <a:schemeClr val="dk1"/>
              </a:buClr>
              <a:buSzPts val="275"/>
              <a:buFont typeface="Arial"/>
              <a:buNone/>
            </a:pPr>
            <a:r>
              <a:t/>
            </a:r>
            <a:endParaRPr sz="6507"/>
          </a:p>
          <a:p>
            <a:pPr indent="0" lvl="0" marL="0" rtl="0" algn="just">
              <a:spcBef>
                <a:spcPts val="1200"/>
              </a:spcBef>
              <a:spcAft>
                <a:spcPts val="0"/>
              </a:spcAft>
              <a:buClr>
                <a:schemeClr val="dk1"/>
              </a:buClr>
              <a:buSzPts val="275"/>
              <a:buFont typeface="Arial"/>
              <a:buNone/>
            </a:pPr>
            <a:r>
              <a:rPr lang="en" sz="6507"/>
              <a:t>Data flow analysis (DFA) is the process of asserting and collecting information prior to program execution about the possible modification, preservation, and use of certain entities (such as values or attributes of variables) in a computer program.</a:t>
            </a:r>
            <a:endParaRPr sz="6507"/>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9"/>
          <p:cNvSpPr txBox="1"/>
          <p:nvPr>
            <p:ph idx="1" type="body"/>
          </p:nvPr>
        </p:nvSpPr>
        <p:spPr>
          <a:xfrm>
            <a:off x="0" y="0"/>
            <a:ext cx="9144000" cy="508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665"/>
              <a:t>A basic block begins in one of the following ways:</a:t>
            </a:r>
            <a:endParaRPr b="1" sz="1665"/>
          </a:p>
          <a:p>
            <a:pPr indent="0" lvl="0" marL="0" rtl="0" algn="l">
              <a:spcBef>
                <a:spcPts val="1200"/>
              </a:spcBef>
              <a:spcAft>
                <a:spcPts val="0"/>
              </a:spcAft>
              <a:buClr>
                <a:schemeClr val="dk1"/>
              </a:buClr>
              <a:buSzPts val="1100"/>
              <a:buFont typeface="Arial"/>
              <a:buNone/>
            </a:pPr>
            <a:r>
              <a:rPr lang="en" sz="1665"/>
              <a:t>the entry point into the function.</a:t>
            </a:r>
            <a:endParaRPr sz="1665"/>
          </a:p>
          <a:p>
            <a:pPr indent="0" lvl="0" marL="0" rtl="0" algn="l">
              <a:spcBef>
                <a:spcPts val="1200"/>
              </a:spcBef>
              <a:spcAft>
                <a:spcPts val="0"/>
              </a:spcAft>
              <a:buClr>
                <a:schemeClr val="dk1"/>
              </a:buClr>
              <a:buSzPts val="1100"/>
              <a:buFont typeface="Arial"/>
              <a:buNone/>
            </a:pPr>
            <a:r>
              <a:rPr lang="en" sz="1665"/>
              <a:t>the target of a branch (can be a label)</a:t>
            </a:r>
            <a:endParaRPr sz="1665"/>
          </a:p>
          <a:p>
            <a:pPr indent="0" lvl="0" marL="0" rtl="0" algn="l">
              <a:spcBef>
                <a:spcPts val="1200"/>
              </a:spcBef>
              <a:spcAft>
                <a:spcPts val="0"/>
              </a:spcAft>
              <a:buNone/>
            </a:pPr>
            <a:r>
              <a:rPr lang="en" sz="1665"/>
              <a:t>the instruction immediately following a branch or a return</a:t>
            </a:r>
            <a:endParaRPr sz="1665"/>
          </a:p>
          <a:p>
            <a:pPr indent="0" lvl="0" marL="0" rtl="0" algn="l">
              <a:spcBef>
                <a:spcPts val="1200"/>
              </a:spcBef>
              <a:spcAft>
                <a:spcPts val="0"/>
              </a:spcAft>
              <a:buClr>
                <a:schemeClr val="dk1"/>
              </a:buClr>
              <a:buSzPts val="1100"/>
              <a:buFont typeface="Arial"/>
              <a:buNone/>
            </a:pPr>
            <a:r>
              <a:t/>
            </a:r>
            <a:endParaRPr sz="1665"/>
          </a:p>
          <a:p>
            <a:pPr indent="0" lvl="0" marL="0" rtl="0" algn="r">
              <a:spcBef>
                <a:spcPts val="1200"/>
              </a:spcBef>
              <a:spcAft>
                <a:spcPts val="0"/>
              </a:spcAft>
              <a:buClr>
                <a:schemeClr val="dk1"/>
              </a:buClr>
              <a:buSzPts val="1100"/>
              <a:buFont typeface="Arial"/>
              <a:buNone/>
            </a:pPr>
            <a:r>
              <a:rPr b="1" lang="en" sz="1665"/>
              <a:t>A basic block ends in any of the following ways:</a:t>
            </a:r>
            <a:endParaRPr b="1" sz="1665"/>
          </a:p>
          <a:p>
            <a:pPr indent="0" lvl="0" marL="0" rtl="0" algn="ctr">
              <a:spcBef>
                <a:spcPts val="1200"/>
              </a:spcBef>
              <a:spcAft>
                <a:spcPts val="0"/>
              </a:spcAft>
              <a:buNone/>
            </a:pPr>
            <a:r>
              <a:rPr lang="en" sz="1665"/>
              <a:t>                a jump statement</a:t>
            </a:r>
            <a:endParaRPr sz="1665"/>
          </a:p>
          <a:p>
            <a:pPr indent="0" lvl="0" marL="0" rtl="0" algn="ctr">
              <a:spcBef>
                <a:spcPts val="1200"/>
              </a:spcBef>
              <a:spcAft>
                <a:spcPts val="0"/>
              </a:spcAft>
              <a:buClr>
                <a:schemeClr val="dk1"/>
              </a:buClr>
              <a:buSzPts val="1100"/>
              <a:buFont typeface="Arial"/>
              <a:buNone/>
            </a:pPr>
            <a:r>
              <a:rPr lang="en" sz="1665"/>
              <a:t>                                               a conditional or unconditional branch</a:t>
            </a:r>
            <a:endParaRPr sz="1665"/>
          </a:p>
          <a:p>
            <a:pPr indent="0" lvl="0" marL="0" rtl="0" algn="ctr">
              <a:spcBef>
                <a:spcPts val="1200"/>
              </a:spcBef>
              <a:spcAft>
                <a:spcPts val="0"/>
              </a:spcAft>
              <a:buClr>
                <a:schemeClr val="dk1"/>
              </a:buClr>
              <a:buSzPts val="1100"/>
              <a:buFont typeface="Arial"/>
              <a:buNone/>
            </a:pPr>
            <a:r>
              <a:rPr lang="en" sz="1665"/>
              <a:t>                  </a:t>
            </a:r>
            <a:r>
              <a:rPr lang="en" sz="1665"/>
              <a:t>a return statement</a:t>
            </a:r>
            <a:endParaRPr sz="1665"/>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0"/>
          <p:cNvSpPr txBox="1"/>
          <p:nvPr>
            <p:ph idx="1" type="body"/>
          </p:nvPr>
        </p:nvSpPr>
        <p:spPr>
          <a:xfrm>
            <a:off x="0" y="0"/>
            <a:ext cx="9144000" cy="51435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691">
                <a:solidFill>
                  <a:schemeClr val="dk1"/>
                </a:solidFill>
                <a:highlight>
                  <a:schemeClr val="lt1"/>
                </a:highlight>
                <a:latin typeface="Roboto"/>
                <a:ea typeface="Roboto"/>
                <a:cs typeface="Roboto"/>
                <a:sym typeface="Roboto"/>
              </a:rPr>
              <a:t>Conclusion:</a:t>
            </a:r>
            <a:endParaRPr b="1" sz="1691">
              <a:solidFill>
                <a:schemeClr val="dk1"/>
              </a:solidFill>
              <a:highlight>
                <a:schemeClr val="lt1"/>
              </a:highlight>
              <a:latin typeface="Roboto"/>
              <a:ea typeface="Roboto"/>
              <a:cs typeface="Roboto"/>
              <a:sym typeface="Roboto"/>
            </a:endParaRPr>
          </a:p>
          <a:p>
            <a:pPr indent="0" lvl="0" marL="0" rtl="0" algn="just">
              <a:spcBef>
                <a:spcPts val="1500"/>
              </a:spcBef>
              <a:spcAft>
                <a:spcPts val="0"/>
              </a:spcAft>
              <a:buClr>
                <a:schemeClr val="dk1"/>
              </a:buClr>
              <a:buSzPts val="1100"/>
              <a:buFont typeface="Arial"/>
              <a:buNone/>
            </a:pPr>
            <a:r>
              <a:rPr lang="en" sz="1691">
                <a:solidFill>
                  <a:schemeClr val="dk1"/>
                </a:solidFill>
                <a:highlight>
                  <a:schemeClr val="lt1"/>
                </a:highlight>
              </a:rPr>
              <a:t>In the realm of compiler design, optimizing code is paramount for improving program efficiency, reducing resource consumption, and enhancing overall performance. Through the course of this project, we've explored various optimization techniques aimed at transforming source code into more efficient forms while preserving its functionality. These optimizations range from simple peephole optimizations to sophisticated global optimizations, each targeting specific aspects of code improvement.</a:t>
            </a:r>
            <a:endParaRPr sz="1691">
              <a:solidFill>
                <a:schemeClr val="dk1"/>
              </a:solidFill>
              <a:highlight>
                <a:schemeClr val="lt1"/>
              </a:highlight>
            </a:endParaRPr>
          </a:p>
          <a:p>
            <a:pPr indent="0" lvl="0" marL="0" rtl="0" algn="just">
              <a:spcBef>
                <a:spcPts val="1500"/>
              </a:spcBef>
              <a:spcAft>
                <a:spcPts val="0"/>
              </a:spcAft>
              <a:buClr>
                <a:schemeClr val="dk1"/>
              </a:buClr>
              <a:buSzPts val="1100"/>
              <a:buFont typeface="Arial"/>
              <a:buNone/>
            </a:pPr>
            <a:r>
              <a:rPr lang="en" sz="1691">
                <a:solidFill>
                  <a:schemeClr val="dk1"/>
                </a:solidFill>
                <a:highlight>
                  <a:schemeClr val="lt1"/>
                </a:highlight>
              </a:rPr>
              <a:t>Our investigation revealed that optimization is not a one-size-fits-all endeavor. Different programs exhibit distinct characteristics, and thus require tailored optimization strategies. Furthermore, the optimization process must strike a balance between execution time and the complexity of the optimization itself. While aggressive optimizations may yield significant performance gains, they often come at the cost of increased compilation time and code complexity.</a:t>
            </a:r>
            <a:endParaRPr sz="1691">
              <a:solidFill>
                <a:schemeClr val="dk1"/>
              </a:solidFill>
              <a:highlight>
                <a:schemeClr val="lt1"/>
              </a:highlight>
            </a:endParaRPr>
          </a:p>
          <a:p>
            <a:pPr indent="0" lvl="0" marL="0" rtl="0" algn="l">
              <a:spcBef>
                <a:spcPts val="15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1"/>
          <p:cNvSpPr txBox="1"/>
          <p:nvPr>
            <p:ph idx="1" type="body"/>
          </p:nvPr>
        </p:nvSpPr>
        <p:spPr>
          <a:xfrm>
            <a:off x="0" y="0"/>
            <a:ext cx="9144000" cy="51435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1500"/>
              </a:spcBef>
              <a:spcAft>
                <a:spcPts val="0"/>
              </a:spcAft>
              <a:buNone/>
            </a:pPr>
            <a:r>
              <a:rPr b="1" lang="en" sz="6800">
                <a:solidFill>
                  <a:schemeClr val="dk1"/>
                </a:solidFill>
                <a:highlight>
                  <a:schemeClr val="lt1"/>
                </a:highlight>
              </a:rPr>
              <a:t>Key findings from our exploration include:</a:t>
            </a:r>
            <a:endParaRPr b="1" sz="6800">
              <a:solidFill>
                <a:schemeClr val="dk1"/>
              </a:solidFill>
              <a:highlight>
                <a:schemeClr val="lt1"/>
              </a:highlight>
            </a:endParaRPr>
          </a:p>
          <a:p>
            <a:pPr indent="0" lvl="0" marL="0" rtl="0" algn="just">
              <a:spcBef>
                <a:spcPts val="1500"/>
              </a:spcBef>
              <a:spcAft>
                <a:spcPts val="0"/>
              </a:spcAft>
              <a:buNone/>
            </a:pPr>
            <a:r>
              <a:rPr b="1" lang="en" sz="6218">
                <a:solidFill>
                  <a:schemeClr val="dk1"/>
                </a:solidFill>
                <a:highlight>
                  <a:schemeClr val="lt1"/>
                </a:highlight>
              </a:rPr>
              <a:t>Local Optimizations:</a:t>
            </a:r>
            <a:r>
              <a:rPr lang="en" sz="6218">
                <a:solidFill>
                  <a:schemeClr val="dk1"/>
                </a:solidFill>
                <a:highlight>
                  <a:schemeClr val="lt1"/>
                </a:highlight>
              </a:rPr>
              <a:t> These optimizations focus on small code segments and aim to eliminate redundant computations, utilize machine instructions more effectively, and reduce memory accesses. Techniques such as constant folding, common subexpression elimination, and strength reduction fall under this category.</a:t>
            </a:r>
            <a:endParaRPr sz="6218">
              <a:solidFill>
                <a:schemeClr val="dk1"/>
              </a:solidFill>
              <a:highlight>
                <a:schemeClr val="lt1"/>
              </a:highlight>
            </a:endParaRPr>
          </a:p>
          <a:p>
            <a:pPr indent="0" lvl="0" marL="0" rtl="0" algn="just">
              <a:spcBef>
                <a:spcPts val="1500"/>
              </a:spcBef>
              <a:spcAft>
                <a:spcPts val="0"/>
              </a:spcAft>
              <a:buNone/>
            </a:pPr>
            <a:r>
              <a:rPr b="1" lang="en" sz="6218">
                <a:solidFill>
                  <a:schemeClr val="dk1"/>
                </a:solidFill>
                <a:highlight>
                  <a:schemeClr val="lt1"/>
                </a:highlight>
              </a:rPr>
              <a:t>Global Optimizations:</a:t>
            </a:r>
            <a:r>
              <a:rPr lang="en" sz="6218">
                <a:solidFill>
                  <a:schemeClr val="dk1"/>
                </a:solidFill>
                <a:highlight>
                  <a:schemeClr val="lt1"/>
                </a:highlight>
              </a:rPr>
              <a:t> Operating on a larger scale, global optimizations analyze inter-procedural dependencies and program-wide behavior to identify opportunities for optimization. Examples include loop optimizations, inlining, and inter-procedural analysis.</a:t>
            </a:r>
            <a:endParaRPr sz="6218">
              <a:solidFill>
                <a:schemeClr val="dk1"/>
              </a:solidFill>
              <a:highlight>
                <a:schemeClr val="lt1"/>
              </a:highlight>
            </a:endParaRPr>
          </a:p>
          <a:p>
            <a:pPr indent="0" lvl="0" marL="0" rtl="0" algn="just">
              <a:spcBef>
                <a:spcPts val="1500"/>
              </a:spcBef>
              <a:spcAft>
                <a:spcPts val="0"/>
              </a:spcAft>
              <a:buNone/>
            </a:pPr>
            <a:r>
              <a:rPr b="1" lang="en" sz="6218">
                <a:solidFill>
                  <a:schemeClr val="dk1"/>
                </a:solidFill>
                <a:highlight>
                  <a:schemeClr val="lt1"/>
                </a:highlight>
              </a:rPr>
              <a:t>Machine-Dependent vs. Machine-Independent Optimizations:</a:t>
            </a:r>
            <a:r>
              <a:rPr lang="en" sz="6218">
                <a:solidFill>
                  <a:schemeClr val="dk1"/>
                </a:solidFill>
                <a:highlight>
                  <a:schemeClr val="lt1"/>
                </a:highlight>
              </a:rPr>
              <a:t> Depending on the target architecture, optimizations can be tailored to exploit specific features of the underlying hardware. However, care must be taken to ensure portability across different platforms.</a:t>
            </a:r>
            <a:endParaRPr sz="6218">
              <a:solidFill>
                <a:schemeClr val="dk1"/>
              </a:solidFill>
              <a:highlight>
                <a:schemeClr val="lt1"/>
              </a:highlight>
            </a:endParaRPr>
          </a:p>
          <a:p>
            <a:pPr indent="0" lvl="0" marL="0" rtl="0" algn="just">
              <a:spcBef>
                <a:spcPts val="1500"/>
              </a:spcBef>
              <a:spcAft>
                <a:spcPts val="0"/>
              </a:spcAft>
              <a:buNone/>
            </a:pPr>
            <a:r>
              <a:rPr b="1" lang="en" sz="6218">
                <a:solidFill>
                  <a:schemeClr val="dk1"/>
                </a:solidFill>
                <a:highlight>
                  <a:schemeClr val="lt1"/>
                </a:highlight>
              </a:rPr>
              <a:t>Trade-offs:</a:t>
            </a:r>
            <a:r>
              <a:rPr lang="en" sz="6218">
                <a:solidFill>
                  <a:schemeClr val="dk1"/>
                </a:solidFill>
                <a:highlight>
                  <a:schemeClr val="lt1"/>
                </a:highlight>
              </a:rPr>
              <a:t> Optimization decisions often involve trade-offs between code size, execution speed, and compile time. Striking the right balance requires careful consideration of the target environment and the performance requirements of the application.</a:t>
            </a:r>
            <a:endParaRPr sz="6218">
              <a:solidFill>
                <a:schemeClr val="dk1"/>
              </a:solidFill>
              <a:highlight>
                <a:schemeClr val="lt1"/>
              </a:highlight>
            </a:endParaRPr>
          </a:p>
          <a:p>
            <a:pPr indent="0" lvl="0" marL="0" rtl="0" algn="just">
              <a:spcBef>
                <a:spcPts val="1500"/>
              </a:spcBef>
              <a:spcAft>
                <a:spcPts val="0"/>
              </a:spcAft>
              <a:buNone/>
            </a:pPr>
            <a:r>
              <a:rPr b="1" lang="en" sz="6218">
                <a:solidFill>
                  <a:schemeClr val="dk1"/>
                </a:solidFill>
                <a:highlight>
                  <a:schemeClr val="lt1"/>
                </a:highlight>
              </a:rPr>
              <a:t>Compiler Flags and Options:</a:t>
            </a:r>
            <a:r>
              <a:rPr lang="en" sz="6218">
                <a:solidFill>
                  <a:schemeClr val="dk1"/>
                </a:solidFill>
                <a:highlight>
                  <a:schemeClr val="lt1"/>
                </a:highlight>
              </a:rPr>
              <a:t> Compiler flags and options play a crucial role in controlling the optimization process. Understanding these flags and their implications is essential for achieving desired performance goals.</a:t>
            </a:r>
            <a:endParaRPr sz="6218">
              <a:solidFill>
                <a:schemeClr val="dk1"/>
              </a:solidFill>
              <a:highlight>
                <a:schemeClr val="lt1"/>
              </a:highlight>
            </a:endParaRPr>
          </a:p>
          <a:p>
            <a:pPr indent="0" lvl="0" marL="0" rtl="0" algn="l">
              <a:spcBef>
                <a:spcPts val="15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