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Dosis"/>
      <p:regular r:id="rId41"/>
      <p:bold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9666976-DDC1-436A-98E6-CFD61A08E9E2}">
  <a:tblStyle styleId="{29666976-DDC1-436A-98E6-CFD61A08E9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Dosis-bold.fntdata"/><Relationship Id="rId41" Type="http://schemas.openxmlformats.org/officeDocument/2006/relationships/font" Target="fonts/Dosis-regular.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ef4e03f5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ef4e03f5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today I’ll be presenting you our project about the potential of solar energy in providing Sicily with reliable and affordable electricity and decreasing dependency on natural gas imports. I am working with Mustika and Elena.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040a6c941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5040a6c941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different scenarios will be analyzed and compared based on six KPIs: total subsidy, storage efficiency, security of supply, CO</a:t>
            </a:r>
            <a:r>
              <a:rPr baseline="-25000" lang="en"/>
              <a:t>2</a:t>
            </a:r>
            <a:r>
              <a:rPr lang="en"/>
              <a:t> emissions, electricity prices, and investment costs.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50cddcbd10_3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50cddcbd10_3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50cddcbd10_3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50cddcbd10_3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three models that run in series with three scenarios: no subsidy, feed-in tariff, and battery investment subsidy. The first model, PV and electricity storage, used by Mustika gets the specification of PV, solar profile, electricity price increase and electricity consumption of households as input and provides the utilization of storage capacity and subsidy and investment per household which is used by Diffusion of Innovation that Elena is responsible for. This agent-based model takes risks and complexity of different solar PV technologies as inputs and provides the percentage of the households that will use solar PV based on how consumers adopt the technology. Finally, this output is feed into the Energy Transition Model that I use which provides several outputs like security of supply, electricity price, reduction in carbon emission, storage efficiency, investment costs and total subsidy.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55d39c1a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55d39c1a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utilization of storage capacity and subsidy and investment per household which 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4fecab2c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4fecab2c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incorporate PV and Electricity Storage model to Sicily, we changed several things like solar PV specifications, expected payback period, solar radiation, hourly average consumption, and electricity price. The model has three functions: consumers can use PV and sell it to the grid if not used, consumers can use PV and storage everything in the battery if not used with the option of getting subsidy for battery investment.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5294ad622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5294ad622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preliminary results for the model shows that both poly- and monocrystalline products have almost the same payback period. The need for battery is lower since the PV generation is more uniform in Italy. We see that even though the battery capacity is low, the households that decided to install them will not get their investment back. Moving on, we consider adding the possibility that the households converting their heating and cooking systems from gas to electricity and for households to be able to sell electricity when they have a battery at home.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50cddcbd10_3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0cddcbd10_3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incorporate PV and Electricity Storage model to Sicily, we changed several things like solar PV specifications, expected payback period, solar radiation, hourly average consumption, and electricity price. The model has three functions: consumers can use PV and sell it to the grid if not used, consumers can use PV and storage everything in the battery if not used with the option of getting subsidy for battery investment. </a:t>
            </a:r>
            <a:r>
              <a:rPr lang="en" sz="1200">
                <a:solidFill>
                  <a:schemeClr val="dk2"/>
                </a:solidFill>
                <a:latin typeface="Open Sans"/>
                <a:ea typeface="Open Sans"/>
                <a:cs typeface="Open Sans"/>
                <a:sym typeface="Open Sans"/>
              </a:rPr>
              <a:t>The built-in assumptions in the models limit the  the solar irradiance and household energy demand limit the accuracy of the relative advantage of the technology usage.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lang="en" sz="1200">
                <a:solidFill>
                  <a:schemeClr val="dk2"/>
                </a:solidFill>
                <a:latin typeface="Open Sans"/>
                <a:ea typeface="Open Sans"/>
                <a:cs typeface="Open Sans"/>
                <a:sym typeface="Open Sans"/>
              </a:rPr>
              <a:t>Sunerg and chinese battery</a:t>
            </a:r>
            <a:endParaRPr sz="1200">
              <a:solidFill>
                <a:schemeClr val="dk2"/>
              </a:solidFill>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55d39c1ac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55d39c1ac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50cddcbd10_3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50cddcbd10_3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GRG Non-linear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4fecab2c1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4fecab2c1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000">
                <a:solidFill>
                  <a:schemeClr val="dk2"/>
                </a:solidFill>
                <a:latin typeface="Open Sans"/>
                <a:ea typeface="Open Sans"/>
                <a:cs typeface="Open Sans"/>
                <a:sym typeface="Open Sans"/>
              </a:rPr>
              <a:t>With the expected profit per household data provided by the previous model, Diffusion of Innovations model the adoption of the solar PV in Sicily. The households are segmented based on their tendency to adopt new technologies, the innovations have characteristics like compatibility and complexity. </a:t>
            </a:r>
            <a:endParaRPr b="1" sz="10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Clr>
                <a:schemeClr val="dk1"/>
              </a:buClr>
              <a:buSzPts val="1100"/>
              <a:buFont typeface="Arial"/>
              <a:buNone/>
            </a:pPr>
            <a:r>
              <a:rPr b="1" lang="en" sz="1000">
                <a:solidFill>
                  <a:schemeClr val="dk2"/>
                </a:solidFill>
                <a:latin typeface="Open Sans"/>
                <a:ea typeface="Open Sans"/>
                <a:cs typeface="Open Sans"/>
                <a:sym typeface="Open Sans"/>
              </a:rPr>
              <a:t>MODELLING OBJECTIVES</a:t>
            </a:r>
            <a:endParaRPr b="1" sz="1000">
              <a:solidFill>
                <a:schemeClr val="dk2"/>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2"/>
              </a:buClr>
              <a:buSzPts val="1000"/>
              <a:buFont typeface="Open Sans"/>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5d39c1ac4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5d39c1ac4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55c15439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55c15439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51ea30473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51ea3047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modified the agent-based model with two products and set the number of innovators to 23.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50cddcbd10_3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50cddcbd10_3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55c15439b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55c15439b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g55c15439b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55c15439b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50cddcbd10_3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50cddcbd10_3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4fecab2c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4fecab2c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percentage of households adopting the PV technologies is fed into the Energy Transition Model. Since ETM does not have Italy in its predefined scenarios, we are using Spain 2030 scenario because of the similarities in load and RES profiles which we justify with literature review, and then scale it down for Sicily. Since there are more than 400 sliders in the model, we selected variables that we deem important and fixed others like households and buildings. The variables that we change are the targets for CO</a:t>
            </a:r>
            <a:r>
              <a:rPr baseline="-25000" lang="en"/>
              <a:t>2</a:t>
            </a:r>
            <a:r>
              <a:rPr lang="en"/>
              <a:t> emission reduction and RES share, allowed change in cost policies, area use policies for wind turbines, demand for households, supply from conventional and renewable electricity sources and lastly, the storage in household batteries.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50cddcbd10_3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50cddcbd10_3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50cddcbd10_3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50cddcbd10_3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base case scenario</a:t>
            </a:r>
            <a:endParaRPr/>
          </a:p>
          <a:p>
            <a:pPr indent="0" lvl="0" marL="0" rtl="0" algn="l">
              <a:spcBef>
                <a:spcPts val="0"/>
              </a:spcBef>
              <a:spcAft>
                <a:spcPts val="0"/>
              </a:spcAft>
              <a:buNone/>
            </a:pPr>
            <a:r>
              <a:rPr lang="en"/>
              <a:t>The different scenarios will be analyzed and compared based on six KPIs: total subsidy, storage efficiency, security of supply, CO</a:t>
            </a:r>
            <a:r>
              <a:rPr baseline="-25000" lang="en"/>
              <a:t>2</a:t>
            </a:r>
            <a:r>
              <a:rPr lang="en"/>
              <a:t> emissions, electricity prices, and investment costs.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50cddcbd10_3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50cddcbd10_3_1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0cddcbd1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0cddcbd1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start by introducing the current situation in Italy and scope it down for Sicily. After defining the problem, the solution and KPIs of our design proposal will be mentioned. Then, I’ll talk about our modelling strategy and how we combine these three models for our case.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I’ll finish by providing our plan for the upcoming weeks.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55c15439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55c15439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5563d9ab9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5563d9ab9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g5563d9ab9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5563d9ab9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55d0257b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55d0257b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2"/>
                </a:solidFill>
                <a:latin typeface="Open Sans"/>
                <a:ea typeface="Open Sans"/>
                <a:cs typeface="Open Sans"/>
                <a:sym typeface="Open Sans"/>
              </a:rPr>
              <a:t>IMPLICATION OF THE ANSWER</a:t>
            </a:r>
            <a:endParaRPr sz="1200">
              <a:solidFill>
                <a:schemeClr val="dk2"/>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In Scenario 1, the government needs consider the effect of the raise of PV usage without the battery technology.</a:t>
            </a:r>
            <a:endParaRPr sz="1200">
              <a:solidFill>
                <a:schemeClr val="dk2"/>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Security of supply is in danger because of the high energy imports.</a:t>
            </a:r>
            <a:endParaRPr sz="1200">
              <a:solidFill>
                <a:schemeClr val="dk2"/>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Subsidizing a new technology may not result in it wide spread of usage by consumers.</a:t>
            </a:r>
            <a:endParaRPr sz="1200">
              <a:solidFill>
                <a:schemeClr val="dk2"/>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Subsidy is needed to increase the adoption of battery in the household.</a:t>
            </a:r>
            <a:endParaRPr sz="1200">
              <a:solidFill>
                <a:schemeClr val="dk2"/>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This approach can help reduce the dependency on natural gas imports.</a:t>
            </a:r>
            <a:endParaRPr sz="1200">
              <a:solidFill>
                <a:schemeClr val="dk2"/>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The security of supply is ensured with the batteries or ample solar PV adoption.</a:t>
            </a:r>
            <a:endParaRPr sz="1400">
              <a:solidFill>
                <a:schemeClr val="dk1"/>
              </a:solidFill>
            </a:endParaRPr>
          </a:p>
          <a:p>
            <a:pPr indent="0" lvl="0" marL="0" rtl="0" algn="l">
              <a:lnSpc>
                <a:spcPct val="115000"/>
              </a:lnSpc>
              <a:spcBef>
                <a:spcPts val="0"/>
              </a:spcBef>
              <a:spcAft>
                <a:spcPts val="0"/>
              </a:spcAft>
              <a:buNone/>
            </a:pPr>
            <a:r>
              <a:t/>
            </a:r>
            <a:endParaRPr sz="1200">
              <a:solidFill>
                <a:schemeClr val="dk2"/>
              </a:solidFill>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50cddcbd10_3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50cddcbd10_3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f2b95cb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f2b95cb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As stated in the National Energy Strategy published in 2017, Italy wants to make their energy system more competitive, sustainable, and secure. In line with this, they set their targets for 2030 to increase the renewables to 28% and reduce CO</a:t>
            </a:r>
            <a:r>
              <a:rPr baseline="-25000" lang="en">
                <a:solidFill>
                  <a:schemeClr val="dk1"/>
                </a:solidFill>
              </a:rPr>
              <a:t>2</a:t>
            </a:r>
            <a:r>
              <a:rPr lang="en">
                <a:solidFill>
                  <a:schemeClr val="dk1"/>
                </a:solidFill>
              </a:rPr>
              <a:t> emission by 80% compared to 1990 levels. The figure on the right shows the energy generation by source. The first thing that catches eye is the fact that 50% of the energy is coming from natural gas.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2169a6b30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2169a6b30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this 50% natural gas, 50% is imported by Russia, followed by Algeria, Qatar and other countries. This dependency on natural gas imports led Italy to manage the variability of gas flows and demand peaks and also diversify supply sources.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2169a6b30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2169a6b30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map on the right shows the network for natural gas transportation in Italy. With its connections to Algerian gas and a compressor station, Sicily is a big island with high potential for renewable energy sources like wind, sun and sea currents. Since Sicily has more supply coming from thermal power plants than their demand, any excess RES production would benefit to the mainland but not the island. This creates a challenge for the integration of RES, together with weak structure of the power grid, low transport capacity, limited storage space, and the opposition by residents to wind turbines.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040a6c9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040a6c9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on the left shows how huge the termoelectric potential is in the island whereas the one on the right shows the energy consumption by sector. As you can see, 32.8% of the energy is consumed by the households which we think can be met by solar PV.</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0cddcbd10_3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0cddcbd10_3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52961210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2961210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That’s why, we try to analyse different future scenarios for the power system of Sicily in which the solar technology adoption by consumers, new storage technologies and subsidies are utilized to reduce the CO</a:t>
            </a:r>
            <a:r>
              <a:rPr baseline="-25000" lang="en" sz="900">
                <a:solidFill>
                  <a:schemeClr val="dk1"/>
                </a:solidFill>
                <a:latin typeface="Open Sans"/>
                <a:ea typeface="Open Sans"/>
                <a:cs typeface="Open Sans"/>
                <a:sym typeface="Open Sans"/>
              </a:rPr>
              <a:t>2</a:t>
            </a:r>
            <a:r>
              <a:rPr lang="en" sz="900">
                <a:solidFill>
                  <a:schemeClr val="dk1"/>
                </a:solidFill>
                <a:latin typeface="Open Sans"/>
                <a:ea typeface="Open Sans"/>
                <a:cs typeface="Open Sans"/>
                <a:sym typeface="Open Sans"/>
              </a:rPr>
              <a:t> emissions and increase the share of renewables. </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dk1"/>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5C64"/>
        </a:solidFill>
      </p:bgPr>
    </p:bg>
    <p:spTree>
      <p:nvGrpSpPr>
        <p:cNvPr id="18" name="Shape 18"/>
        <p:cNvGrpSpPr/>
        <p:nvPr/>
      </p:nvGrpSpPr>
      <p:grpSpPr>
        <a:xfrm>
          <a:off x="0" y="0"/>
          <a:ext cx="0" cy="0"/>
          <a:chOff x="0" y="0"/>
          <a:chExt cx="0" cy="0"/>
        </a:xfrm>
      </p:grpSpPr>
      <p:sp>
        <p:nvSpPr>
          <p:cNvPr id="19" name="Google Shape;19;p2"/>
          <p:cNvSpPr txBox="1"/>
          <p:nvPr>
            <p:ph type="ctrTitle"/>
          </p:nvPr>
        </p:nvSpPr>
        <p:spPr>
          <a:xfrm>
            <a:off x="-44575" y="766625"/>
            <a:ext cx="9188700" cy="2510100"/>
          </a:xfrm>
          <a:prstGeom prst="rect">
            <a:avLst/>
          </a:prstGeom>
        </p:spPr>
        <p:txBody>
          <a:bodyPr anchorCtr="0" anchor="b" bIns="91425" lIns="91425" spcFirstLastPara="1" rIns="91425" wrap="square" tIns="91425"/>
          <a:lstStyle>
            <a:lvl1pPr lvl="0" algn="ctr">
              <a:spcBef>
                <a:spcPts val="0"/>
              </a:spcBef>
              <a:spcAft>
                <a:spcPts val="0"/>
              </a:spcAft>
              <a:buClr>
                <a:srgbClr val="FFFFFF"/>
              </a:buClr>
              <a:buSzPts val="8000"/>
              <a:buFont typeface="Dosis"/>
              <a:buNone/>
              <a:defRPr b="1" sz="8000">
                <a:solidFill>
                  <a:srgbClr val="FFFFFF"/>
                </a:solidFill>
                <a:latin typeface="Dosis"/>
                <a:ea typeface="Dosis"/>
                <a:cs typeface="Dosis"/>
                <a:sym typeface="Dosis"/>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p:txBody>
      </p:sp>
      <p:sp>
        <p:nvSpPr>
          <p:cNvPr id="20" name="Google Shape;20;p2"/>
          <p:cNvSpPr txBox="1"/>
          <p:nvPr>
            <p:ph idx="1" type="subTitle"/>
          </p:nvPr>
        </p:nvSpPr>
        <p:spPr>
          <a:xfrm>
            <a:off x="311700" y="3276600"/>
            <a:ext cx="8520600" cy="636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1pPr>
            <a:lvl2pPr lvl="1"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2pPr>
            <a:lvl3pPr lvl="2"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3pPr>
            <a:lvl4pPr lvl="3"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4pPr>
            <a:lvl5pPr lvl="4"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5pPr>
            <a:lvl6pPr lvl="5"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6pPr>
            <a:lvl7pPr lvl="6"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7pPr>
            <a:lvl8pPr lvl="7"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8pPr>
            <a:lvl9pPr lvl="8"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9pPr>
          </a:lstStyle>
          <a:p/>
        </p:txBody>
      </p:sp>
      <p:sp>
        <p:nvSpPr>
          <p:cNvPr id="21" name="Google Shape;2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2" name="Google Shape;22;p2"/>
          <p:cNvGrpSpPr/>
          <p:nvPr/>
        </p:nvGrpSpPr>
        <p:grpSpPr>
          <a:xfrm>
            <a:off x="4543808" y="5029432"/>
            <a:ext cx="4600564" cy="114145"/>
            <a:chOff x="4933950" y="5006350"/>
            <a:chExt cx="5000613" cy="137160"/>
          </a:xfrm>
        </p:grpSpPr>
        <p:sp>
          <p:nvSpPr>
            <p:cNvPr id="23" name="Google Shape;23;p2"/>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 name="Google Shape;24;p2"/>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 name="Google Shape;25;p2"/>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 name="Google Shape;26;p2"/>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6" name="Shape 136"/>
        <p:cNvGrpSpPr/>
        <p:nvPr/>
      </p:nvGrpSpPr>
      <p:grpSpPr>
        <a:xfrm>
          <a:off x="0" y="0"/>
          <a:ext cx="0" cy="0"/>
          <a:chOff x="0" y="0"/>
          <a:chExt cx="0" cy="0"/>
        </a:xfrm>
      </p:grpSpPr>
      <p:sp>
        <p:nvSpPr>
          <p:cNvPr id="137" name="Google Shape;1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39" name="Google Shape;139;p1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0" name="Google Shape;140;p1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41" name="Google Shape;14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2" name="Google Shape;142;p11"/>
          <p:cNvGrpSpPr/>
          <p:nvPr/>
        </p:nvGrpSpPr>
        <p:grpSpPr>
          <a:xfrm>
            <a:off x="57152" y="5029432"/>
            <a:ext cx="9087220" cy="114145"/>
            <a:chOff x="57150" y="5006350"/>
            <a:chExt cx="9877413" cy="137160"/>
          </a:xfrm>
        </p:grpSpPr>
        <p:sp>
          <p:nvSpPr>
            <p:cNvPr id="143" name="Google Shape;143;p11"/>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4" name="Google Shape;144;p11"/>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5" name="Google Shape;145;p11"/>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6" name="Google Shape;146;p11"/>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7" name="Google Shape;147;p11"/>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8" name="Google Shape;148;p11"/>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9" name="Google Shape;149;p11"/>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0" name="Google Shape;150;p11"/>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1" name="Shape 151"/>
        <p:cNvGrpSpPr/>
        <p:nvPr/>
      </p:nvGrpSpPr>
      <p:grpSpPr>
        <a:xfrm>
          <a:off x="0" y="0"/>
          <a:ext cx="0" cy="0"/>
          <a:chOff x="0" y="0"/>
          <a:chExt cx="0" cy="0"/>
        </a:xfrm>
      </p:grpSpPr>
      <p:sp>
        <p:nvSpPr>
          <p:cNvPr id="152" name="Google Shape;152;p1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153" name="Google Shape;1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12"/>
          <p:cNvGrpSpPr/>
          <p:nvPr/>
        </p:nvGrpSpPr>
        <p:grpSpPr>
          <a:xfrm>
            <a:off x="57152" y="5029432"/>
            <a:ext cx="9087220" cy="114145"/>
            <a:chOff x="57150" y="5006350"/>
            <a:chExt cx="9877413" cy="137160"/>
          </a:xfrm>
        </p:grpSpPr>
        <p:sp>
          <p:nvSpPr>
            <p:cNvPr id="155" name="Google Shape;155;p12"/>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6" name="Google Shape;156;p12"/>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7" name="Google Shape;157;p12"/>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8" name="Google Shape;158;p12"/>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9" name="Google Shape;159;p12"/>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0" name="Google Shape;160;p12"/>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1" name="Google Shape;161;p12"/>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2" name="Google Shape;162;p12"/>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63" name="Shape 163"/>
        <p:cNvGrpSpPr/>
        <p:nvPr/>
      </p:nvGrpSpPr>
      <p:grpSpPr>
        <a:xfrm>
          <a:off x="0" y="0"/>
          <a:ext cx="0" cy="0"/>
          <a:chOff x="0" y="0"/>
          <a:chExt cx="0" cy="0"/>
        </a:xfrm>
      </p:grpSpPr>
      <p:sp>
        <p:nvSpPr>
          <p:cNvPr id="164" name="Google Shape;164;p1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algn="ctr">
              <a:spcBef>
                <a:spcPts val="0"/>
              </a:spcBef>
              <a:spcAft>
                <a:spcPts val="0"/>
              </a:spcAft>
              <a:buSzPts val="12500"/>
              <a:buFont typeface="Dosis"/>
              <a:buNone/>
              <a:defRPr sz="12500">
                <a:latin typeface="Dosis"/>
                <a:ea typeface="Dosis"/>
                <a:cs typeface="Dosis"/>
                <a:sym typeface="Dosis"/>
              </a:defRPr>
            </a:lvl2pPr>
            <a:lvl3pPr lvl="2" algn="ctr">
              <a:spcBef>
                <a:spcPts val="0"/>
              </a:spcBef>
              <a:spcAft>
                <a:spcPts val="0"/>
              </a:spcAft>
              <a:buSzPts val="12500"/>
              <a:buFont typeface="Dosis"/>
              <a:buNone/>
              <a:defRPr sz="12500">
                <a:latin typeface="Dosis"/>
                <a:ea typeface="Dosis"/>
                <a:cs typeface="Dosis"/>
                <a:sym typeface="Dosis"/>
              </a:defRPr>
            </a:lvl3pPr>
            <a:lvl4pPr lvl="3" algn="ctr">
              <a:spcBef>
                <a:spcPts val="0"/>
              </a:spcBef>
              <a:spcAft>
                <a:spcPts val="0"/>
              </a:spcAft>
              <a:buSzPts val="12500"/>
              <a:buFont typeface="Dosis"/>
              <a:buNone/>
              <a:defRPr sz="12500">
                <a:latin typeface="Dosis"/>
                <a:ea typeface="Dosis"/>
                <a:cs typeface="Dosis"/>
                <a:sym typeface="Dosis"/>
              </a:defRPr>
            </a:lvl4pPr>
            <a:lvl5pPr lvl="4" algn="ctr">
              <a:spcBef>
                <a:spcPts val="0"/>
              </a:spcBef>
              <a:spcAft>
                <a:spcPts val="0"/>
              </a:spcAft>
              <a:buSzPts val="12500"/>
              <a:buFont typeface="Dosis"/>
              <a:buNone/>
              <a:defRPr sz="12500">
                <a:latin typeface="Dosis"/>
                <a:ea typeface="Dosis"/>
                <a:cs typeface="Dosis"/>
                <a:sym typeface="Dosis"/>
              </a:defRPr>
            </a:lvl5pPr>
            <a:lvl6pPr lvl="5" algn="ctr">
              <a:spcBef>
                <a:spcPts val="0"/>
              </a:spcBef>
              <a:spcAft>
                <a:spcPts val="0"/>
              </a:spcAft>
              <a:buSzPts val="12500"/>
              <a:buFont typeface="Dosis"/>
              <a:buNone/>
              <a:defRPr sz="12500">
                <a:latin typeface="Dosis"/>
                <a:ea typeface="Dosis"/>
                <a:cs typeface="Dosis"/>
                <a:sym typeface="Dosis"/>
              </a:defRPr>
            </a:lvl6pPr>
            <a:lvl7pPr lvl="6" algn="ctr">
              <a:spcBef>
                <a:spcPts val="0"/>
              </a:spcBef>
              <a:spcAft>
                <a:spcPts val="0"/>
              </a:spcAft>
              <a:buSzPts val="12500"/>
              <a:buFont typeface="Dosis"/>
              <a:buNone/>
              <a:defRPr sz="12500">
                <a:latin typeface="Dosis"/>
                <a:ea typeface="Dosis"/>
                <a:cs typeface="Dosis"/>
                <a:sym typeface="Dosis"/>
              </a:defRPr>
            </a:lvl7pPr>
            <a:lvl8pPr lvl="7" algn="ctr">
              <a:spcBef>
                <a:spcPts val="0"/>
              </a:spcBef>
              <a:spcAft>
                <a:spcPts val="0"/>
              </a:spcAft>
              <a:buSzPts val="12500"/>
              <a:buFont typeface="Dosis"/>
              <a:buNone/>
              <a:defRPr sz="12500">
                <a:latin typeface="Dosis"/>
                <a:ea typeface="Dosis"/>
                <a:cs typeface="Dosis"/>
                <a:sym typeface="Dosis"/>
              </a:defRPr>
            </a:lvl8pPr>
            <a:lvl9pPr lvl="8" algn="ctr">
              <a:spcBef>
                <a:spcPts val="0"/>
              </a:spcBef>
              <a:spcAft>
                <a:spcPts val="0"/>
              </a:spcAft>
              <a:buSzPts val="12500"/>
              <a:buFont typeface="Dosis"/>
              <a:buNone/>
              <a:defRPr sz="12500">
                <a:latin typeface="Dosis"/>
                <a:ea typeface="Dosis"/>
                <a:cs typeface="Dosis"/>
                <a:sym typeface="Dosis"/>
              </a:defRPr>
            </a:lvl9pPr>
          </a:lstStyle>
          <a:p>
            <a:r>
              <a:t>xx%</a:t>
            </a:r>
          </a:p>
        </p:txBody>
      </p:sp>
      <p:sp>
        <p:nvSpPr>
          <p:cNvPr id="165" name="Google Shape;165;p13"/>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13"/>
          <p:cNvSpPr txBox="1"/>
          <p:nvPr>
            <p:ph idx="2"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69" name="Google Shape;169;p1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Font typeface="Open Sans"/>
              <a:buChar char="●"/>
              <a:defRPr>
                <a:latin typeface="Open Sans"/>
                <a:ea typeface="Open Sans"/>
                <a:cs typeface="Open Sans"/>
                <a:sym typeface="Open Sans"/>
              </a:defRPr>
            </a:lvl1pPr>
            <a:lvl2pPr indent="-317500" lvl="1" marL="914400" rtl="0" algn="ctr">
              <a:spcBef>
                <a:spcPts val="0"/>
              </a:spcBef>
              <a:spcAft>
                <a:spcPts val="0"/>
              </a:spcAft>
              <a:buSzPts val="1400"/>
              <a:buFont typeface="Open Sans"/>
              <a:buChar char="○"/>
              <a:defRPr>
                <a:latin typeface="Open Sans"/>
                <a:ea typeface="Open Sans"/>
                <a:cs typeface="Open Sans"/>
                <a:sym typeface="Open Sans"/>
              </a:defRPr>
            </a:lvl2pPr>
            <a:lvl3pPr indent="-317500" lvl="2" marL="1371600" rtl="0" algn="ctr">
              <a:spcBef>
                <a:spcPts val="0"/>
              </a:spcBef>
              <a:spcAft>
                <a:spcPts val="0"/>
              </a:spcAft>
              <a:buSzPts val="1400"/>
              <a:buFont typeface="Open Sans"/>
              <a:buChar char="■"/>
              <a:defRPr>
                <a:latin typeface="Open Sans"/>
                <a:ea typeface="Open Sans"/>
                <a:cs typeface="Open Sans"/>
                <a:sym typeface="Open Sans"/>
              </a:defRPr>
            </a:lvl3pPr>
            <a:lvl4pPr indent="-317500" lvl="3" marL="1828800" rtl="0" algn="ctr">
              <a:spcBef>
                <a:spcPts val="0"/>
              </a:spcBef>
              <a:spcAft>
                <a:spcPts val="0"/>
              </a:spcAft>
              <a:buSzPts val="1400"/>
              <a:buFont typeface="Open Sans"/>
              <a:buChar char="●"/>
              <a:defRPr>
                <a:latin typeface="Open Sans"/>
                <a:ea typeface="Open Sans"/>
                <a:cs typeface="Open Sans"/>
                <a:sym typeface="Open Sans"/>
              </a:defRPr>
            </a:lvl4pPr>
            <a:lvl5pPr indent="-317500" lvl="4" marL="2286000" rtl="0" algn="ctr">
              <a:spcBef>
                <a:spcPts val="0"/>
              </a:spcBef>
              <a:spcAft>
                <a:spcPts val="0"/>
              </a:spcAft>
              <a:buSzPts val="1400"/>
              <a:buFont typeface="Open Sans"/>
              <a:buChar char="○"/>
              <a:defRPr>
                <a:latin typeface="Open Sans"/>
                <a:ea typeface="Open Sans"/>
                <a:cs typeface="Open Sans"/>
                <a:sym typeface="Open Sans"/>
              </a:defRPr>
            </a:lvl5pPr>
            <a:lvl6pPr indent="-317500" lvl="5" marL="2743200" rtl="0" algn="ctr">
              <a:spcBef>
                <a:spcPts val="0"/>
              </a:spcBef>
              <a:spcAft>
                <a:spcPts val="0"/>
              </a:spcAft>
              <a:buSzPts val="1400"/>
              <a:buFont typeface="Open Sans"/>
              <a:buChar char="■"/>
              <a:defRPr>
                <a:latin typeface="Open Sans"/>
                <a:ea typeface="Open Sans"/>
                <a:cs typeface="Open Sans"/>
                <a:sym typeface="Open Sans"/>
              </a:defRPr>
            </a:lvl6pPr>
            <a:lvl7pPr indent="-317500" lvl="6" marL="3200400" rtl="0" algn="ctr">
              <a:spcBef>
                <a:spcPts val="0"/>
              </a:spcBef>
              <a:spcAft>
                <a:spcPts val="0"/>
              </a:spcAft>
              <a:buSzPts val="1400"/>
              <a:buFont typeface="Open Sans"/>
              <a:buChar char="●"/>
              <a:defRPr>
                <a:latin typeface="Open Sans"/>
                <a:ea typeface="Open Sans"/>
                <a:cs typeface="Open Sans"/>
                <a:sym typeface="Open Sans"/>
              </a:defRPr>
            </a:lvl7pPr>
            <a:lvl8pPr indent="-317500" lvl="7" marL="3657600" rtl="0" algn="ctr">
              <a:spcBef>
                <a:spcPts val="0"/>
              </a:spcBef>
              <a:spcAft>
                <a:spcPts val="0"/>
              </a:spcAft>
              <a:buSzPts val="1400"/>
              <a:buFont typeface="Open Sans"/>
              <a:buChar char="○"/>
              <a:defRPr>
                <a:latin typeface="Open Sans"/>
                <a:ea typeface="Open Sans"/>
                <a:cs typeface="Open Sans"/>
                <a:sym typeface="Open Sans"/>
              </a:defRPr>
            </a:lvl8pPr>
            <a:lvl9pPr indent="-317500" lvl="8" marL="4114800" rtl="0" algn="ctr">
              <a:spcBef>
                <a:spcPts val="0"/>
              </a:spcBef>
              <a:spcAft>
                <a:spcPts val="0"/>
              </a:spcAft>
              <a:buSzPts val="1400"/>
              <a:buFont typeface="Open Sans"/>
              <a:buChar char="■"/>
              <a:defRPr>
                <a:latin typeface="Open Sans"/>
                <a:ea typeface="Open Sans"/>
                <a:cs typeface="Open Sans"/>
                <a:sym typeface="Open Sans"/>
              </a:defRPr>
            </a:lvl9pPr>
          </a:lstStyle>
          <a:p/>
        </p:txBody>
      </p:sp>
      <p:grpSp>
        <p:nvGrpSpPr>
          <p:cNvPr id="170" name="Google Shape;170;p13"/>
          <p:cNvGrpSpPr/>
          <p:nvPr/>
        </p:nvGrpSpPr>
        <p:grpSpPr>
          <a:xfrm>
            <a:off x="57152" y="5029432"/>
            <a:ext cx="9087220" cy="114145"/>
            <a:chOff x="57150" y="5006350"/>
            <a:chExt cx="9877413" cy="137160"/>
          </a:xfrm>
        </p:grpSpPr>
        <p:sp>
          <p:nvSpPr>
            <p:cNvPr id="171" name="Google Shape;171;p13"/>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2" name="Google Shape;172;p13"/>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3" name="Google Shape;173;p13"/>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4" name="Google Shape;174;p13"/>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5" name="Google Shape;175;p13"/>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6" name="Google Shape;176;p13"/>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7" name="Google Shape;177;p13"/>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8" name="Google Shape;178;p13"/>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9" name="Shape 179"/>
        <p:cNvGrpSpPr/>
        <p:nvPr/>
      </p:nvGrpSpPr>
      <p:grpSpPr>
        <a:xfrm>
          <a:off x="0" y="0"/>
          <a:ext cx="0" cy="0"/>
          <a:chOff x="0" y="0"/>
          <a:chExt cx="0" cy="0"/>
        </a:xfrm>
      </p:grpSpPr>
      <p:sp>
        <p:nvSpPr>
          <p:cNvPr id="180" name="Google Shape;1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81" name="Google Shape;181;p14"/>
          <p:cNvGrpSpPr/>
          <p:nvPr/>
        </p:nvGrpSpPr>
        <p:grpSpPr>
          <a:xfrm>
            <a:off x="57152" y="5029432"/>
            <a:ext cx="9087220" cy="114145"/>
            <a:chOff x="57150" y="5006350"/>
            <a:chExt cx="9877413" cy="137160"/>
          </a:xfrm>
        </p:grpSpPr>
        <p:sp>
          <p:nvSpPr>
            <p:cNvPr id="182" name="Google Shape;182;p14"/>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3" name="Google Shape;183;p14"/>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4" name="Google Shape;184;p14"/>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5" name="Google Shape;185;p14"/>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6" name="Google Shape;186;p14"/>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7" name="Google Shape;187;p14"/>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8" name="Google Shape;188;p14"/>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9" name="Google Shape;189;p14"/>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ally Blank">
  <p:cSld name="BLANK_1">
    <p:spTree>
      <p:nvGrpSpPr>
        <p:cNvPr id="190" name="Shape 190"/>
        <p:cNvGrpSpPr/>
        <p:nvPr/>
      </p:nvGrpSpPr>
      <p:grpSpPr>
        <a:xfrm>
          <a:off x="0" y="0"/>
          <a:ext cx="0" cy="0"/>
          <a:chOff x="0" y="0"/>
          <a:chExt cx="0" cy="0"/>
        </a:xfrm>
      </p:grpSpPr>
      <p:grpSp>
        <p:nvGrpSpPr>
          <p:cNvPr id="191" name="Google Shape;191;p15"/>
          <p:cNvGrpSpPr/>
          <p:nvPr/>
        </p:nvGrpSpPr>
        <p:grpSpPr>
          <a:xfrm>
            <a:off x="57152" y="5029432"/>
            <a:ext cx="9087220" cy="114145"/>
            <a:chOff x="57150" y="5006350"/>
            <a:chExt cx="9877413" cy="137160"/>
          </a:xfrm>
        </p:grpSpPr>
        <p:sp>
          <p:nvSpPr>
            <p:cNvPr id="192" name="Google Shape;192;p15"/>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3" name="Google Shape;193;p15"/>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4" name="Google Shape;194;p15"/>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5" name="Google Shape;195;p15"/>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6" name="Google Shape;196;p15"/>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7" name="Google Shape;197;p15"/>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8" name="Google Shape;198;p15"/>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9" name="Google Shape;199;p15"/>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slide">
  <p:cSld name="1_slidemodel2">
    <p:bg>
      <p:bgPr>
        <a:noFill/>
      </p:bgPr>
    </p:bg>
    <p:spTree>
      <p:nvGrpSpPr>
        <p:cNvPr id="200" name="Shape 200"/>
        <p:cNvGrpSpPr/>
        <p:nvPr/>
      </p:nvGrpSpPr>
      <p:grpSpPr>
        <a:xfrm>
          <a:off x="0" y="0"/>
          <a:ext cx="0" cy="0"/>
          <a:chOff x="0" y="0"/>
          <a:chExt cx="0" cy="0"/>
        </a:xfrm>
      </p:grpSpPr>
      <p:sp>
        <p:nvSpPr>
          <p:cNvPr id="201" name="Google Shape;201;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grpSp>
        <p:nvGrpSpPr>
          <p:cNvPr id="202" name="Google Shape;202;p16"/>
          <p:cNvGrpSpPr/>
          <p:nvPr/>
        </p:nvGrpSpPr>
        <p:grpSpPr>
          <a:xfrm>
            <a:off x="57152" y="5029432"/>
            <a:ext cx="9087220" cy="114145"/>
            <a:chOff x="57150" y="5006350"/>
            <a:chExt cx="9877413" cy="137160"/>
          </a:xfrm>
        </p:grpSpPr>
        <p:sp>
          <p:nvSpPr>
            <p:cNvPr id="203" name="Google Shape;203;p16"/>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4" name="Google Shape;204;p16"/>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5" name="Google Shape;205;p16"/>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6" name="Google Shape;206;p16"/>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7" name="Google Shape;207;p16"/>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8" name="Google Shape;208;p16"/>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9" name="Google Shape;209;p16"/>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 name="Google Shape;210;p16"/>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5C64"/>
        </a:solidFill>
      </p:bgPr>
    </p:bg>
    <p:spTree>
      <p:nvGrpSpPr>
        <p:cNvPr id="215" name="Shape 215"/>
        <p:cNvGrpSpPr/>
        <p:nvPr/>
      </p:nvGrpSpPr>
      <p:grpSpPr>
        <a:xfrm>
          <a:off x="0" y="0"/>
          <a:ext cx="0" cy="0"/>
          <a:chOff x="0" y="0"/>
          <a:chExt cx="0" cy="0"/>
        </a:xfrm>
      </p:grpSpPr>
      <p:sp>
        <p:nvSpPr>
          <p:cNvPr id="216" name="Google Shape;216;p18"/>
          <p:cNvSpPr txBox="1"/>
          <p:nvPr>
            <p:ph type="ctrTitle"/>
          </p:nvPr>
        </p:nvSpPr>
        <p:spPr>
          <a:xfrm>
            <a:off x="-44575" y="766625"/>
            <a:ext cx="9188700" cy="25101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8000"/>
              <a:buFont typeface="Dosis"/>
              <a:buNone/>
              <a:defRPr b="1" sz="8000">
                <a:solidFill>
                  <a:srgbClr val="FFFFFF"/>
                </a:solidFill>
                <a:latin typeface="Dosis"/>
                <a:ea typeface="Dosis"/>
                <a:cs typeface="Dosis"/>
                <a:sym typeface="Dosis"/>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217" name="Google Shape;217;p18"/>
          <p:cNvSpPr txBox="1"/>
          <p:nvPr>
            <p:ph idx="1" type="subTitle"/>
          </p:nvPr>
        </p:nvSpPr>
        <p:spPr>
          <a:xfrm>
            <a:off x="311700" y="3276600"/>
            <a:ext cx="8520600" cy="636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1pPr>
            <a:lvl2pPr lvl="1"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2pPr>
            <a:lvl3pPr lvl="2"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3pPr>
            <a:lvl4pPr lvl="3"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4pPr>
            <a:lvl5pPr lvl="4"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5pPr>
            <a:lvl6pPr lvl="5"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6pPr>
            <a:lvl7pPr lvl="6"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7pPr>
            <a:lvl8pPr lvl="7"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8pPr>
            <a:lvl9pPr lvl="8"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9pPr>
          </a:lstStyle>
          <a:p/>
        </p:txBody>
      </p:sp>
      <p:sp>
        <p:nvSpPr>
          <p:cNvPr id="218" name="Google Shape;21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e">
  <p:cSld name="CUSTOM">
    <p:spTree>
      <p:nvGrpSpPr>
        <p:cNvPr id="219" name="Shape 219"/>
        <p:cNvGrpSpPr/>
        <p:nvPr/>
      </p:nvGrpSpPr>
      <p:grpSpPr>
        <a:xfrm>
          <a:off x="0" y="0"/>
          <a:ext cx="0" cy="0"/>
          <a:chOff x="0" y="0"/>
          <a:chExt cx="0" cy="0"/>
        </a:xfrm>
      </p:grpSpPr>
      <p:sp>
        <p:nvSpPr>
          <p:cNvPr id="220" name="Google Shape;220;p19"/>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21" name="Google Shape;221;p19"/>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224" name="Google Shape;224;p19"/>
          <p:cNvGrpSpPr/>
          <p:nvPr/>
        </p:nvGrpSpPr>
        <p:grpSpPr>
          <a:xfrm>
            <a:off x="57152" y="5029432"/>
            <a:ext cx="9087220" cy="114145"/>
            <a:chOff x="57150" y="5006350"/>
            <a:chExt cx="9877413" cy="137160"/>
          </a:xfrm>
        </p:grpSpPr>
        <p:sp>
          <p:nvSpPr>
            <p:cNvPr id="225" name="Google Shape;225;p19"/>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6" name="Google Shape;226;p19"/>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7" name="Google Shape;227;p19"/>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8" name="Google Shape;228;p19"/>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9" name="Google Shape;229;p19"/>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0" name="Google Shape;230;p19"/>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1" name="Google Shape;231;p19"/>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2" name="Google Shape;232;p19"/>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ight">
  <p:cSld name="CUSTOM_1">
    <p:spTree>
      <p:nvGrpSpPr>
        <p:cNvPr id="233" name="Shape 233"/>
        <p:cNvGrpSpPr/>
        <p:nvPr/>
      </p:nvGrpSpPr>
      <p:grpSpPr>
        <a:xfrm>
          <a:off x="0" y="0"/>
          <a:ext cx="0" cy="0"/>
          <a:chOff x="0" y="0"/>
          <a:chExt cx="0" cy="0"/>
        </a:xfrm>
      </p:grpSpPr>
      <p:sp>
        <p:nvSpPr>
          <p:cNvPr id="234" name="Google Shape;234;p20"/>
          <p:cNvSpPr txBox="1"/>
          <p:nvPr>
            <p:ph type="title"/>
          </p:nvPr>
        </p:nvSpPr>
        <p:spPr>
          <a:xfrm>
            <a:off x="4563000" y="34100"/>
            <a:ext cx="39054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35" name="Google Shape;235;p20"/>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238" name="Google Shape;238;p20"/>
          <p:cNvGrpSpPr/>
          <p:nvPr/>
        </p:nvGrpSpPr>
        <p:grpSpPr>
          <a:xfrm>
            <a:off x="57152" y="5029432"/>
            <a:ext cx="9087220" cy="114145"/>
            <a:chOff x="57150" y="5006350"/>
            <a:chExt cx="9877413" cy="137160"/>
          </a:xfrm>
        </p:grpSpPr>
        <p:sp>
          <p:nvSpPr>
            <p:cNvPr id="239" name="Google Shape;239;p20"/>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0" name="Google Shape;240;p20"/>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1" name="Google Shape;241;p20"/>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2" name="Google Shape;242;p20"/>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3" name="Google Shape;243;p20"/>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4" name="Google Shape;244;p20"/>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5" name="Google Shape;245;p20"/>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6" name="Google Shape;246;p20"/>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7" name="Shape 247"/>
        <p:cNvGrpSpPr/>
        <p:nvPr/>
      </p:nvGrpSpPr>
      <p:grpSpPr>
        <a:xfrm>
          <a:off x="0" y="0"/>
          <a:ext cx="0" cy="0"/>
          <a:chOff x="0" y="0"/>
          <a:chExt cx="0" cy="0"/>
        </a:xfrm>
      </p:grpSpPr>
      <p:sp>
        <p:nvSpPr>
          <p:cNvPr id="248" name="Google Shape;248;p21"/>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100"/>
              <a:buNone/>
              <a:defRPr b="1" sz="5100">
                <a:solidFill>
                  <a:srgbClr val="666666"/>
                </a:solidFill>
                <a:latin typeface="Dosis"/>
                <a:ea typeface="Dosis"/>
                <a:cs typeface="Dosis"/>
                <a:sym typeface="Dosis"/>
              </a:defRPr>
            </a:lvl1pPr>
            <a:lvl2pPr lvl="1" rtl="0" algn="ctr">
              <a:spcBef>
                <a:spcPts val="0"/>
              </a:spcBef>
              <a:spcAft>
                <a:spcPts val="0"/>
              </a:spcAft>
              <a:buSzPts val="4900"/>
              <a:buNone/>
              <a:defRPr sz="4900"/>
            </a:lvl2pPr>
            <a:lvl3pPr lvl="2" rtl="0" algn="ctr">
              <a:spcBef>
                <a:spcPts val="0"/>
              </a:spcBef>
              <a:spcAft>
                <a:spcPts val="0"/>
              </a:spcAft>
              <a:buSzPts val="4900"/>
              <a:buNone/>
              <a:defRPr sz="4900"/>
            </a:lvl3pPr>
            <a:lvl4pPr lvl="3" rtl="0" algn="ctr">
              <a:spcBef>
                <a:spcPts val="0"/>
              </a:spcBef>
              <a:spcAft>
                <a:spcPts val="0"/>
              </a:spcAft>
              <a:buSzPts val="4900"/>
              <a:buNone/>
              <a:defRPr sz="4900"/>
            </a:lvl4pPr>
            <a:lvl5pPr lvl="4" rtl="0" algn="ctr">
              <a:spcBef>
                <a:spcPts val="0"/>
              </a:spcBef>
              <a:spcAft>
                <a:spcPts val="0"/>
              </a:spcAft>
              <a:buSzPts val="4900"/>
              <a:buNone/>
              <a:defRPr sz="4900"/>
            </a:lvl5pPr>
            <a:lvl6pPr lvl="5" rtl="0" algn="ctr">
              <a:spcBef>
                <a:spcPts val="0"/>
              </a:spcBef>
              <a:spcAft>
                <a:spcPts val="0"/>
              </a:spcAft>
              <a:buSzPts val="4900"/>
              <a:buNone/>
              <a:defRPr sz="4900"/>
            </a:lvl6pPr>
            <a:lvl7pPr lvl="6" rtl="0" algn="ctr">
              <a:spcBef>
                <a:spcPts val="0"/>
              </a:spcBef>
              <a:spcAft>
                <a:spcPts val="0"/>
              </a:spcAft>
              <a:buSzPts val="4900"/>
              <a:buNone/>
              <a:defRPr sz="4900"/>
            </a:lvl7pPr>
            <a:lvl8pPr lvl="7" rtl="0" algn="ctr">
              <a:spcBef>
                <a:spcPts val="0"/>
              </a:spcBef>
              <a:spcAft>
                <a:spcPts val="0"/>
              </a:spcAft>
              <a:buSzPts val="4900"/>
              <a:buNone/>
              <a:defRPr sz="4900"/>
            </a:lvl8pPr>
            <a:lvl9pPr lvl="8" rtl="0" algn="ctr">
              <a:spcBef>
                <a:spcPts val="0"/>
              </a:spcBef>
              <a:spcAft>
                <a:spcPts val="0"/>
              </a:spcAft>
              <a:buSzPts val="4900"/>
              <a:buNone/>
              <a:defRPr sz="4900"/>
            </a:lvl9pPr>
          </a:lstStyle>
          <a:p/>
        </p:txBody>
      </p:sp>
      <p:sp>
        <p:nvSpPr>
          <p:cNvPr id="249" name="Google Shape;249;p21"/>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252" name="Google Shape;252;p21"/>
          <p:cNvGrpSpPr/>
          <p:nvPr/>
        </p:nvGrpSpPr>
        <p:grpSpPr>
          <a:xfrm>
            <a:off x="57152" y="5029432"/>
            <a:ext cx="9087220" cy="114145"/>
            <a:chOff x="57150" y="5006350"/>
            <a:chExt cx="9877413" cy="137160"/>
          </a:xfrm>
        </p:grpSpPr>
        <p:sp>
          <p:nvSpPr>
            <p:cNvPr id="253" name="Google Shape;253;p21"/>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4" name="Google Shape;254;p21"/>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5" name="Google Shape;255;p21"/>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6" name="Google Shape;256;p21"/>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7" name="Google Shape;257;p21"/>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8" name="Google Shape;258;p21"/>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9" name="Google Shape;259;p21"/>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0" name="Google Shape;260;p21"/>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e">
  <p:cSld name="CUSTOM">
    <p:spTree>
      <p:nvGrpSpPr>
        <p:cNvPr id="27" name="Shape 27"/>
        <p:cNvGrpSpPr/>
        <p:nvPr/>
      </p:nvGrpSpPr>
      <p:grpSpPr>
        <a:xfrm>
          <a:off x="0" y="0"/>
          <a:ext cx="0" cy="0"/>
          <a:chOff x="0" y="0"/>
          <a:chExt cx="0" cy="0"/>
        </a:xfrm>
      </p:grpSpPr>
      <p:sp>
        <p:nvSpPr>
          <p:cNvPr id="28" name="Google Shape;28;p3"/>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9" name="Google Shape;29;p3"/>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algn="ctr">
              <a:buNone/>
              <a:defRPr sz="1300">
                <a:solidFill>
                  <a:srgbClr val="FFFFFF"/>
                </a:solidFill>
              </a:defRPr>
            </a:lvl1pPr>
            <a:lvl2pPr lvl="1" algn="ctr">
              <a:buNone/>
              <a:defRPr sz="1300">
                <a:solidFill>
                  <a:srgbClr val="FFFFFF"/>
                </a:solidFill>
              </a:defRPr>
            </a:lvl2pPr>
            <a:lvl3pPr lvl="2" algn="ctr">
              <a:buNone/>
              <a:defRPr sz="1300">
                <a:solidFill>
                  <a:srgbClr val="FFFFFF"/>
                </a:solidFill>
              </a:defRPr>
            </a:lvl3pPr>
            <a:lvl4pPr lvl="3" algn="ctr">
              <a:buNone/>
              <a:defRPr sz="1300">
                <a:solidFill>
                  <a:srgbClr val="FFFFFF"/>
                </a:solidFill>
              </a:defRPr>
            </a:lvl4pPr>
            <a:lvl5pPr lvl="4" algn="ctr">
              <a:buNone/>
              <a:defRPr sz="1300">
                <a:solidFill>
                  <a:srgbClr val="FFFFFF"/>
                </a:solidFill>
              </a:defRPr>
            </a:lvl5pPr>
            <a:lvl6pPr lvl="5" algn="ctr">
              <a:buNone/>
              <a:defRPr sz="1300">
                <a:solidFill>
                  <a:srgbClr val="FFFFFF"/>
                </a:solidFill>
              </a:defRPr>
            </a:lvl6pPr>
            <a:lvl7pPr lvl="6" algn="ctr">
              <a:buNone/>
              <a:defRPr sz="1300">
                <a:solidFill>
                  <a:srgbClr val="FFFFFF"/>
                </a:solidFill>
              </a:defRPr>
            </a:lvl7pPr>
            <a:lvl8pPr lvl="7" algn="ctr">
              <a:buNone/>
              <a:defRPr sz="1300">
                <a:solidFill>
                  <a:srgbClr val="FFFFFF"/>
                </a:solidFill>
              </a:defRPr>
            </a:lvl8pPr>
            <a:lvl9pPr lvl="8"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32" name="Google Shape;32;p3"/>
          <p:cNvGrpSpPr/>
          <p:nvPr/>
        </p:nvGrpSpPr>
        <p:grpSpPr>
          <a:xfrm>
            <a:off x="57152" y="5029432"/>
            <a:ext cx="9087220" cy="114145"/>
            <a:chOff x="57150" y="5006350"/>
            <a:chExt cx="9877413" cy="137160"/>
          </a:xfrm>
        </p:grpSpPr>
        <p:sp>
          <p:nvSpPr>
            <p:cNvPr id="33" name="Google Shape;33;p3"/>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 name="Google Shape;34;p3"/>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 name="Google Shape;35;p3"/>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 name="Google Shape;36;p3"/>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 name="Google Shape;37;p3"/>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 name="Google Shape;38;p3"/>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 name="Google Shape;39;p3"/>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 name="Google Shape;40;p3"/>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61" name="Shape 261"/>
        <p:cNvGrpSpPr/>
        <p:nvPr/>
      </p:nvGrpSpPr>
      <p:grpSpPr>
        <a:xfrm>
          <a:off x="0" y="0"/>
          <a:ext cx="0" cy="0"/>
          <a:chOff x="0" y="0"/>
          <a:chExt cx="0" cy="0"/>
        </a:xfrm>
      </p:grpSpPr>
      <p:sp>
        <p:nvSpPr>
          <p:cNvPr id="262" name="Google Shape;262;p22"/>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265" name="Google Shape;265;p22"/>
          <p:cNvSpPr txBox="1"/>
          <p:nvPr>
            <p:ph type="title"/>
          </p:nvPr>
        </p:nvSpPr>
        <p:spPr>
          <a:xfrm>
            <a:off x="311700" y="34100"/>
            <a:ext cx="8520600" cy="572700"/>
          </a:xfrm>
          <a:prstGeom prst="rect">
            <a:avLst/>
          </a:prstGeom>
        </p:spPr>
        <p:txBody>
          <a:bodyPr anchorCtr="0" anchor="ctr" bIns="91425" lIns="91425" spcFirstLastPara="1" rIns="91425" wrap="square" tIns="91425"/>
          <a:lstStyle>
            <a:lvl1pPr lvl="0" rtl="0" algn="ctr">
              <a:spcBef>
                <a:spcPts val="0"/>
              </a:spcBef>
              <a:spcAft>
                <a:spcPts val="0"/>
              </a:spcAft>
              <a:buNone/>
              <a:defRPr b="1" sz="36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66" name="Google Shape;266;p22"/>
          <p:cNvSpPr txBox="1"/>
          <p:nvPr>
            <p:ph idx="1" type="body"/>
          </p:nvPr>
        </p:nvSpPr>
        <p:spPr>
          <a:xfrm>
            <a:off x="311700" y="708550"/>
            <a:ext cx="8520600" cy="4207500"/>
          </a:xfrm>
          <a:prstGeom prst="rect">
            <a:avLst/>
          </a:prstGeom>
        </p:spPr>
        <p:txBody>
          <a:bodyPr anchorCtr="0" anchor="t" bIns="91425" lIns="91425" spcFirstLastPara="1" rIns="91425" wrap="square" tIns="91425"/>
          <a:lstStyle>
            <a:lvl1pPr indent="-292100" lvl="0" marL="457200" rtl="0">
              <a:spcBef>
                <a:spcPts val="0"/>
              </a:spcBef>
              <a:spcAft>
                <a:spcPts val="0"/>
              </a:spcAft>
              <a:buSzPts val="1000"/>
              <a:buFont typeface="Open Sans"/>
              <a:buChar char="●"/>
              <a:defRPr sz="1000">
                <a:latin typeface="Open Sans"/>
                <a:ea typeface="Open Sans"/>
                <a:cs typeface="Open Sans"/>
                <a:sym typeface="Open Sans"/>
              </a:defRPr>
            </a:lvl1pPr>
            <a:lvl2pPr indent="-292100" lvl="1" marL="914400" rtl="0">
              <a:spcBef>
                <a:spcPts val="0"/>
              </a:spcBef>
              <a:spcAft>
                <a:spcPts val="0"/>
              </a:spcAft>
              <a:buSzPts val="1000"/>
              <a:buFont typeface="Open Sans"/>
              <a:buChar char="○"/>
              <a:defRPr sz="1000">
                <a:latin typeface="Open Sans"/>
                <a:ea typeface="Open Sans"/>
                <a:cs typeface="Open Sans"/>
                <a:sym typeface="Open Sans"/>
              </a:defRPr>
            </a:lvl2pPr>
            <a:lvl3pPr indent="-292100" lvl="2" marL="1371600" rtl="0">
              <a:spcBef>
                <a:spcPts val="0"/>
              </a:spcBef>
              <a:spcAft>
                <a:spcPts val="0"/>
              </a:spcAft>
              <a:buSzPts val="1000"/>
              <a:buFont typeface="Open Sans"/>
              <a:buChar char="■"/>
              <a:defRPr sz="1000">
                <a:latin typeface="Open Sans"/>
                <a:ea typeface="Open Sans"/>
                <a:cs typeface="Open Sans"/>
                <a:sym typeface="Open Sans"/>
              </a:defRPr>
            </a:lvl3pPr>
            <a:lvl4pPr indent="-292100" lvl="3" marL="1828800" rtl="0">
              <a:spcBef>
                <a:spcPts val="0"/>
              </a:spcBef>
              <a:spcAft>
                <a:spcPts val="0"/>
              </a:spcAft>
              <a:buSzPts val="1000"/>
              <a:buFont typeface="Open Sans"/>
              <a:buChar char="●"/>
              <a:defRPr sz="1000">
                <a:latin typeface="Open Sans"/>
                <a:ea typeface="Open Sans"/>
                <a:cs typeface="Open Sans"/>
                <a:sym typeface="Open Sans"/>
              </a:defRPr>
            </a:lvl4pPr>
            <a:lvl5pPr indent="-292100" lvl="4" marL="2286000" rtl="0">
              <a:spcBef>
                <a:spcPts val="0"/>
              </a:spcBef>
              <a:spcAft>
                <a:spcPts val="0"/>
              </a:spcAft>
              <a:buSzPts val="1000"/>
              <a:buFont typeface="Open Sans"/>
              <a:buChar char="○"/>
              <a:defRPr sz="1000">
                <a:latin typeface="Open Sans"/>
                <a:ea typeface="Open Sans"/>
                <a:cs typeface="Open Sans"/>
                <a:sym typeface="Open Sans"/>
              </a:defRPr>
            </a:lvl5pPr>
            <a:lvl6pPr indent="-292100" lvl="5" marL="2743200" rtl="0">
              <a:spcBef>
                <a:spcPts val="0"/>
              </a:spcBef>
              <a:spcAft>
                <a:spcPts val="0"/>
              </a:spcAft>
              <a:buSzPts val="1000"/>
              <a:buFont typeface="Open Sans"/>
              <a:buChar char="■"/>
              <a:defRPr sz="1000">
                <a:latin typeface="Open Sans"/>
                <a:ea typeface="Open Sans"/>
                <a:cs typeface="Open Sans"/>
                <a:sym typeface="Open Sans"/>
              </a:defRPr>
            </a:lvl6pPr>
            <a:lvl7pPr indent="-292100" lvl="6" marL="3200400" rtl="0">
              <a:spcBef>
                <a:spcPts val="0"/>
              </a:spcBef>
              <a:spcAft>
                <a:spcPts val="0"/>
              </a:spcAft>
              <a:buSzPts val="1000"/>
              <a:buFont typeface="Open Sans"/>
              <a:buChar char="●"/>
              <a:defRPr sz="1000">
                <a:latin typeface="Open Sans"/>
                <a:ea typeface="Open Sans"/>
                <a:cs typeface="Open Sans"/>
                <a:sym typeface="Open Sans"/>
              </a:defRPr>
            </a:lvl7pPr>
            <a:lvl8pPr indent="-292100" lvl="7" marL="3657600" rtl="0">
              <a:spcBef>
                <a:spcPts val="0"/>
              </a:spcBef>
              <a:spcAft>
                <a:spcPts val="0"/>
              </a:spcAft>
              <a:buSzPts val="1000"/>
              <a:buFont typeface="Open Sans"/>
              <a:buChar char="○"/>
              <a:defRPr sz="1000">
                <a:latin typeface="Open Sans"/>
                <a:ea typeface="Open Sans"/>
                <a:cs typeface="Open Sans"/>
                <a:sym typeface="Open Sans"/>
              </a:defRPr>
            </a:lvl8pPr>
            <a:lvl9pPr indent="-292100" lvl="8" marL="4114800" rtl="0">
              <a:spcBef>
                <a:spcPts val="0"/>
              </a:spcBef>
              <a:spcAft>
                <a:spcPts val="0"/>
              </a:spcAft>
              <a:buSzPts val="1000"/>
              <a:buFont typeface="Open Sans"/>
              <a:buChar char="■"/>
              <a:defRPr sz="1000">
                <a:latin typeface="Open Sans"/>
                <a:ea typeface="Open Sans"/>
                <a:cs typeface="Open Sans"/>
                <a:sym typeface="Open Sans"/>
              </a:defRPr>
            </a:lvl9pPr>
          </a:lstStyle>
          <a:p/>
        </p:txBody>
      </p:sp>
      <p:grpSp>
        <p:nvGrpSpPr>
          <p:cNvPr id="267" name="Google Shape;267;p22"/>
          <p:cNvGrpSpPr/>
          <p:nvPr/>
        </p:nvGrpSpPr>
        <p:grpSpPr>
          <a:xfrm>
            <a:off x="57152" y="5029432"/>
            <a:ext cx="9087220" cy="114145"/>
            <a:chOff x="57150" y="5006350"/>
            <a:chExt cx="9877413" cy="137160"/>
          </a:xfrm>
        </p:grpSpPr>
        <p:sp>
          <p:nvSpPr>
            <p:cNvPr id="268" name="Google Shape;268;p22"/>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9" name="Google Shape;269;p22"/>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0" name="Google Shape;270;p22"/>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1" name="Google Shape;271;p22"/>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2" name="Google Shape;272;p22"/>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3" name="Google Shape;273;p22"/>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4" name="Google Shape;274;p22"/>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5" name="Google Shape;275;p22"/>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6" name="Shape 276"/>
        <p:cNvGrpSpPr/>
        <p:nvPr/>
      </p:nvGrpSpPr>
      <p:grpSpPr>
        <a:xfrm>
          <a:off x="0" y="0"/>
          <a:ext cx="0" cy="0"/>
          <a:chOff x="0" y="0"/>
          <a:chExt cx="0" cy="0"/>
        </a:xfrm>
      </p:grpSpPr>
      <p:sp>
        <p:nvSpPr>
          <p:cNvPr id="277" name="Google Shape;277;p23"/>
          <p:cNvSpPr txBox="1"/>
          <p:nvPr>
            <p:ph idx="1" type="body"/>
          </p:nvPr>
        </p:nvSpPr>
        <p:spPr>
          <a:xfrm>
            <a:off x="311700" y="781650"/>
            <a:ext cx="3999900" cy="4004700"/>
          </a:xfrm>
          <a:prstGeom prst="rect">
            <a:avLst/>
          </a:prstGeom>
        </p:spPr>
        <p:txBody>
          <a:bodyPr anchorCtr="0" anchor="t" bIns="91425" lIns="91425" spcFirstLastPara="1" rIns="91425" wrap="square" tIns="91425"/>
          <a:lstStyle>
            <a:lvl1pPr indent="-292100" lvl="0" marL="457200" rtl="0">
              <a:spcBef>
                <a:spcPts val="0"/>
              </a:spcBef>
              <a:spcAft>
                <a:spcPts val="0"/>
              </a:spcAft>
              <a:buSzPts val="1000"/>
              <a:buFont typeface="Open Sans"/>
              <a:buChar char="●"/>
              <a:defRPr sz="1000">
                <a:latin typeface="Open Sans"/>
                <a:ea typeface="Open Sans"/>
                <a:cs typeface="Open Sans"/>
                <a:sym typeface="Open Sans"/>
              </a:defRPr>
            </a:lvl1pPr>
            <a:lvl2pPr indent="-292100" lvl="1" marL="914400" rtl="0">
              <a:spcBef>
                <a:spcPts val="0"/>
              </a:spcBef>
              <a:spcAft>
                <a:spcPts val="0"/>
              </a:spcAft>
              <a:buSzPts val="1000"/>
              <a:buFont typeface="Open Sans"/>
              <a:buChar char="○"/>
              <a:defRPr sz="1000">
                <a:latin typeface="Open Sans"/>
                <a:ea typeface="Open Sans"/>
                <a:cs typeface="Open Sans"/>
                <a:sym typeface="Open Sans"/>
              </a:defRPr>
            </a:lvl2pPr>
            <a:lvl3pPr indent="-292100" lvl="2" marL="1371600" rtl="0">
              <a:spcBef>
                <a:spcPts val="0"/>
              </a:spcBef>
              <a:spcAft>
                <a:spcPts val="0"/>
              </a:spcAft>
              <a:buSzPts val="1000"/>
              <a:buFont typeface="Open Sans"/>
              <a:buChar char="■"/>
              <a:defRPr sz="1000">
                <a:latin typeface="Open Sans"/>
                <a:ea typeface="Open Sans"/>
                <a:cs typeface="Open Sans"/>
                <a:sym typeface="Open Sans"/>
              </a:defRPr>
            </a:lvl3pPr>
            <a:lvl4pPr indent="-292100" lvl="3" marL="1828800" rtl="0">
              <a:spcBef>
                <a:spcPts val="0"/>
              </a:spcBef>
              <a:spcAft>
                <a:spcPts val="0"/>
              </a:spcAft>
              <a:buSzPts val="1000"/>
              <a:buFont typeface="Open Sans"/>
              <a:buChar char="●"/>
              <a:defRPr sz="1000">
                <a:latin typeface="Open Sans"/>
                <a:ea typeface="Open Sans"/>
                <a:cs typeface="Open Sans"/>
                <a:sym typeface="Open Sans"/>
              </a:defRPr>
            </a:lvl4pPr>
            <a:lvl5pPr indent="-292100" lvl="4" marL="2286000" rtl="0">
              <a:spcBef>
                <a:spcPts val="0"/>
              </a:spcBef>
              <a:spcAft>
                <a:spcPts val="0"/>
              </a:spcAft>
              <a:buSzPts val="1000"/>
              <a:buFont typeface="Open Sans"/>
              <a:buChar char="○"/>
              <a:defRPr sz="1000">
                <a:latin typeface="Open Sans"/>
                <a:ea typeface="Open Sans"/>
                <a:cs typeface="Open Sans"/>
                <a:sym typeface="Open Sans"/>
              </a:defRPr>
            </a:lvl5pPr>
            <a:lvl6pPr indent="-292100" lvl="5" marL="2743200" rtl="0">
              <a:spcBef>
                <a:spcPts val="0"/>
              </a:spcBef>
              <a:spcAft>
                <a:spcPts val="0"/>
              </a:spcAft>
              <a:buSzPts val="1000"/>
              <a:buFont typeface="Open Sans"/>
              <a:buChar char="■"/>
              <a:defRPr sz="1000">
                <a:latin typeface="Open Sans"/>
                <a:ea typeface="Open Sans"/>
                <a:cs typeface="Open Sans"/>
                <a:sym typeface="Open Sans"/>
              </a:defRPr>
            </a:lvl6pPr>
            <a:lvl7pPr indent="-292100" lvl="6" marL="3200400" rtl="0">
              <a:spcBef>
                <a:spcPts val="0"/>
              </a:spcBef>
              <a:spcAft>
                <a:spcPts val="0"/>
              </a:spcAft>
              <a:buSzPts val="1000"/>
              <a:buFont typeface="Open Sans"/>
              <a:buChar char="●"/>
              <a:defRPr sz="1000">
                <a:latin typeface="Open Sans"/>
                <a:ea typeface="Open Sans"/>
                <a:cs typeface="Open Sans"/>
                <a:sym typeface="Open Sans"/>
              </a:defRPr>
            </a:lvl7pPr>
            <a:lvl8pPr indent="-292100" lvl="7" marL="3657600" rtl="0">
              <a:spcBef>
                <a:spcPts val="0"/>
              </a:spcBef>
              <a:spcAft>
                <a:spcPts val="0"/>
              </a:spcAft>
              <a:buSzPts val="1000"/>
              <a:buFont typeface="Open Sans"/>
              <a:buChar char="○"/>
              <a:defRPr sz="1000">
                <a:latin typeface="Open Sans"/>
                <a:ea typeface="Open Sans"/>
                <a:cs typeface="Open Sans"/>
                <a:sym typeface="Open Sans"/>
              </a:defRPr>
            </a:lvl8pPr>
            <a:lvl9pPr indent="-292100" lvl="8" marL="4114800" rtl="0">
              <a:spcBef>
                <a:spcPts val="0"/>
              </a:spcBef>
              <a:spcAft>
                <a:spcPts val="0"/>
              </a:spcAft>
              <a:buSzPts val="1000"/>
              <a:buFont typeface="Open Sans"/>
              <a:buChar char="■"/>
              <a:defRPr sz="1000">
                <a:latin typeface="Open Sans"/>
                <a:ea typeface="Open Sans"/>
                <a:cs typeface="Open Sans"/>
                <a:sym typeface="Open Sans"/>
              </a:defRPr>
            </a:lvl9pPr>
          </a:lstStyle>
          <a:p/>
        </p:txBody>
      </p:sp>
      <p:sp>
        <p:nvSpPr>
          <p:cNvPr id="278" name="Google Shape;278;p23"/>
          <p:cNvSpPr txBox="1"/>
          <p:nvPr>
            <p:ph idx="2" type="body"/>
          </p:nvPr>
        </p:nvSpPr>
        <p:spPr>
          <a:xfrm>
            <a:off x="4832400" y="781650"/>
            <a:ext cx="3999900" cy="4004700"/>
          </a:xfrm>
          <a:prstGeom prst="rect">
            <a:avLst/>
          </a:prstGeom>
        </p:spPr>
        <p:txBody>
          <a:bodyPr anchorCtr="0" anchor="t" bIns="91425" lIns="91425" spcFirstLastPara="1" rIns="91425" wrap="square" tIns="91425"/>
          <a:lstStyle>
            <a:lvl1pPr indent="-292100" lvl="0" marL="457200" rtl="0">
              <a:spcBef>
                <a:spcPts val="0"/>
              </a:spcBef>
              <a:spcAft>
                <a:spcPts val="0"/>
              </a:spcAft>
              <a:buSzPts val="1000"/>
              <a:buFont typeface="Open Sans"/>
              <a:buChar char="●"/>
              <a:defRPr sz="1000">
                <a:latin typeface="Open Sans"/>
                <a:ea typeface="Open Sans"/>
                <a:cs typeface="Open Sans"/>
                <a:sym typeface="Open Sans"/>
              </a:defRPr>
            </a:lvl1pPr>
            <a:lvl2pPr indent="-292100" lvl="1" marL="914400" rtl="0">
              <a:spcBef>
                <a:spcPts val="0"/>
              </a:spcBef>
              <a:spcAft>
                <a:spcPts val="0"/>
              </a:spcAft>
              <a:buSzPts val="1000"/>
              <a:buFont typeface="Open Sans"/>
              <a:buChar char="○"/>
              <a:defRPr sz="1000">
                <a:latin typeface="Open Sans"/>
                <a:ea typeface="Open Sans"/>
                <a:cs typeface="Open Sans"/>
                <a:sym typeface="Open Sans"/>
              </a:defRPr>
            </a:lvl2pPr>
            <a:lvl3pPr indent="-292100" lvl="2" marL="1371600" rtl="0">
              <a:spcBef>
                <a:spcPts val="0"/>
              </a:spcBef>
              <a:spcAft>
                <a:spcPts val="0"/>
              </a:spcAft>
              <a:buSzPts val="1000"/>
              <a:buFont typeface="Open Sans"/>
              <a:buChar char="■"/>
              <a:defRPr sz="1000">
                <a:latin typeface="Open Sans"/>
                <a:ea typeface="Open Sans"/>
                <a:cs typeface="Open Sans"/>
                <a:sym typeface="Open Sans"/>
              </a:defRPr>
            </a:lvl3pPr>
            <a:lvl4pPr indent="-292100" lvl="3" marL="1828800" rtl="0">
              <a:spcBef>
                <a:spcPts val="0"/>
              </a:spcBef>
              <a:spcAft>
                <a:spcPts val="0"/>
              </a:spcAft>
              <a:buSzPts val="1000"/>
              <a:buFont typeface="Open Sans"/>
              <a:buChar char="●"/>
              <a:defRPr sz="1000">
                <a:latin typeface="Open Sans"/>
                <a:ea typeface="Open Sans"/>
                <a:cs typeface="Open Sans"/>
                <a:sym typeface="Open Sans"/>
              </a:defRPr>
            </a:lvl4pPr>
            <a:lvl5pPr indent="-292100" lvl="4" marL="2286000" rtl="0">
              <a:spcBef>
                <a:spcPts val="0"/>
              </a:spcBef>
              <a:spcAft>
                <a:spcPts val="0"/>
              </a:spcAft>
              <a:buSzPts val="1000"/>
              <a:buFont typeface="Open Sans"/>
              <a:buChar char="○"/>
              <a:defRPr sz="1000">
                <a:latin typeface="Open Sans"/>
                <a:ea typeface="Open Sans"/>
                <a:cs typeface="Open Sans"/>
                <a:sym typeface="Open Sans"/>
              </a:defRPr>
            </a:lvl5pPr>
            <a:lvl6pPr indent="-292100" lvl="5" marL="2743200" rtl="0">
              <a:spcBef>
                <a:spcPts val="0"/>
              </a:spcBef>
              <a:spcAft>
                <a:spcPts val="0"/>
              </a:spcAft>
              <a:buSzPts val="1000"/>
              <a:buFont typeface="Open Sans"/>
              <a:buChar char="■"/>
              <a:defRPr sz="1000">
                <a:latin typeface="Open Sans"/>
                <a:ea typeface="Open Sans"/>
                <a:cs typeface="Open Sans"/>
                <a:sym typeface="Open Sans"/>
              </a:defRPr>
            </a:lvl6pPr>
            <a:lvl7pPr indent="-292100" lvl="6" marL="3200400" rtl="0">
              <a:spcBef>
                <a:spcPts val="0"/>
              </a:spcBef>
              <a:spcAft>
                <a:spcPts val="0"/>
              </a:spcAft>
              <a:buSzPts val="1000"/>
              <a:buFont typeface="Open Sans"/>
              <a:buChar char="●"/>
              <a:defRPr sz="1000">
                <a:latin typeface="Open Sans"/>
                <a:ea typeface="Open Sans"/>
                <a:cs typeface="Open Sans"/>
                <a:sym typeface="Open Sans"/>
              </a:defRPr>
            </a:lvl7pPr>
            <a:lvl8pPr indent="-292100" lvl="7" marL="3657600" rtl="0">
              <a:spcBef>
                <a:spcPts val="0"/>
              </a:spcBef>
              <a:spcAft>
                <a:spcPts val="0"/>
              </a:spcAft>
              <a:buSzPts val="1000"/>
              <a:buFont typeface="Open Sans"/>
              <a:buChar char="○"/>
              <a:defRPr sz="1000">
                <a:latin typeface="Open Sans"/>
                <a:ea typeface="Open Sans"/>
                <a:cs typeface="Open Sans"/>
                <a:sym typeface="Open Sans"/>
              </a:defRPr>
            </a:lvl8pPr>
            <a:lvl9pPr indent="-292100" lvl="8" marL="4114800" rtl="0">
              <a:spcBef>
                <a:spcPts val="0"/>
              </a:spcBef>
              <a:spcAft>
                <a:spcPts val="0"/>
              </a:spcAft>
              <a:buSzPts val="1000"/>
              <a:buFont typeface="Open Sans"/>
              <a:buChar char="■"/>
              <a:defRPr sz="1000">
                <a:latin typeface="Open Sans"/>
                <a:ea typeface="Open Sans"/>
                <a:cs typeface="Open Sans"/>
                <a:sym typeface="Open Sans"/>
              </a:defRPr>
            </a:lvl9pPr>
          </a:lstStyle>
          <a:p/>
        </p:txBody>
      </p:sp>
      <p:sp>
        <p:nvSpPr>
          <p:cNvPr id="279" name="Google Shape;279;p23"/>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282" name="Google Shape;282;p23"/>
          <p:cNvSpPr txBox="1"/>
          <p:nvPr>
            <p:ph type="title"/>
          </p:nvPr>
        </p:nvSpPr>
        <p:spPr>
          <a:xfrm>
            <a:off x="311700" y="34100"/>
            <a:ext cx="8520600" cy="572700"/>
          </a:xfrm>
          <a:prstGeom prst="rect">
            <a:avLst/>
          </a:prstGeom>
        </p:spPr>
        <p:txBody>
          <a:bodyPr anchorCtr="0" anchor="ctr" bIns="91425" lIns="91425" spcFirstLastPara="1" rIns="91425" wrap="square" tIns="91425"/>
          <a:lstStyle>
            <a:lvl1pPr lvl="0" rtl="0" algn="ctr">
              <a:spcBef>
                <a:spcPts val="0"/>
              </a:spcBef>
              <a:spcAft>
                <a:spcPts val="0"/>
              </a:spcAft>
              <a:buNone/>
              <a:defRPr b="1" sz="36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grpSp>
        <p:nvGrpSpPr>
          <p:cNvPr id="283" name="Google Shape;283;p23"/>
          <p:cNvGrpSpPr/>
          <p:nvPr/>
        </p:nvGrpSpPr>
        <p:grpSpPr>
          <a:xfrm>
            <a:off x="57152" y="5029432"/>
            <a:ext cx="9087220" cy="114145"/>
            <a:chOff x="57150" y="5006350"/>
            <a:chExt cx="9877413" cy="137160"/>
          </a:xfrm>
        </p:grpSpPr>
        <p:sp>
          <p:nvSpPr>
            <p:cNvPr id="284" name="Google Shape;284;p23"/>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5" name="Google Shape;285;p23"/>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6" name="Google Shape;286;p23"/>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7" name="Google Shape;287;p23"/>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8" name="Google Shape;288;p23"/>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9" name="Google Shape;289;p23"/>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0" name="Google Shape;290;p23"/>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1" name="Google Shape;291;p23"/>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2" name="Shape 292"/>
        <p:cNvGrpSpPr/>
        <p:nvPr/>
      </p:nvGrpSpPr>
      <p:grpSpPr>
        <a:xfrm>
          <a:off x="0" y="0"/>
          <a:ext cx="0" cy="0"/>
          <a:chOff x="0" y="0"/>
          <a:chExt cx="0" cy="0"/>
        </a:xfrm>
      </p:grpSpPr>
      <p:sp>
        <p:nvSpPr>
          <p:cNvPr id="293" name="Google Shape;293;p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4" name="Google Shape;2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95" name="Google Shape;295;p24"/>
          <p:cNvGrpSpPr/>
          <p:nvPr/>
        </p:nvGrpSpPr>
        <p:grpSpPr>
          <a:xfrm>
            <a:off x="57152" y="5029432"/>
            <a:ext cx="9087220" cy="114145"/>
            <a:chOff x="57150" y="5006350"/>
            <a:chExt cx="9877413" cy="137160"/>
          </a:xfrm>
        </p:grpSpPr>
        <p:sp>
          <p:nvSpPr>
            <p:cNvPr id="296" name="Google Shape;296;p24"/>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7" name="Google Shape;297;p24"/>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8" name="Google Shape;298;p24"/>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9" name="Google Shape;299;p24"/>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0" name="Google Shape;300;p24"/>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1" name="Google Shape;301;p24"/>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2" name="Google Shape;302;p24"/>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3" name="Google Shape;303;p24"/>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4" name="Shape 304"/>
        <p:cNvGrpSpPr/>
        <p:nvPr/>
      </p:nvGrpSpPr>
      <p:grpSpPr>
        <a:xfrm>
          <a:off x="0" y="0"/>
          <a:ext cx="0" cy="0"/>
          <a:chOff x="0" y="0"/>
          <a:chExt cx="0" cy="0"/>
        </a:xfrm>
      </p:grpSpPr>
      <p:sp>
        <p:nvSpPr>
          <p:cNvPr id="305" name="Google Shape;305;p25"/>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6" name="Google Shape;306;p2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7" name="Google Shape;30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08" name="Google Shape;308;p25"/>
          <p:cNvGrpSpPr/>
          <p:nvPr/>
        </p:nvGrpSpPr>
        <p:grpSpPr>
          <a:xfrm>
            <a:off x="57152" y="5029432"/>
            <a:ext cx="9087220" cy="114145"/>
            <a:chOff x="57150" y="5006350"/>
            <a:chExt cx="9877413" cy="137160"/>
          </a:xfrm>
        </p:grpSpPr>
        <p:sp>
          <p:nvSpPr>
            <p:cNvPr id="309" name="Google Shape;309;p25"/>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0" name="Google Shape;310;p25"/>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1" name="Google Shape;311;p25"/>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2" name="Google Shape;312;p25"/>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3" name="Google Shape;313;p25"/>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4" name="Google Shape;314;p25"/>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5" name="Google Shape;315;p25"/>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6" name="Google Shape;316;p25"/>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17" name="Shape 317"/>
        <p:cNvGrpSpPr/>
        <p:nvPr/>
      </p:nvGrpSpPr>
      <p:grpSpPr>
        <a:xfrm>
          <a:off x="0" y="0"/>
          <a:ext cx="0" cy="0"/>
          <a:chOff x="0" y="0"/>
          <a:chExt cx="0" cy="0"/>
        </a:xfrm>
      </p:grpSpPr>
      <p:sp>
        <p:nvSpPr>
          <p:cNvPr id="318" name="Google Shape;318;p26"/>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19" name="Google Shape;31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20" name="Google Shape;320;p26"/>
          <p:cNvGrpSpPr/>
          <p:nvPr/>
        </p:nvGrpSpPr>
        <p:grpSpPr>
          <a:xfrm>
            <a:off x="57152" y="5029432"/>
            <a:ext cx="9087220" cy="114145"/>
            <a:chOff x="57150" y="5006350"/>
            <a:chExt cx="9877413" cy="137160"/>
          </a:xfrm>
        </p:grpSpPr>
        <p:sp>
          <p:nvSpPr>
            <p:cNvPr id="321" name="Google Shape;321;p26"/>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2" name="Google Shape;322;p26"/>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3" name="Google Shape;323;p26"/>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4" name="Google Shape;324;p26"/>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5" name="Google Shape;325;p26"/>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6" name="Google Shape;326;p26"/>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7" name="Google Shape;327;p26"/>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8" name="Google Shape;328;p26"/>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29" name="Shape 329"/>
        <p:cNvGrpSpPr/>
        <p:nvPr/>
      </p:nvGrpSpPr>
      <p:grpSpPr>
        <a:xfrm>
          <a:off x="0" y="0"/>
          <a:ext cx="0" cy="0"/>
          <a:chOff x="0" y="0"/>
          <a:chExt cx="0" cy="0"/>
        </a:xfrm>
      </p:grpSpPr>
      <p:sp>
        <p:nvSpPr>
          <p:cNvPr id="330" name="Google Shape;330;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2" name="Google Shape;332;p27"/>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3" name="Google Shape;333;p27"/>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34" name="Google Shape;33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35" name="Google Shape;335;p27"/>
          <p:cNvGrpSpPr/>
          <p:nvPr/>
        </p:nvGrpSpPr>
        <p:grpSpPr>
          <a:xfrm>
            <a:off x="57152" y="5029432"/>
            <a:ext cx="9087220" cy="114145"/>
            <a:chOff x="57150" y="5006350"/>
            <a:chExt cx="9877413" cy="137160"/>
          </a:xfrm>
        </p:grpSpPr>
        <p:sp>
          <p:nvSpPr>
            <p:cNvPr id="336" name="Google Shape;336;p27"/>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7" name="Google Shape;337;p27"/>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8" name="Google Shape;338;p27"/>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9" name="Google Shape;339;p27"/>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0" name="Google Shape;340;p27"/>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1" name="Google Shape;341;p27"/>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2" name="Google Shape;342;p27"/>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3" name="Google Shape;343;p27"/>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44" name="Shape 344"/>
        <p:cNvGrpSpPr/>
        <p:nvPr/>
      </p:nvGrpSpPr>
      <p:grpSpPr>
        <a:xfrm>
          <a:off x="0" y="0"/>
          <a:ext cx="0" cy="0"/>
          <a:chOff x="0" y="0"/>
          <a:chExt cx="0" cy="0"/>
        </a:xfrm>
      </p:grpSpPr>
      <p:sp>
        <p:nvSpPr>
          <p:cNvPr id="345" name="Google Shape;345;p28"/>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346" name="Google Shape;34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47" name="Google Shape;347;p28"/>
          <p:cNvGrpSpPr/>
          <p:nvPr/>
        </p:nvGrpSpPr>
        <p:grpSpPr>
          <a:xfrm>
            <a:off x="57152" y="5029432"/>
            <a:ext cx="9087220" cy="114145"/>
            <a:chOff x="57150" y="5006350"/>
            <a:chExt cx="9877413" cy="137160"/>
          </a:xfrm>
        </p:grpSpPr>
        <p:sp>
          <p:nvSpPr>
            <p:cNvPr id="348" name="Google Shape;348;p28"/>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9" name="Google Shape;349;p28"/>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0" name="Google Shape;350;p28"/>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1" name="Google Shape;351;p28"/>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2" name="Google Shape;352;p28"/>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3" name="Google Shape;353;p28"/>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4" name="Google Shape;354;p28"/>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5" name="Google Shape;355;p28"/>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56" name="Shape 356"/>
        <p:cNvGrpSpPr/>
        <p:nvPr/>
      </p:nvGrpSpPr>
      <p:grpSpPr>
        <a:xfrm>
          <a:off x="0" y="0"/>
          <a:ext cx="0" cy="0"/>
          <a:chOff x="0" y="0"/>
          <a:chExt cx="0" cy="0"/>
        </a:xfrm>
      </p:grpSpPr>
      <p:sp>
        <p:nvSpPr>
          <p:cNvPr id="357" name="Google Shape;357;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rtl="0" algn="ctr">
              <a:spcBef>
                <a:spcPts val="0"/>
              </a:spcBef>
              <a:spcAft>
                <a:spcPts val="0"/>
              </a:spcAft>
              <a:buSzPts val="12500"/>
              <a:buFont typeface="Dosis"/>
              <a:buNone/>
              <a:defRPr sz="12500">
                <a:latin typeface="Dosis"/>
                <a:ea typeface="Dosis"/>
                <a:cs typeface="Dosis"/>
                <a:sym typeface="Dosis"/>
              </a:defRPr>
            </a:lvl2pPr>
            <a:lvl3pPr lvl="2" rtl="0" algn="ctr">
              <a:spcBef>
                <a:spcPts val="0"/>
              </a:spcBef>
              <a:spcAft>
                <a:spcPts val="0"/>
              </a:spcAft>
              <a:buSzPts val="12500"/>
              <a:buFont typeface="Dosis"/>
              <a:buNone/>
              <a:defRPr sz="12500">
                <a:latin typeface="Dosis"/>
                <a:ea typeface="Dosis"/>
                <a:cs typeface="Dosis"/>
                <a:sym typeface="Dosis"/>
              </a:defRPr>
            </a:lvl3pPr>
            <a:lvl4pPr lvl="3" rtl="0" algn="ctr">
              <a:spcBef>
                <a:spcPts val="0"/>
              </a:spcBef>
              <a:spcAft>
                <a:spcPts val="0"/>
              </a:spcAft>
              <a:buSzPts val="12500"/>
              <a:buFont typeface="Dosis"/>
              <a:buNone/>
              <a:defRPr sz="12500">
                <a:latin typeface="Dosis"/>
                <a:ea typeface="Dosis"/>
                <a:cs typeface="Dosis"/>
                <a:sym typeface="Dosis"/>
              </a:defRPr>
            </a:lvl4pPr>
            <a:lvl5pPr lvl="4" rtl="0" algn="ctr">
              <a:spcBef>
                <a:spcPts val="0"/>
              </a:spcBef>
              <a:spcAft>
                <a:spcPts val="0"/>
              </a:spcAft>
              <a:buSzPts val="12500"/>
              <a:buFont typeface="Dosis"/>
              <a:buNone/>
              <a:defRPr sz="12500">
                <a:latin typeface="Dosis"/>
                <a:ea typeface="Dosis"/>
                <a:cs typeface="Dosis"/>
                <a:sym typeface="Dosis"/>
              </a:defRPr>
            </a:lvl5pPr>
            <a:lvl6pPr lvl="5" rtl="0" algn="ctr">
              <a:spcBef>
                <a:spcPts val="0"/>
              </a:spcBef>
              <a:spcAft>
                <a:spcPts val="0"/>
              </a:spcAft>
              <a:buSzPts val="12500"/>
              <a:buFont typeface="Dosis"/>
              <a:buNone/>
              <a:defRPr sz="12500">
                <a:latin typeface="Dosis"/>
                <a:ea typeface="Dosis"/>
                <a:cs typeface="Dosis"/>
                <a:sym typeface="Dosis"/>
              </a:defRPr>
            </a:lvl6pPr>
            <a:lvl7pPr lvl="6" rtl="0" algn="ctr">
              <a:spcBef>
                <a:spcPts val="0"/>
              </a:spcBef>
              <a:spcAft>
                <a:spcPts val="0"/>
              </a:spcAft>
              <a:buSzPts val="12500"/>
              <a:buFont typeface="Dosis"/>
              <a:buNone/>
              <a:defRPr sz="12500">
                <a:latin typeface="Dosis"/>
                <a:ea typeface="Dosis"/>
                <a:cs typeface="Dosis"/>
                <a:sym typeface="Dosis"/>
              </a:defRPr>
            </a:lvl7pPr>
            <a:lvl8pPr lvl="7" rtl="0" algn="ctr">
              <a:spcBef>
                <a:spcPts val="0"/>
              </a:spcBef>
              <a:spcAft>
                <a:spcPts val="0"/>
              </a:spcAft>
              <a:buSzPts val="12500"/>
              <a:buFont typeface="Dosis"/>
              <a:buNone/>
              <a:defRPr sz="12500">
                <a:latin typeface="Dosis"/>
                <a:ea typeface="Dosis"/>
                <a:cs typeface="Dosis"/>
                <a:sym typeface="Dosis"/>
              </a:defRPr>
            </a:lvl8pPr>
            <a:lvl9pPr lvl="8" rtl="0" algn="ctr">
              <a:spcBef>
                <a:spcPts val="0"/>
              </a:spcBef>
              <a:spcAft>
                <a:spcPts val="0"/>
              </a:spcAft>
              <a:buSzPts val="12500"/>
              <a:buFont typeface="Dosis"/>
              <a:buNone/>
              <a:defRPr sz="12500">
                <a:latin typeface="Dosis"/>
                <a:ea typeface="Dosis"/>
                <a:cs typeface="Dosis"/>
                <a:sym typeface="Dosis"/>
              </a:defRPr>
            </a:lvl9pPr>
          </a:lstStyle>
          <a:p>
            <a:r>
              <a:t>xx%</a:t>
            </a:r>
          </a:p>
        </p:txBody>
      </p:sp>
      <p:sp>
        <p:nvSpPr>
          <p:cNvPr id="358" name="Google Shape;358;p29"/>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Font typeface="Open Sans"/>
              <a:buChar char="●"/>
              <a:defRPr>
                <a:latin typeface="Open Sans"/>
                <a:ea typeface="Open Sans"/>
                <a:cs typeface="Open Sans"/>
                <a:sym typeface="Open Sans"/>
              </a:defRPr>
            </a:lvl1pPr>
            <a:lvl2pPr indent="-317500" lvl="1" marL="914400" rtl="0" algn="ctr">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lgn="ctr">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lgn="ctr">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lgn="ctr">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lgn="ctr">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lgn="ctr">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lgn="ctr">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lgn="ctr">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359" name="Google Shape;359;p29"/>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362" name="Google Shape;362;p29"/>
          <p:cNvSpPr txBox="1"/>
          <p:nvPr>
            <p:ph idx="2"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363" name="Google Shape;363;p29"/>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grpSp>
        <p:nvGrpSpPr>
          <p:cNvPr id="364" name="Google Shape;364;p29"/>
          <p:cNvGrpSpPr/>
          <p:nvPr/>
        </p:nvGrpSpPr>
        <p:grpSpPr>
          <a:xfrm>
            <a:off x="57152" y="5029432"/>
            <a:ext cx="9087220" cy="114145"/>
            <a:chOff x="57150" y="5006350"/>
            <a:chExt cx="9877413" cy="137160"/>
          </a:xfrm>
        </p:grpSpPr>
        <p:sp>
          <p:nvSpPr>
            <p:cNvPr id="365" name="Google Shape;365;p29"/>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6" name="Google Shape;366;p29"/>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7" name="Google Shape;367;p29"/>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8" name="Google Shape;368;p29"/>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9" name="Google Shape;369;p29"/>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0" name="Google Shape;370;p29"/>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1" name="Google Shape;371;p29"/>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2" name="Google Shape;372;p29"/>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ight">
  <p:cSld name="CUSTOM_1">
    <p:spTree>
      <p:nvGrpSpPr>
        <p:cNvPr id="41" name="Shape 41"/>
        <p:cNvGrpSpPr/>
        <p:nvPr/>
      </p:nvGrpSpPr>
      <p:grpSpPr>
        <a:xfrm>
          <a:off x="0" y="0"/>
          <a:ext cx="0" cy="0"/>
          <a:chOff x="0" y="0"/>
          <a:chExt cx="0" cy="0"/>
        </a:xfrm>
      </p:grpSpPr>
      <p:sp>
        <p:nvSpPr>
          <p:cNvPr id="42" name="Google Shape;42;p4"/>
          <p:cNvSpPr txBox="1"/>
          <p:nvPr>
            <p:ph type="title"/>
          </p:nvPr>
        </p:nvSpPr>
        <p:spPr>
          <a:xfrm>
            <a:off x="4563000" y="34100"/>
            <a:ext cx="39054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43" name="Google Shape;43;p4"/>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46" name="Google Shape;46;p4"/>
          <p:cNvGrpSpPr/>
          <p:nvPr/>
        </p:nvGrpSpPr>
        <p:grpSpPr>
          <a:xfrm>
            <a:off x="57152" y="5029432"/>
            <a:ext cx="9087220" cy="114145"/>
            <a:chOff x="57150" y="5006350"/>
            <a:chExt cx="9877413" cy="137160"/>
          </a:xfrm>
        </p:grpSpPr>
        <p:sp>
          <p:nvSpPr>
            <p:cNvPr id="47" name="Google Shape;47;p4"/>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8" name="Google Shape;48;p4"/>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 name="Google Shape;49;p4"/>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0" name="Google Shape;50;p4"/>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 name="Google Shape;51;p4"/>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 name="Google Shape;52;p4"/>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 name="Google Shape;53;p4"/>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 name="Google Shape;54;p4"/>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5" name="Shape 55"/>
        <p:cNvGrpSpPr/>
        <p:nvPr/>
      </p:nvGrpSpPr>
      <p:grpSpPr>
        <a:xfrm>
          <a:off x="0" y="0"/>
          <a:ext cx="0" cy="0"/>
          <a:chOff x="0" y="0"/>
          <a:chExt cx="0" cy="0"/>
        </a:xfrm>
      </p:grpSpPr>
      <p:sp>
        <p:nvSpPr>
          <p:cNvPr id="56" name="Google Shape;56;p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100"/>
              <a:buNone/>
              <a:defRPr b="1" sz="5100">
                <a:solidFill>
                  <a:srgbClr val="666666"/>
                </a:solidFill>
                <a:latin typeface="Dosis"/>
                <a:ea typeface="Dosis"/>
                <a:cs typeface="Dosis"/>
                <a:sym typeface="Dosis"/>
              </a:defRPr>
            </a:lvl1pPr>
            <a:lvl2pPr lvl="1" algn="ctr">
              <a:spcBef>
                <a:spcPts val="0"/>
              </a:spcBef>
              <a:spcAft>
                <a:spcPts val="0"/>
              </a:spcAft>
              <a:buSzPts val="4900"/>
              <a:buNone/>
              <a:defRPr sz="4900"/>
            </a:lvl2pPr>
            <a:lvl3pPr lvl="2" algn="ctr">
              <a:spcBef>
                <a:spcPts val="0"/>
              </a:spcBef>
              <a:spcAft>
                <a:spcPts val="0"/>
              </a:spcAft>
              <a:buSzPts val="4900"/>
              <a:buNone/>
              <a:defRPr sz="4900"/>
            </a:lvl3pPr>
            <a:lvl4pPr lvl="3" algn="ctr">
              <a:spcBef>
                <a:spcPts val="0"/>
              </a:spcBef>
              <a:spcAft>
                <a:spcPts val="0"/>
              </a:spcAft>
              <a:buSzPts val="4900"/>
              <a:buNone/>
              <a:defRPr sz="4900"/>
            </a:lvl4pPr>
            <a:lvl5pPr lvl="4" algn="ctr">
              <a:spcBef>
                <a:spcPts val="0"/>
              </a:spcBef>
              <a:spcAft>
                <a:spcPts val="0"/>
              </a:spcAft>
              <a:buSzPts val="4900"/>
              <a:buNone/>
              <a:defRPr sz="4900"/>
            </a:lvl5pPr>
            <a:lvl6pPr lvl="5" algn="ctr">
              <a:spcBef>
                <a:spcPts val="0"/>
              </a:spcBef>
              <a:spcAft>
                <a:spcPts val="0"/>
              </a:spcAft>
              <a:buSzPts val="4900"/>
              <a:buNone/>
              <a:defRPr sz="4900"/>
            </a:lvl6pPr>
            <a:lvl7pPr lvl="6" algn="ctr">
              <a:spcBef>
                <a:spcPts val="0"/>
              </a:spcBef>
              <a:spcAft>
                <a:spcPts val="0"/>
              </a:spcAft>
              <a:buSzPts val="4900"/>
              <a:buNone/>
              <a:defRPr sz="4900"/>
            </a:lvl7pPr>
            <a:lvl8pPr lvl="7" algn="ctr">
              <a:spcBef>
                <a:spcPts val="0"/>
              </a:spcBef>
              <a:spcAft>
                <a:spcPts val="0"/>
              </a:spcAft>
              <a:buSzPts val="4900"/>
              <a:buNone/>
              <a:defRPr sz="4900"/>
            </a:lvl8pPr>
            <a:lvl9pPr lvl="8" algn="ctr">
              <a:spcBef>
                <a:spcPts val="0"/>
              </a:spcBef>
              <a:spcAft>
                <a:spcPts val="0"/>
              </a:spcAft>
              <a:buSzPts val="4900"/>
              <a:buNone/>
              <a:defRPr sz="4900"/>
            </a:lvl9pPr>
          </a:lstStyle>
          <a:p/>
        </p:txBody>
      </p:sp>
      <p:sp>
        <p:nvSpPr>
          <p:cNvPr id="57" name="Google Shape;57;p5"/>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grpSp>
        <p:nvGrpSpPr>
          <p:cNvPr id="60" name="Google Shape;60;p5"/>
          <p:cNvGrpSpPr/>
          <p:nvPr/>
        </p:nvGrpSpPr>
        <p:grpSpPr>
          <a:xfrm>
            <a:off x="57152" y="5029432"/>
            <a:ext cx="9087220" cy="114145"/>
            <a:chOff x="57150" y="5006350"/>
            <a:chExt cx="9877413" cy="137160"/>
          </a:xfrm>
        </p:grpSpPr>
        <p:sp>
          <p:nvSpPr>
            <p:cNvPr id="61" name="Google Shape;61;p5"/>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 name="Google Shape;62;p5"/>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 name="Google Shape;63;p5"/>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4" name="Google Shape;64;p5"/>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5" name="Google Shape;65;p5"/>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6" name="Google Shape;66;p5"/>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 name="Google Shape;67;p5"/>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8" name="Google Shape;68;p5"/>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9" name="Shape 69"/>
        <p:cNvGrpSpPr/>
        <p:nvPr/>
      </p:nvGrpSpPr>
      <p:grpSpPr>
        <a:xfrm>
          <a:off x="0" y="0"/>
          <a:ext cx="0" cy="0"/>
          <a:chOff x="0" y="0"/>
          <a:chExt cx="0" cy="0"/>
        </a:xfrm>
      </p:grpSpPr>
      <p:sp>
        <p:nvSpPr>
          <p:cNvPr id="70" name="Google Shape;70;p6"/>
          <p:cNvSpPr txBox="1"/>
          <p:nvPr>
            <p:ph idx="1" type="body"/>
          </p:nvPr>
        </p:nvSpPr>
        <p:spPr>
          <a:xfrm>
            <a:off x="311700" y="897450"/>
            <a:ext cx="8520600" cy="3671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Open Sans"/>
              <a:buChar char="●"/>
              <a:defRPr>
                <a:latin typeface="Open Sans"/>
                <a:ea typeface="Open Sans"/>
                <a:cs typeface="Open Sans"/>
                <a:sym typeface="Open Sans"/>
              </a:defRPr>
            </a:lvl1pPr>
            <a:lvl2pPr indent="-317500" lvl="1" marL="914400">
              <a:spcBef>
                <a:spcPts val="0"/>
              </a:spcBef>
              <a:spcAft>
                <a:spcPts val="0"/>
              </a:spcAft>
              <a:buSzPts val="1400"/>
              <a:buFont typeface="Open Sans"/>
              <a:buChar char="○"/>
              <a:defRPr>
                <a:latin typeface="Open Sans"/>
                <a:ea typeface="Open Sans"/>
                <a:cs typeface="Open Sans"/>
                <a:sym typeface="Open Sans"/>
              </a:defRPr>
            </a:lvl2pPr>
            <a:lvl3pPr indent="-317500" lvl="2" marL="1371600">
              <a:spcBef>
                <a:spcPts val="0"/>
              </a:spcBef>
              <a:spcAft>
                <a:spcPts val="0"/>
              </a:spcAft>
              <a:buSzPts val="1400"/>
              <a:buFont typeface="Open Sans"/>
              <a:buChar char="■"/>
              <a:defRPr>
                <a:latin typeface="Open Sans"/>
                <a:ea typeface="Open Sans"/>
                <a:cs typeface="Open Sans"/>
                <a:sym typeface="Open Sans"/>
              </a:defRPr>
            </a:lvl3pPr>
            <a:lvl4pPr indent="-317500" lvl="3" marL="1828800">
              <a:spcBef>
                <a:spcPts val="0"/>
              </a:spcBef>
              <a:spcAft>
                <a:spcPts val="0"/>
              </a:spcAft>
              <a:buSzPts val="1400"/>
              <a:buFont typeface="Open Sans"/>
              <a:buChar char="●"/>
              <a:defRPr>
                <a:latin typeface="Open Sans"/>
                <a:ea typeface="Open Sans"/>
                <a:cs typeface="Open Sans"/>
                <a:sym typeface="Open Sans"/>
              </a:defRPr>
            </a:lvl4pPr>
            <a:lvl5pPr indent="-317500" lvl="4" marL="2286000">
              <a:spcBef>
                <a:spcPts val="0"/>
              </a:spcBef>
              <a:spcAft>
                <a:spcPts val="0"/>
              </a:spcAft>
              <a:buSzPts val="1400"/>
              <a:buFont typeface="Open Sans"/>
              <a:buChar char="○"/>
              <a:defRPr>
                <a:latin typeface="Open Sans"/>
                <a:ea typeface="Open Sans"/>
                <a:cs typeface="Open Sans"/>
                <a:sym typeface="Open Sans"/>
              </a:defRPr>
            </a:lvl5pPr>
            <a:lvl6pPr indent="-317500" lvl="5" marL="2743200">
              <a:spcBef>
                <a:spcPts val="0"/>
              </a:spcBef>
              <a:spcAft>
                <a:spcPts val="0"/>
              </a:spcAft>
              <a:buSzPts val="1400"/>
              <a:buFont typeface="Open Sans"/>
              <a:buChar char="■"/>
              <a:defRPr>
                <a:latin typeface="Open Sans"/>
                <a:ea typeface="Open Sans"/>
                <a:cs typeface="Open Sans"/>
                <a:sym typeface="Open Sans"/>
              </a:defRPr>
            </a:lvl6pPr>
            <a:lvl7pPr indent="-317500" lvl="6" marL="3200400">
              <a:spcBef>
                <a:spcPts val="0"/>
              </a:spcBef>
              <a:spcAft>
                <a:spcPts val="0"/>
              </a:spcAft>
              <a:buSzPts val="1400"/>
              <a:buFont typeface="Open Sans"/>
              <a:buChar char="●"/>
              <a:defRPr>
                <a:latin typeface="Open Sans"/>
                <a:ea typeface="Open Sans"/>
                <a:cs typeface="Open Sans"/>
                <a:sym typeface="Open Sans"/>
              </a:defRPr>
            </a:lvl7pPr>
            <a:lvl8pPr indent="-317500" lvl="7" marL="3657600">
              <a:spcBef>
                <a:spcPts val="0"/>
              </a:spcBef>
              <a:spcAft>
                <a:spcPts val="0"/>
              </a:spcAft>
              <a:buSzPts val="1400"/>
              <a:buFont typeface="Open Sans"/>
              <a:buChar char="○"/>
              <a:defRPr>
                <a:latin typeface="Open Sans"/>
                <a:ea typeface="Open Sans"/>
                <a:cs typeface="Open Sans"/>
                <a:sym typeface="Open Sans"/>
              </a:defRPr>
            </a:lvl8pPr>
            <a:lvl9pPr indent="-317500" lvl="8" marL="4114800">
              <a:spcBef>
                <a:spcPts val="0"/>
              </a:spcBef>
              <a:spcAft>
                <a:spcPts val="0"/>
              </a:spcAft>
              <a:buSzPts val="1400"/>
              <a:buFont typeface="Open Sans"/>
              <a:buChar char="■"/>
              <a:defRPr>
                <a:latin typeface="Open Sans"/>
                <a:ea typeface="Open Sans"/>
                <a:cs typeface="Open Sans"/>
                <a:sym typeface="Open Sans"/>
              </a:defRPr>
            </a:lvl9pPr>
          </a:lstStyle>
          <a:p/>
        </p:txBody>
      </p:sp>
      <p:sp>
        <p:nvSpPr>
          <p:cNvPr id="71" name="Google Shape;71;p6"/>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74" name="Google Shape;74;p6"/>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grpSp>
        <p:nvGrpSpPr>
          <p:cNvPr id="75" name="Google Shape;75;p6"/>
          <p:cNvGrpSpPr/>
          <p:nvPr/>
        </p:nvGrpSpPr>
        <p:grpSpPr>
          <a:xfrm>
            <a:off x="57152" y="5029432"/>
            <a:ext cx="9087220" cy="114145"/>
            <a:chOff x="57150" y="5006350"/>
            <a:chExt cx="9877413" cy="137160"/>
          </a:xfrm>
        </p:grpSpPr>
        <p:sp>
          <p:nvSpPr>
            <p:cNvPr id="76" name="Google Shape;76;p6"/>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 name="Google Shape;77;p6"/>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 name="Google Shape;78;p6"/>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 name="Google Shape;79;p6"/>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 name="Google Shape;80;p6"/>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 name="Google Shape;81;p6"/>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 name="Google Shape;82;p6"/>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 name="Google Shape;83;p6"/>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4" name="Shape 84"/>
        <p:cNvGrpSpPr/>
        <p:nvPr/>
      </p:nvGrpSpPr>
      <p:grpSpPr>
        <a:xfrm>
          <a:off x="0" y="0"/>
          <a:ext cx="0" cy="0"/>
          <a:chOff x="0" y="0"/>
          <a:chExt cx="0" cy="0"/>
        </a:xfrm>
      </p:grpSpPr>
      <p:sp>
        <p:nvSpPr>
          <p:cNvPr id="85" name="Google Shape;85;p7"/>
          <p:cNvSpPr txBox="1"/>
          <p:nvPr>
            <p:ph idx="1" type="body"/>
          </p:nvPr>
        </p:nvSpPr>
        <p:spPr>
          <a:xfrm>
            <a:off x="311700" y="733200"/>
            <a:ext cx="3999900" cy="4171500"/>
          </a:xfrm>
          <a:prstGeom prst="rect">
            <a:avLst/>
          </a:prstGeom>
        </p:spPr>
        <p:txBody>
          <a:bodyPr anchorCtr="0" anchor="t" bIns="91425" lIns="91425" spcFirstLastPara="1" rIns="91425" wrap="square" tIns="91425"/>
          <a:lstStyle>
            <a:lvl1pPr indent="-292100" lvl="0" marL="457200">
              <a:spcBef>
                <a:spcPts val="0"/>
              </a:spcBef>
              <a:spcAft>
                <a:spcPts val="0"/>
              </a:spcAft>
              <a:buSzPts val="1000"/>
              <a:buFont typeface="Open Sans"/>
              <a:buChar char="●"/>
              <a:defRPr sz="1000">
                <a:latin typeface="Open Sans"/>
                <a:ea typeface="Open Sans"/>
                <a:cs typeface="Open Sans"/>
                <a:sym typeface="Open Sans"/>
              </a:defRPr>
            </a:lvl1pPr>
            <a:lvl2pPr indent="-292100" lvl="1" marL="914400">
              <a:spcBef>
                <a:spcPts val="0"/>
              </a:spcBef>
              <a:spcAft>
                <a:spcPts val="0"/>
              </a:spcAft>
              <a:buSzPts val="1000"/>
              <a:buFont typeface="Open Sans"/>
              <a:buChar char="○"/>
              <a:defRPr sz="1000">
                <a:latin typeface="Open Sans"/>
                <a:ea typeface="Open Sans"/>
                <a:cs typeface="Open Sans"/>
                <a:sym typeface="Open Sans"/>
              </a:defRPr>
            </a:lvl2pPr>
            <a:lvl3pPr indent="-292100" lvl="2" marL="1371600">
              <a:spcBef>
                <a:spcPts val="0"/>
              </a:spcBef>
              <a:spcAft>
                <a:spcPts val="0"/>
              </a:spcAft>
              <a:buSzPts val="1000"/>
              <a:buFont typeface="Open Sans"/>
              <a:buChar char="■"/>
              <a:defRPr sz="1000">
                <a:latin typeface="Open Sans"/>
                <a:ea typeface="Open Sans"/>
                <a:cs typeface="Open Sans"/>
                <a:sym typeface="Open Sans"/>
              </a:defRPr>
            </a:lvl3pPr>
            <a:lvl4pPr indent="-292100" lvl="3" marL="1828800">
              <a:spcBef>
                <a:spcPts val="0"/>
              </a:spcBef>
              <a:spcAft>
                <a:spcPts val="0"/>
              </a:spcAft>
              <a:buSzPts val="1000"/>
              <a:buFont typeface="Open Sans"/>
              <a:buChar char="●"/>
              <a:defRPr sz="1000">
                <a:latin typeface="Open Sans"/>
                <a:ea typeface="Open Sans"/>
                <a:cs typeface="Open Sans"/>
                <a:sym typeface="Open Sans"/>
              </a:defRPr>
            </a:lvl4pPr>
            <a:lvl5pPr indent="-292100" lvl="4" marL="2286000">
              <a:spcBef>
                <a:spcPts val="0"/>
              </a:spcBef>
              <a:spcAft>
                <a:spcPts val="0"/>
              </a:spcAft>
              <a:buSzPts val="1000"/>
              <a:buFont typeface="Open Sans"/>
              <a:buChar char="○"/>
              <a:defRPr sz="1000">
                <a:latin typeface="Open Sans"/>
                <a:ea typeface="Open Sans"/>
                <a:cs typeface="Open Sans"/>
                <a:sym typeface="Open Sans"/>
              </a:defRPr>
            </a:lvl5pPr>
            <a:lvl6pPr indent="-292100" lvl="5" marL="2743200">
              <a:spcBef>
                <a:spcPts val="0"/>
              </a:spcBef>
              <a:spcAft>
                <a:spcPts val="0"/>
              </a:spcAft>
              <a:buSzPts val="1000"/>
              <a:buFont typeface="Open Sans"/>
              <a:buChar char="■"/>
              <a:defRPr sz="1000">
                <a:latin typeface="Open Sans"/>
                <a:ea typeface="Open Sans"/>
                <a:cs typeface="Open Sans"/>
                <a:sym typeface="Open Sans"/>
              </a:defRPr>
            </a:lvl6pPr>
            <a:lvl7pPr indent="-292100" lvl="6" marL="3200400">
              <a:spcBef>
                <a:spcPts val="0"/>
              </a:spcBef>
              <a:spcAft>
                <a:spcPts val="0"/>
              </a:spcAft>
              <a:buSzPts val="1000"/>
              <a:buFont typeface="Open Sans"/>
              <a:buChar char="●"/>
              <a:defRPr sz="1000">
                <a:latin typeface="Open Sans"/>
                <a:ea typeface="Open Sans"/>
                <a:cs typeface="Open Sans"/>
                <a:sym typeface="Open Sans"/>
              </a:defRPr>
            </a:lvl7pPr>
            <a:lvl8pPr indent="-292100" lvl="7" marL="3657600">
              <a:spcBef>
                <a:spcPts val="0"/>
              </a:spcBef>
              <a:spcAft>
                <a:spcPts val="0"/>
              </a:spcAft>
              <a:buSzPts val="1000"/>
              <a:buFont typeface="Open Sans"/>
              <a:buChar char="○"/>
              <a:defRPr sz="1000">
                <a:latin typeface="Open Sans"/>
                <a:ea typeface="Open Sans"/>
                <a:cs typeface="Open Sans"/>
                <a:sym typeface="Open Sans"/>
              </a:defRPr>
            </a:lvl8pPr>
            <a:lvl9pPr indent="-292100" lvl="8" marL="4114800">
              <a:spcBef>
                <a:spcPts val="0"/>
              </a:spcBef>
              <a:spcAft>
                <a:spcPts val="0"/>
              </a:spcAft>
              <a:buSzPts val="1000"/>
              <a:buFont typeface="Open Sans"/>
              <a:buChar char="■"/>
              <a:defRPr sz="1000">
                <a:latin typeface="Open Sans"/>
                <a:ea typeface="Open Sans"/>
                <a:cs typeface="Open Sans"/>
                <a:sym typeface="Open Sans"/>
              </a:defRPr>
            </a:lvl9pPr>
          </a:lstStyle>
          <a:p/>
        </p:txBody>
      </p:sp>
      <p:sp>
        <p:nvSpPr>
          <p:cNvPr id="86" name="Google Shape;86;p7"/>
          <p:cNvSpPr txBox="1"/>
          <p:nvPr>
            <p:ph idx="2" type="body"/>
          </p:nvPr>
        </p:nvSpPr>
        <p:spPr>
          <a:xfrm>
            <a:off x="4832400" y="733200"/>
            <a:ext cx="3999900" cy="4171500"/>
          </a:xfrm>
          <a:prstGeom prst="rect">
            <a:avLst/>
          </a:prstGeom>
        </p:spPr>
        <p:txBody>
          <a:bodyPr anchorCtr="0" anchor="t" bIns="91425" lIns="91425" spcFirstLastPara="1" rIns="91425" wrap="square" tIns="91425"/>
          <a:lstStyle>
            <a:lvl1pPr indent="-292100" lvl="0" marL="457200">
              <a:spcBef>
                <a:spcPts val="0"/>
              </a:spcBef>
              <a:spcAft>
                <a:spcPts val="0"/>
              </a:spcAft>
              <a:buSzPts val="1000"/>
              <a:buFont typeface="Open Sans"/>
              <a:buChar char="●"/>
              <a:defRPr sz="1000">
                <a:latin typeface="Open Sans"/>
                <a:ea typeface="Open Sans"/>
                <a:cs typeface="Open Sans"/>
                <a:sym typeface="Open Sans"/>
              </a:defRPr>
            </a:lvl1pPr>
            <a:lvl2pPr indent="-292100" lvl="1" marL="914400">
              <a:spcBef>
                <a:spcPts val="0"/>
              </a:spcBef>
              <a:spcAft>
                <a:spcPts val="0"/>
              </a:spcAft>
              <a:buSzPts val="1000"/>
              <a:buFont typeface="Open Sans"/>
              <a:buChar char="○"/>
              <a:defRPr sz="1000">
                <a:latin typeface="Open Sans"/>
                <a:ea typeface="Open Sans"/>
                <a:cs typeface="Open Sans"/>
                <a:sym typeface="Open Sans"/>
              </a:defRPr>
            </a:lvl2pPr>
            <a:lvl3pPr indent="-292100" lvl="2" marL="1371600">
              <a:spcBef>
                <a:spcPts val="0"/>
              </a:spcBef>
              <a:spcAft>
                <a:spcPts val="0"/>
              </a:spcAft>
              <a:buSzPts val="1000"/>
              <a:buFont typeface="Open Sans"/>
              <a:buChar char="■"/>
              <a:defRPr sz="1000">
                <a:latin typeface="Open Sans"/>
                <a:ea typeface="Open Sans"/>
                <a:cs typeface="Open Sans"/>
                <a:sym typeface="Open Sans"/>
              </a:defRPr>
            </a:lvl3pPr>
            <a:lvl4pPr indent="-292100" lvl="3" marL="1828800">
              <a:spcBef>
                <a:spcPts val="0"/>
              </a:spcBef>
              <a:spcAft>
                <a:spcPts val="0"/>
              </a:spcAft>
              <a:buSzPts val="1000"/>
              <a:buFont typeface="Open Sans"/>
              <a:buChar char="●"/>
              <a:defRPr sz="1000">
                <a:latin typeface="Open Sans"/>
                <a:ea typeface="Open Sans"/>
                <a:cs typeface="Open Sans"/>
                <a:sym typeface="Open Sans"/>
              </a:defRPr>
            </a:lvl4pPr>
            <a:lvl5pPr indent="-292100" lvl="4" marL="2286000">
              <a:spcBef>
                <a:spcPts val="0"/>
              </a:spcBef>
              <a:spcAft>
                <a:spcPts val="0"/>
              </a:spcAft>
              <a:buSzPts val="1000"/>
              <a:buFont typeface="Open Sans"/>
              <a:buChar char="○"/>
              <a:defRPr sz="1000">
                <a:latin typeface="Open Sans"/>
                <a:ea typeface="Open Sans"/>
                <a:cs typeface="Open Sans"/>
                <a:sym typeface="Open Sans"/>
              </a:defRPr>
            </a:lvl5pPr>
            <a:lvl6pPr indent="-292100" lvl="5" marL="2743200">
              <a:spcBef>
                <a:spcPts val="0"/>
              </a:spcBef>
              <a:spcAft>
                <a:spcPts val="0"/>
              </a:spcAft>
              <a:buSzPts val="1000"/>
              <a:buFont typeface="Open Sans"/>
              <a:buChar char="■"/>
              <a:defRPr sz="1000">
                <a:latin typeface="Open Sans"/>
                <a:ea typeface="Open Sans"/>
                <a:cs typeface="Open Sans"/>
                <a:sym typeface="Open Sans"/>
              </a:defRPr>
            </a:lvl6pPr>
            <a:lvl7pPr indent="-292100" lvl="6" marL="3200400">
              <a:spcBef>
                <a:spcPts val="0"/>
              </a:spcBef>
              <a:spcAft>
                <a:spcPts val="0"/>
              </a:spcAft>
              <a:buSzPts val="1000"/>
              <a:buFont typeface="Open Sans"/>
              <a:buChar char="●"/>
              <a:defRPr sz="1000">
                <a:latin typeface="Open Sans"/>
                <a:ea typeface="Open Sans"/>
                <a:cs typeface="Open Sans"/>
                <a:sym typeface="Open Sans"/>
              </a:defRPr>
            </a:lvl7pPr>
            <a:lvl8pPr indent="-292100" lvl="7" marL="3657600">
              <a:spcBef>
                <a:spcPts val="0"/>
              </a:spcBef>
              <a:spcAft>
                <a:spcPts val="0"/>
              </a:spcAft>
              <a:buSzPts val="1000"/>
              <a:buFont typeface="Open Sans"/>
              <a:buChar char="○"/>
              <a:defRPr sz="1000">
                <a:latin typeface="Open Sans"/>
                <a:ea typeface="Open Sans"/>
                <a:cs typeface="Open Sans"/>
                <a:sym typeface="Open Sans"/>
              </a:defRPr>
            </a:lvl8pPr>
            <a:lvl9pPr indent="-292100" lvl="8" marL="4114800">
              <a:spcBef>
                <a:spcPts val="0"/>
              </a:spcBef>
              <a:spcAft>
                <a:spcPts val="0"/>
              </a:spcAft>
              <a:buSzPts val="1000"/>
              <a:buFont typeface="Open Sans"/>
              <a:buChar char="■"/>
              <a:defRPr sz="1000">
                <a:latin typeface="Open Sans"/>
                <a:ea typeface="Open Sans"/>
                <a:cs typeface="Open Sans"/>
                <a:sym typeface="Open Sans"/>
              </a:defRPr>
            </a:lvl9pPr>
          </a:lstStyle>
          <a:p/>
        </p:txBody>
      </p:sp>
      <p:sp>
        <p:nvSpPr>
          <p:cNvPr id="87" name="Google Shape;87;p7"/>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90" name="Google Shape;90;p7"/>
          <p:cNvSpPr txBox="1"/>
          <p:nvPr>
            <p:ph type="title"/>
          </p:nvPr>
        </p:nvSpPr>
        <p:spPr>
          <a:xfrm>
            <a:off x="311700" y="34100"/>
            <a:ext cx="8520600" cy="572700"/>
          </a:xfrm>
          <a:prstGeom prst="rect">
            <a:avLst/>
          </a:prstGeom>
        </p:spPr>
        <p:txBody>
          <a:bodyPr anchorCtr="0" anchor="ctr" bIns="91425" lIns="91425" spcFirstLastPara="1" rIns="91425" wrap="square" tIns="91425"/>
          <a:lstStyle>
            <a:lvl1pPr lvl="0" rtl="0" algn="ctr">
              <a:spcBef>
                <a:spcPts val="0"/>
              </a:spcBef>
              <a:spcAft>
                <a:spcPts val="0"/>
              </a:spcAft>
              <a:buNone/>
              <a:defRPr b="1" sz="36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91" name="Google Shape;91;p7"/>
          <p:cNvSpPr/>
          <p:nvPr/>
        </p:nvSpPr>
        <p:spPr>
          <a:xfrm>
            <a:off x="57152" y="5029432"/>
            <a:ext cx="1261872" cy="114145"/>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2" name="Google Shape;92;p7"/>
          <p:cNvSpPr/>
          <p:nvPr/>
        </p:nvSpPr>
        <p:spPr>
          <a:xfrm>
            <a:off x="3395844" y="5029432"/>
            <a:ext cx="1261872" cy="114145"/>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3" name="Google Shape;93;p7"/>
          <p:cNvSpPr/>
          <p:nvPr/>
        </p:nvSpPr>
        <p:spPr>
          <a:xfrm>
            <a:off x="1167526" y="5029432"/>
            <a:ext cx="1261872" cy="114145"/>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 name="Google Shape;94;p7"/>
          <p:cNvSpPr/>
          <p:nvPr/>
        </p:nvSpPr>
        <p:spPr>
          <a:xfrm>
            <a:off x="2271664" y="5029432"/>
            <a:ext cx="1261872" cy="114145"/>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 name="Google Shape;95;p7"/>
          <p:cNvSpPr/>
          <p:nvPr/>
        </p:nvSpPr>
        <p:spPr>
          <a:xfrm>
            <a:off x="4543808" y="5029432"/>
            <a:ext cx="1261872" cy="114145"/>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6" name="Google Shape;96;p7"/>
          <p:cNvSpPr/>
          <p:nvPr/>
        </p:nvSpPr>
        <p:spPr>
          <a:xfrm>
            <a:off x="7882500" y="5029432"/>
            <a:ext cx="1261872" cy="114145"/>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7" name="Google Shape;97;p7"/>
          <p:cNvSpPr/>
          <p:nvPr/>
        </p:nvSpPr>
        <p:spPr>
          <a:xfrm>
            <a:off x="5654182" y="5029432"/>
            <a:ext cx="1261872" cy="114145"/>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 name="Google Shape;98;p7"/>
          <p:cNvSpPr/>
          <p:nvPr/>
        </p:nvSpPr>
        <p:spPr>
          <a:xfrm>
            <a:off x="6758320" y="5029432"/>
            <a:ext cx="1261872" cy="114145"/>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sp>
        <p:nvSpPr>
          <p:cNvPr id="100" name="Google Shape;100;p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1" name="Google Shape;10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2" name="Google Shape;102;p8"/>
          <p:cNvGrpSpPr/>
          <p:nvPr/>
        </p:nvGrpSpPr>
        <p:grpSpPr>
          <a:xfrm>
            <a:off x="57152" y="5029432"/>
            <a:ext cx="9087220" cy="114145"/>
            <a:chOff x="57150" y="5006350"/>
            <a:chExt cx="9877413" cy="137160"/>
          </a:xfrm>
        </p:grpSpPr>
        <p:sp>
          <p:nvSpPr>
            <p:cNvPr id="103" name="Google Shape;103;p8"/>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 name="Google Shape;104;p8"/>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 name="Google Shape;105;p8"/>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 name="Google Shape;106;p8"/>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 name="Google Shape;107;p8"/>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 name="Google Shape;108;p8"/>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9" name="Google Shape;109;p8"/>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0" name="Google Shape;110;p8"/>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1" name="Shape 111"/>
        <p:cNvGrpSpPr/>
        <p:nvPr/>
      </p:nvGrpSpPr>
      <p:grpSpPr>
        <a:xfrm>
          <a:off x="0" y="0"/>
          <a:ext cx="0" cy="0"/>
          <a:chOff x="0" y="0"/>
          <a:chExt cx="0" cy="0"/>
        </a:xfrm>
      </p:grpSpPr>
      <p:sp>
        <p:nvSpPr>
          <p:cNvPr id="112" name="Google Shape;112;p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3" name="Google Shape;113;p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4" name="Google Shape;11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15" name="Google Shape;115;p9"/>
          <p:cNvGrpSpPr/>
          <p:nvPr/>
        </p:nvGrpSpPr>
        <p:grpSpPr>
          <a:xfrm>
            <a:off x="57152" y="5029432"/>
            <a:ext cx="9087220" cy="114145"/>
            <a:chOff x="57150" y="5006350"/>
            <a:chExt cx="9877413" cy="137160"/>
          </a:xfrm>
        </p:grpSpPr>
        <p:sp>
          <p:nvSpPr>
            <p:cNvPr id="116" name="Google Shape;116;p9"/>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7" name="Google Shape;117;p9"/>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 name="Google Shape;118;p9"/>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9" name="Google Shape;119;p9"/>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0" name="Google Shape;120;p9"/>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1" name="Google Shape;121;p9"/>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2" name="Google Shape;122;p9"/>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3" name="Google Shape;123;p9"/>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4" name="Shape 124"/>
        <p:cNvGrpSpPr/>
        <p:nvPr/>
      </p:nvGrpSpPr>
      <p:grpSpPr>
        <a:xfrm>
          <a:off x="0" y="0"/>
          <a:ext cx="0" cy="0"/>
          <a:chOff x="0" y="0"/>
          <a:chExt cx="0" cy="0"/>
        </a:xfrm>
      </p:grpSpPr>
      <p:sp>
        <p:nvSpPr>
          <p:cNvPr id="125" name="Google Shape;125;p1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6" name="Google Shape;12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27" name="Google Shape;127;p10"/>
          <p:cNvGrpSpPr/>
          <p:nvPr/>
        </p:nvGrpSpPr>
        <p:grpSpPr>
          <a:xfrm>
            <a:off x="57152" y="5029432"/>
            <a:ext cx="9087220" cy="114145"/>
            <a:chOff x="57150" y="5006350"/>
            <a:chExt cx="9877413" cy="137160"/>
          </a:xfrm>
        </p:grpSpPr>
        <p:sp>
          <p:nvSpPr>
            <p:cNvPr id="128" name="Google Shape;128;p10"/>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9" name="Google Shape;129;p10"/>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0" name="Google Shape;130;p10"/>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1" name="Google Shape;131;p10"/>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2" name="Google Shape;132;p10"/>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3" name="Google Shape;133;p10"/>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4" name="Google Shape;134;p10"/>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5" name="Google Shape;135;p10"/>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57152" y="5029432"/>
            <a:ext cx="9087220" cy="114145"/>
            <a:chOff x="57150" y="5006350"/>
            <a:chExt cx="9877413" cy="137160"/>
          </a:xfrm>
        </p:grpSpPr>
        <p:sp>
          <p:nvSpPr>
            <p:cNvPr id="10" name="Google Shape;10;p1"/>
            <p:cNvSpPr/>
            <p:nvPr/>
          </p:nvSpPr>
          <p:spPr>
            <a:xfrm>
              <a:off x="571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 name="Google Shape;11;p1"/>
            <p:cNvSpPr/>
            <p:nvPr/>
          </p:nvSpPr>
          <p:spPr>
            <a:xfrm>
              <a:off x="36861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 name="Google Shape;12;p1"/>
            <p:cNvSpPr/>
            <p:nvPr/>
          </p:nvSpPr>
          <p:spPr>
            <a:xfrm>
              <a:off x="12640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 name="Google Shape;13;p1"/>
            <p:cNvSpPr/>
            <p:nvPr/>
          </p:nvSpPr>
          <p:spPr>
            <a:xfrm>
              <a:off x="24642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 name="Google Shape;14;p1"/>
            <p:cNvSpPr/>
            <p:nvPr/>
          </p:nvSpPr>
          <p:spPr>
            <a:xfrm>
              <a:off x="4933950" y="5006350"/>
              <a:ext cx="1371600" cy="137160"/>
            </a:xfrm>
            <a:prstGeom prst="flowChartInputOutput">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 name="Google Shape;15;p1"/>
            <p:cNvSpPr/>
            <p:nvPr/>
          </p:nvSpPr>
          <p:spPr>
            <a:xfrm>
              <a:off x="8562963" y="5006350"/>
              <a:ext cx="1371600" cy="137160"/>
            </a:xfrm>
            <a:prstGeom prst="flowChartInputOutput">
              <a:avLst/>
            </a:prstGeom>
            <a:solidFill>
              <a:srgbClr val="FEAC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 name="Google Shape;16;p1"/>
            <p:cNvSpPr/>
            <p:nvPr/>
          </p:nvSpPr>
          <p:spPr>
            <a:xfrm>
              <a:off x="6140878" y="5006350"/>
              <a:ext cx="1371600" cy="137160"/>
            </a:xfrm>
            <a:prstGeom prst="flowChartInputOutput">
              <a:avLst/>
            </a:prstGeom>
            <a:solidFill>
              <a:srgbClr val="1695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 name="Google Shape;17;p1"/>
            <p:cNvSpPr/>
            <p:nvPr/>
          </p:nvSpPr>
          <p:spPr>
            <a:xfrm>
              <a:off x="7341028" y="5006350"/>
              <a:ext cx="1371600" cy="137160"/>
            </a:xfrm>
            <a:prstGeom prst="flowChartInputOutput">
              <a:avLst/>
            </a:prstGeom>
            <a:solidFill>
              <a:srgbClr val="4C5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11" name="Shape 211"/>
        <p:cNvGrpSpPr/>
        <p:nvPr/>
      </p:nvGrpSpPr>
      <p:grpSpPr>
        <a:xfrm>
          <a:off x="0" y="0"/>
          <a:ext cx="0" cy="0"/>
          <a:chOff x="0" y="0"/>
          <a:chExt cx="0" cy="0"/>
        </a:xfrm>
      </p:grpSpPr>
      <p:sp>
        <p:nvSpPr>
          <p:cNvPr id="212" name="Google Shape;21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13" name="Google Shape;21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214" name="Google Shape;21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30.jpg"/><Relationship Id="rId4" Type="http://schemas.openxmlformats.org/officeDocument/2006/relationships/image" Target="../media/image14.jpg"/><Relationship Id="rId5"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27.jpg"/><Relationship Id="rId4" Type="http://schemas.openxmlformats.org/officeDocument/2006/relationships/image" Target="../media/image35.jpg"/><Relationship Id="rId5" Type="http://schemas.openxmlformats.org/officeDocument/2006/relationships/image" Target="../media/image3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20" Type="http://schemas.openxmlformats.org/officeDocument/2006/relationships/hyperlink" Target="http://www.photovoltaik-shop.com/solarstromspeicherset-bosch-voltwerk-hybrid-m-11-kwh.html" TargetMode="External"/><Relationship Id="rId22" Type="http://schemas.openxmlformats.org/officeDocument/2006/relationships/hyperlink" Target="http://www.photovoltaik-shop.com/solarstromspeicherset-bosch-voltwerk-hybrid-l-13-2-kwh.html" TargetMode="External"/><Relationship Id="rId21" Type="http://schemas.openxmlformats.org/officeDocument/2006/relationships/hyperlink" Target="http://www.photovoltaik-shop.com/solarstromspeicherset-bosch-voltwerk-hybrid-l-13-2-kwh.html" TargetMode="External"/><Relationship Id="rId24" Type="http://schemas.openxmlformats.org/officeDocument/2006/relationships/hyperlink" Target="https://www.sciencedirect.com/sdfe/pdf/download/read/noindex/pii/S0959652618316652/1-s2.0-S0959652618316652-main.pdf" TargetMode="External"/><Relationship Id="rId23" Type="http://schemas.openxmlformats.org/officeDocument/2006/relationships/hyperlink" Target="https://www.ovoenergy.com/guides/energy-guides/how-much-heating-energy-do-you-use.html" TargetMode="External"/><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hyperlink" Target="https://www.iea.org/policiesandmeasures/pams/italy/name-171455-en.php" TargetMode="External"/><Relationship Id="rId4" Type="http://schemas.openxmlformats.org/officeDocument/2006/relationships/hyperlink" Target="https://www.mise.gov.it/images/stories/documenti/testo_della_StrategiaEnergeticaNazionale_2017.pdf" TargetMode="External"/><Relationship Id="rId9" Type="http://schemas.openxmlformats.org/officeDocument/2006/relationships/hyperlink" Target="http://www.hazar.org/blogdetail/blog/the_italian_natural_gas_market_an_endless_crisis__857.aspx" TargetMode="External"/><Relationship Id="rId26" Type="http://schemas.openxmlformats.org/officeDocument/2006/relationships/hyperlink" Target="https://unit-converter.gasunie.nl/" TargetMode="External"/><Relationship Id="rId25" Type="http://schemas.openxmlformats.org/officeDocument/2006/relationships/hyperlink" Target="https://www.researchgate.net/publication/285596800_Supporting_the_adoption_of_smart_grid_appliances_in_city_districts_-_A_quantitative_evaluation_of_policy_options_using_agent-based_modelling_and_scenario_discovery?enrichId=rgreq-dcdd0c67bb5c6a7ddb6f9d3f76ad0d39-XXX&amp;enrichSource=Y292ZXJQYWdlOzI4NTU5NjgwMDtBUzozMDI5NDk5NzUxNjY5NzZAMTQ0OTI0MDMxMDY4MA%3D%3D&amp;el=1_x_3&amp;_esc=publicationCoverPdf" TargetMode="External"/><Relationship Id="rId27" Type="http://schemas.openxmlformats.org/officeDocument/2006/relationships/hyperlink" Target="https://www.indexmundi.com/italy/natural_gas_consumption.html" TargetMode="External"/><Relationship Id="rId5" Type="http://schemas.openxmlformats.org/officeDocument/2006/relationships/hyperlink" Target="https://www.entsoe.eu/data/power-stats/monthly-domestic/" TargetMode="External"/><Relationship Id="rId6" Type="http://schemas.openxmlformats.org/officeDocument/2006/relationships/hyperlink" Target="https://www.statista.com/statistics/787720/natural-gas-imports-by-country-of-origin-in-italy/" TargetMode="External"/><Relationship Id="rId7" Type="http://schemas.openxmlformats.org/officeDocument/2006/relationships/hyperlink" Target="http://www.terna.it/it-it/sistemaelettrico/statisticheeprevisioni/datistatistici.aspx" TargetMode="External"/><Relationship Id="rId8" Type="http://schemas.openxmlformats.org/officeDocument/2006/relationships/hyperlink" Target="https://www.forbes.com/sites/annalisagirardi/2018/12/12/growing-dependent-on-russia-the-gas-routes-in-europe/#929df4b62b00" TargetMode="External"/><Relationship Id="rId11" Type="http://schemas.openxmlformats.org/officeDocument/2006/relationships/hyperlink" Target="https://www.enfsolar.com/" TargetMode="External"/><Relationship Id="rId10" Type="http://schemas.openxmlformats.org/officeDocument/2006/relationships/hyperlink" Target="http://www.snam.it/en/Natural-gas/snam-infrastructures/" TargetMode="External"/><Relationship Id="rId13" Type="http://schemas.openxmlformats.org/officeDocument/2006/relationships/hyperlink" Target="https://tradingeconomics.com/italy/electric-power-consumption-kwh-per-capita-wb-data.html" TargetMode="External"/><Relationship Id="rId12" Type="http://schemas.openxmlformats.org/officeDocument/2006/relationships/hyperlink" Target="https://tradingeconomics.com/italy/electric-power-consumption-kwh-per-capita-wb-data.html" TargetMode="External"/><Relationship Id="rId15" Type="http://schemas.openxmlformats.org/officeDocument/2006/relationships/hyperlink" Target="http://www.ecn.nl/fileadmin/ecn/units/zon/vansark-carpediem.pdf" TargetMode="External"/><Relationship Id="rId14" Type="http://schemas.openxmlformats.org/officeDocument/2006/relationships/hyperlink" Target="https://www.statista.com/statistics/418092/electricity-prices-for-households-in-italy/" TargetMode="External"/><Relationship Id="rId17" Type="http://schemas.openxmlformats.org/officeDocument/2006/relationships/hyperlink" Target="http://www.solaranlagen-portal.com/photovoltaik/stromspeicher/voltwerk-vs-5-hybrid" TargetMode="External"/><Relationship Id="rId16" Type="http://schemas.openxmlformats.org/officeDocument/2006/relationships/hyperlink" Target="http://www.ecn.nl/fileadmin/ecn/units/zon/vansark-carpediem.pdf" TargetMode="External"/><Relationship Id="rId19" Type="http://schemas.openxmlformats.org/officeDocument/2006/relationships/hyperlink" Target="http://www.photovoltaik-shop.com/solarstromspeicherset-bosch-voltwerk-hybrid-m-11-kwh.html" TargetMode="External"/><Relationship Id="rId18" Type="http://schemas.openxmlformats.org/officeDocument/2006/relationships/hyperlink" Target="http://www.solaranlagen-portal.com/photovoltaik/stromspeicher/voltwerk-vs-5-hybri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6" name="Shape 376"/>
        <p:cNvGrpSpPr/>
        <p:nvPr/>
      </p:nvGrpSpPr>
      <p:grpSpPr>
        <a:xfrm>
          <a:off x="0" y="0"/>
          <a:ext cx="0" cy="0"/>
          <a:chOff x="0" y="0"/>
          <a:chExt cx="0" cy="0"/>
        </a:xfrm>
      </p:grpSpPr>
      <p:sp>
        <p:nvSpPr>
          <p:cNvPr id="377" name="Google Shape;377;p30"/>
          <p:cNvSpPr/>
          <p:nvPr/>
        </p:nvSpPr>
        <p:spPr>
          <a:xfrm>
            <a:off x="-4075" y="9175"/>
            <a:ext cx="4554000" cy="5134200"/>
          </a:xfrm>
          <a:prstGeom prst="rect">
            <a:avLst/>
          </a:prstGeom>
          <a:solidFill>
            <a:srgbClr val="4C5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txBox="1"/>
          <p:nvPr>
            <p:ph idx="1" type="subTitle"/>
          </p:nvPr>
        </p:nvSpPr>
        <p:spPr>
          <a:xfrm>
            <a:off x="-8150" y="417900"/>
            <a:ext cx="4554000" cy="1932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400">
                <a:latin typeface="Dosis"/>
                <a:ea typeface="Dosis"/>
                <a:cs typeface="Dosis"/>
                <a:sym typeface="Dosis"/>
              </a:rPr>
              <a:t>Can solar energy provide Sicily with </a:t>
            </a:r>
            <a:r>
              <a:rPr b="1" lang="en" sz="2400">
                <a:latin typeface="Dosis"/>
                <a:ea typeface="Dosis"/>
                <a:cs typeface="Dosis"/>
                <a:sym typeface="Dosis"/>
              </a:rPr>
              <a:t>reliable </a:t>
            </a:r>
            <a:r>
              <a:rPr b="1" lang="en" sz="2400">
                <a:solidFill>
                  <a:srgbClr val="FFFFFF"/>
                </a:solidFill>
                <a:latin typeface="Dosis"/>
                <a:ea typeface="Dosis"/>
                <a:cs typeface="Dosis"/>
                <a:sym typeface="Dosis"/>
              </a:rPr>
              <a:t>and affordable </a:t>
            </a:r>
            <a:r>
              <a:rPr b="1" lang="en" sz="2400">
                <a:latin typeface="Dosis"/>
                <a:ea typeface="Dosis"/>
                <a:cs typeface="Dosis"/>
                <a:sym typeface="Dosis"/>
              </a:rPr>
              <a:t>supply and decrease </a:t>
            </a:r>
            <a:r>
              <a:rPr b="1" lang="en" sz="2400">
                <a:solidFill>
                  <a:srgbClr val="FFFFFF"/>
                </a:solidFill>
                <a:latin typeface="Dosis"/>
                <a:ea typeface="Dosis"/>
                <a:cs typeface="Dosis"/>
                <a:sym typeface="Dosis"/>
              </a:rPr>
              <a:t>dependency on natural gas imports?</a:t>
            </a:r>
            <a:endParaRPr b="1" sz="2400">
              <a:solidFill>
                <a:srgbClr val="FFFFFF"/>
              </a:solidFill>
              <a:latin typeface="Dosis"/>
              <a:ea typeface="Dosis"/>
              <a:cs typeface="Dosis"/>
              <a:sym typeface="Dosis"/>
            </a:endParaRPr>
          </a:p>
        </p:txBody>
      </p:sp>
      <p:sp>
        <p:nvSpPr>
          <p:cNvPr id="379" name="Google Shape;379;p30"/>
          <p:cNvSpPr txBox="1"/>
          <p:nvPr>
            <p:ph idx="1" type="subTitle"/>
          </p:nvPr>
        </p:nvSpPr>
        <p:spPr>
          <a:xfrm>
            <a:off x="142300" y="2402975"/>
            <a:ext cx="4335300" cy="121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EAC1C"/>
                </a:solidFill>
              </a:rPr>
              <a:t>SEN1531 Design of Integrated Energy Systems</a:t>
            </a:r>
            <a:endParaRPr b="1" sz="1800">
              <a:solidFill>
                <a:srgbClr val="FEAC1C"/>
              </a:solidFill>
            </a:endParaRPr>
          </a:p>
          <a:p>
            <a:pPr indent="0" lvl="0" marL="0" rtl="0" algn="ctr">
              <a:spcBef>
                <a:spcPts val="0"/>
              </a:spcBef>
              <a:spcAft>
                <a:spcPts val="0"/>
              </a:spcAft>
              <a:buNone/>
            </a:pPr>
            <a:r>
              <a:rPr lang="en" sz="1800">
                <a:solidFill>
                  <a:srgbClr val="FEAC1C"/>
                </a:solidFill>
              </a:rPr>
              <a:t>01.04.2019</a:t>
            </a:r>
            <a:endParaRPr sz="1800">
              <a:solidFill>
                <a:srgbClr val="FEAC1C"/>
              </a:solidFill>
            </a:endParaRPr>
          </a:p>
        </p:txBody>
      </p:sp>
      <p:sp>
        <p:nvSpPr>
          <p:cNvPr id="380" name="Google Shape;380;p30"/>
          <p:cNvSpPr txBox="1"/>
          <p:nvPr/>
        </p:nvSpPr>
        <p:spPr>
          <a:xfrm>
            <a:off x="-50" y="3824100"/>
            <a:ext cx="4620000" cy="8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Open Sans"/>
                <a:ea typeface="Open Sans"/>
                <a:cs typeface="Open Sans"/>
                <a:sym typeface="Open Sans"/>
              </a:rPr>
              <a:t>Mustika Siti Hajarini 4825608</a:t>
            </a:r>
            <a:endParaRPr sz="1200">
              <a:solidFill>
                <a:schemeClr val="lt1"/>
              </a:solidFill>
              <a:latin typeface="Open Sans"/>
              <a:ea typeface="Open Sans"/>
              <a:cs typeface="Open Sans"/>
              <a:sym typeface="Open Sans"/>
            </a:endParaRPr>
          </a:p>
          <a:p>
            <a:pPr indent="0" lvl="0" marL="0" rtl="0" algn="ctr">
              <a:spcBef>
                <a:spcPts val="0"/>
              </a:spcBef>
              <a:spcAft>
                <a:spcPts val="0"/>
              </a:spcAft>
              <a:buNone/>
            </a:pPr>
            <a:r>
              <a:rPr lang="en" sz="1200">
                <a:solidFill>
                  <a:schemeClr val="lt1"/>
                </a:solidFill>
                <a:latin typeface="Open Sans"/>
                <a:ea typeface="Open Sans"/>
                <a:cs typeface="Open Sans"/>
                <a:sym typeface="Open Sans"/>
              </a:rPr>
              <a:t>Elif Gül Demir 4821068</a:t>
            </a:r>
            <a:endParaRPr sz="1200">
              <a:solidFill>
                <a:schemeClr val="lt1"/>
              </a:solidFill>
              <a:latin typeface="Open Sans"/>
              <a:ea typeface="Open Sans"/>
              <a:cs typeface="Open Sans"/>
              <a:sym typeface="Open Sans"/>
            </a:endParaRPr>
          </a:p>
          <a:p>
            <a:pPr indent="0" lvl="0" marL="0" rtl="0" algn="ctr">
              <a:spcBef>
                <a:spcPts val="0"/>
              </a:spcBef>
              <a:spcAft>
                <a:spcPts val="0"/>
              </a:spcAft>
              <a:buNone/>
            </a:pPr>
            <a:r>
              <a:rPr lang="en" sz="1200">
                <a:solidFill>
                  <a:schemeClr val="lt1"/>
                </a:solidFill>
                <a:latin typeface="Open Sans"/>
                <a:ea typeface="Open Sans"/>
                <a:cs typeface="Open Sans"/>
                <a:sym typeface="Open Sans"/>
              </a:rPr>
              <a:t>Elena Marabini 4912691</a:t>
            </a:r>
            <a:endParaRPr sz="1200">
              <a:solidFill>
                <a:schemeClr val="lt1"/>
              </a:solidFill>
              <a:latin typeface="Open Sans"/>
              <a:ea typeface="Open Sans"/>
              <a:cs typeface="Open Sans"/>
              <a:sym typeface="Open Sans"/>
            </a:endParaRPr>
          </a:p>
        </p:txBody>
      </p:sp>
      <p:pic>
        <p:nvPicPr>
          <p:cNvPr id="381" name="Google Shape;381;p30"/>
          <p:cNvPicPr preferRelativeResize="0"/>
          <p:nvPr/>
        </p:nvPicPr>
        <p:blipFill rotWithShape="1">
          <a:blip r:embed="rId3">
            <a:alphaModFix/>
          </a:blip>
          <a:srcRect b="10833" l="0" r="0" t="0"/>
          <a:stretch/>
        </p:blipFill>
        <p:spPr>
          <a:xfrm>
            <a:off x="4849750" y="1163887"/>
            <a:ext cx="4061500" cy="2824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39"/>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11" name="Google Shape;511;p39"/>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5.2. Design Proposal - KPIs</a:t>
            </a:r>
            <a:endParaRPr/>
          </a:p>
        </p:txBody>
      </p:sp>
      <p:grpSp>
        <p:nvGrpSpPr>
          <p:cNvPr id="512" name="Google Shape;512;p39"/>
          <p:cNvGrpSpPr/>
          <p:nvPr/>
        </p:nvGrpSpPr>
        <p:grpSpPr>
          <a:xfrm>
            <a:off x="311962" y="1163623"/>
            <a:ext cx="2453022" cy="742988"/>
            <a:chOff x="701250" y="1352250"/>
            <a:chExt cx="1548625" cy="742988"/>
          </a:xfrm>
        </p:grpSpPr>
        <p:sp>
          <p:nvSpPr>
            <p:cNvPr id="513" name="Google Shape;513;p39"/>
            <p:cNvSpPr txBox="1"/>
            <p:nvPr/>
          </p:nvSpPr>
          <p:spPr>
            <a:xfrm>
              <a:off x="701250" y="1546538"/>
              <a:ext cx="15486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999999"/>
                  </a:solidFill>
                  <a:highlight>
                    <a:srgbClr val="FFFFFF"/>
                  </a:highlight>
                  <a:latin typeface="Open Sans"/>
                  <a:ea typeface="Open Sans"/>
                  <a:cs typeface="Open Sans"/>
                  <a:sym typeface="Open Sans"/>
                </a:rPr>
                <a:t>The amount of money given by the government to the households</a:t>
              </a:r>
              <a:endParaRPr/>
            </a:p>
          </p:txBody>
        </p:sp>
        <p:sp>
          <p:nvSpPr>
            <p:cNvPr id="514" name="Google Shape;514;p39"/>
            <p:cNvSpPr txBox="1"/>
            <p:nvPr/>
          </p:nvSpPr>
          <p:spPr>
            <a:xfrm>
              <a:off x="819775" y="1352250"/>
              <a:ext cx="1430100" cy="341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300">
                  <a:latin typeface="Dosis"/>
                  <a:ea typeface="Dosis"/>
                  <a:cs typeface="Dosis"/>
                  <a:sym typeface="Dosis"/>
                </a:rPr>
                <a:t>Total subsidy</a:t>
              </a:r>
              <a:endParaRPr b="1" sz="1300">
                <a:latin typeface="Dosis"/>
                <a:ea typeface="Dosis"/>
                <a:cs typeface="Dosis"/>
                <a:sym typeface="Dosis"/>
              </a:endParaRPr>
            </a:p>
          </p:txBody>
        </p:sp>
      </p:grpSp>
      <p:grpSp>
        <p:nvGrpSpPr>
          <p:cNvPr id="515" name="Google Shape;515;p39"/>
          <p:cNvGrpSpPr/>
          <p:nvPr/>
        </p:nvGrpSpPr>
        <p:grpSpPr>
          <a:xfrm>
            <a:off x="311962" y="3258535"/>
            <a:ext cx="2453022" cy="742988"/>
            <a:chOff x="701250" y="1352250"/>
            <a:chExt cx="1548625" cy="742988"/>
          </a:xfrm>
        </p:grpSpPr>
        <p:sp>
          <p:nvSpPr>
            <p:cNvPr id="516" name="Google Shape;516;p39"/>
            <p:cNvSpPr txBox="1"/>
            <p:nvPr/>
          </p:nvSpPr>
          <p:spPr>
            <a:xfrm>
              <a:off x="701250" y="1546538"/>
              <a:ext cx="15486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999999"/>
                  </a:solidFill>
                  <a:highlight>
                    <a:srgbClr val="FFFFFF"/>
                  </a:highlight>
                  <a:latin typeface="Open Sans"/>
                  <a:ea typeface="Open Sans"/>
                  <a:cs typeface="Open Sans"/>
                  <a:sym typeface="Open Sans"/>
                </a:rPr>
                <a:t>Short-term: The deficit/surplus of production in relation to the demand</a:t>
              </a:r>
              <a:endParaRPr sz="1000">
                <a:solidFill>
                  <a:srgbClr val="999999"/>
                </a:solidFill>
                <a:highlight>
                  <a:srgbClr val="FFFFFF"/>
                </a:highlight>
                <a:latin typeface="Open Sans"/>
                <a:ea typeface="Open Sans"/>
                <a:cs typeface="Open Sans"/>
                <a:sym typeface="Open Sans"/>
              </a:endParaRPr>
            </a:p>
            <a:p>
              <a:pPr indent="0" lvl="0" marL="0" rtl="0" algn="r">
                <a:spcBef>
                  <a:spcPts val="0"/>
                </a:spcBef>
                <a:spcAft>
                  <a:spcPts val="0"/>
                </a:spcAft>
                <a:buNone/>
              </a:pPr>
              <a:r>
                <a:rPr lang="en" sz="1000">
                  <a:solidFill>
                    <a:srgbClr val="999999"/>
                  </a:solidFill>
                  <a:highlight>
                    <a:srgbClr val="FFFFFF"/>
                  </a:highlight>
                  <a:latin typeface="Open Sans"/>
                  <a:ea typeface="Open Sans"/>
                  <a:cs typeface="Open Sans"/>
                  <a:sym typeface="Open Sans"/>
                </a:rPr>
                <a:t>Long-term: The amount of energy imported</a:t>
              </a:r>
              <a:endParaRPr sz="1000">
                <a:solidFill>
                  <a:srgbClr val="999999"/>
                </a:solidFill>
                <a:highlight>
                  <a:srgbClr val="FFFFFF"/>
                </a:highlight>
                <a:latin typeface="Open Sans"/>
                <a:ea typeface="Open Sans"/>
                <a:cs typeface="Open Sans"/>
                <a:sym typeface="Open Sans"/>
              </a:endParaRPr>
            </a:p>
          </p:txBody>
        </p:sp>
        <p:sp>
          <p:nvSpPr>
            <p:cNvPr id="517" name="Google Shape;517;p39"/>
            <p:cNvSpPr txBox="1"/>
            <p:nvPr/>
          </p:nvSpPr>
          <p:spPr>
            <a:xfrm>
              <a:off x="778675" y="1352250"/>
              <a:ext cx="1471200" cy="341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300">
                  <a:latin typeface="Dosis"/>
                  <a:ea typeface="Dosis"/>
                  <a:cs typeface="Dosis"/>
                  <a:sym typeface="Dosis"/>
                </a:rPr>
                <a:t>Security of supply</a:t>
              </a:r>
              <a:endParaRPr b="1" sz="1300">
                <a:latin typeface="Dosis"/>
                <a:ea typeface="Dosis"/>
                <a:cs typeface="Dosis"/>
                <a:sym typeface="Dosis"/>
              </a:endParaRPr>
            </a:p>
          </p:txBody>
        </p:sp>
      </p:grpSp>
      <p:grpSp>
        <p:nvGrpSpPr>
          <p:cNvPr id="518" name="Google Shape;518;p39"/>
          <p:cNvGrpSpPr/>
          <p:nvPr/>
        </p:nvGrpSpPr>
        <p:grpSpPr>
          <a:xfrm>
            <a:off x="6379050" y="1163634"/>
            <a:ext cx="2452982" cy="742988"/>
            <a:chOff x="6776350" y="1533800"/>
            <a:chExt cx="1548600" cy="742988"/>
          </a:xfrm>
        </p:grpSpPr>
        <p:sp>
          <p:nvSpPr>
            <p:cNvPr id="519" name="Google Shape;519;p39"/>
            <p:cNvSpPr txBox="1"/>
            <p:nvPr/>
          </p:nvSpPr>
          <p:spPr>
            <a:xfrm>
              <a:off x="6776350" y="1728088"/>
              <a:ext cx="154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9999"/>
                  </a:solidFill>
                  <a:highlight>
                    <a:srgbClr val="FFFFFF"/>
                  </a:highlight>
                  <a:latin typeface="Open Sans"/>
                  <a:ea typeface="Open Sans"/>
                  <a:cs typeface="Open Sans"/>
                  <a:sym typeface="Open Sans"/>
                </a:rPr>
                <a:t>The amount of carbon emitted to the air</a:t>
              </a:r>
              <a:endParaRPr/>
            </a:p>
          </p:txBody>
        </p:sp>
        <p:sp>
          <p:nvSpPr>
            <p:cNvPr id="520" name="Google Shape;520;p39"/>
            <p:cNvSpPr txBox="1"/>
            <p:nvPr/>
          </p:nvSpPr>
          <p:spPr>
            <a:xfrm>
              <a:off x="6783750" y="1533800"/>
              <a:ext cx="1541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Dosis"/>
                  <a:ea typeface="Dosis"/>
                  <a:cs typeface="Dosis"/>
                  <a:sym typeface="Dosis"/>
                </a:rPr>
                <a:t>CO</a:t>
              </a:r>
              <a:r>
                <a:rPr b="1" baseline="-25000" lang="en" sz="1300">
                  <a:latin typeface="Dosis"/>
                  <a:ea typeface="Dosis"/>
                  <a:cs typeface="Dosis"/>
                  <a:sym typeface="Dosis"/>
                </a:rPr>
                <a:t>2</a:t>
              </a:r>
              <a:r>
                <a:rPr b="1" lang="en" sz="1300">
                  <a:latin typeface="Dosis"/>
                  <a:ea typeface="Dosis"/>
                  <a:cs typeface="Dosis"/>
                  <a:sym typeface="Dosis"/>
                </a:rPr>
                <a:t> emissions</a:t>
              </a:r>
              <a:endParaRPr b="1" sz="1300">
                <a:latin typeface="Dosis"/>
                <a:ea typeface="Dosis"/>
                <a:cs typeface="Dosis"/>
                <a:sym typeface="Dosis"/>
              </a:endParaRPr>
            </a:p>
          </p:txBody>
        </p:sp>
      </p:grpSp>
      <p:grpSp>
        <p:nvGrpSpPr>
          <p:cNvPr id="521" name="Google Shape;521;p39"/>
          <p:cNvGrpSpPr/>
          <p:nvPr/>
        </p:nvGrpSpPr>
        <p:grpSpPr>
          <a:xfrm>
            <a:off x="6379050" y="3258533"/>
            <a:ext cx="2452982" cy="742987"/>
            <a:chOff x="6776350" y="2866700"/>
            <a:chExt cx="1548600" cy="742988"/>
          </a:xfrm>
        </p:grpSpPr>
        <p:sp>
          <p:nvSpPr>
            <p:cNvPr id="522" name="Google Shape;522;p39"/>
            <p:cNvSpPr txBox="1"/>
            <p:nvPr/>
          </p:nvSpPr>
          <p:spPr>
            <a:xfrm>
              <a:off x="6776350" y="3060988"/>
              <a:ext cx="154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9999"/>
                  </a:solidFill>
                  <a:highlight>
                    <a:srgbClr val="FFFFFF"/>
                  </a:highlight>
                  <a:latin typeface="Open Sans"/>
                  <a:ea typeface="Open Sans"/>
                  <a:cs typeface="Open Sans"/>
                  <a:sym typeface="Open Sans"/>
                </a:rPr>
                <a:t>The amount of money spent for the solar PV systems</a:t>
              </a:r>
              <a:endParaRPr/>
            </a:p>
          </p:txBody>
        </p:sp>
        <p:sp>
          <p:nvSpPr>
            <p:cNvPr id="523" name="Google Shape;523;p39"/>
            <p:cNvSpPr txBox="1"/>
            <p:nvPr/>
          </p:nvSpPr>
          <p:spPr>
            <a:xfrm>
              <a:off x="6783750" y="2866700"/>
              <a:ext cx="1541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Dosis"/>
                  <a:ea typeface="Dosis"/>
                  <a:cs typeface="Dosis"/>
                  <a:sym typeface="Dosis"/>
                </a:rPr>
                <a:t>Investment costs</a:t>
              </a:r>
              <a:endParaRPr b="1" sz="1300">
                <a:latin typeface="Dosis"/>
                <a:ea typeface="Dosis"/>
                <a:cs typeface="Dosis"/>
                <a:sym typeface="Dosis"/>
              </a:endParaRPr>
            </a:p>
          </p:txBody>
        </p:sp>
      </p:grpSp>
      <p:grpSp>
        <p:nvGrpSpPr>
          <p:cNvPr id="524" name="Google Shape;524;p39"/>
          <p:cNvGrpSpPr/>
          <p:nvPr/>
        </p:nvGrpSpPr>
        <p:grpSpPr>
          <a:xfrm>
            <a:off x="311962" y="2211079"/>
            <a:ext cx="2452982" cy="742988"/>
            <a:chOff x="701250" y="1352250"/>
            <a:chExt cx="1548600" cy="742988"/>
          </a:xfrm>
        </p:grpSpPr>
        <p:sp>
          <p:nvSpPr>
            <p:cNvPr id="525" name="Google Shape;525;p39"/>
            <p:cNvSpPr txBox="1"/>
            <p:nvPr/>
          </p:nvSpPr>
          <p:spPr>
            <a:xfrm>
              <a:off x="701250" y="1546538"/>
              <a:ext cx="15486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999999"/>
                  </a:solidFill>
                  <a:highlight>
                    <a:srgbClr val="FFFFFF"/>
                  </a:highlight>
                  <a:latin typeface="Open Sans"/>
                  <a:ea typeface="Open Sans"/>
                  <a:cs typeface="Open Sans"/>
                  <a:sym typeface="Open Sans"/>
                </a:rPr>
                <a:t>The percentage of the storage capacity utilized </a:t>
              </a:r>
              <a:endParaRPr/>
            </a:p>
          </p:txBody>
        </p:sp>
        <p:sp>
          <p:nvSpPr>
            <p:cNvPr id="526" name="Google Shape;526;p39"/>
            <p:cNvSpPr txBox="1"/>
            <p:nvPr/>
          </p:nvSpPr>
          <p:spPr>
            <a:xfrm>
              <a:off x="843100" y="1352250"/>
              <a:ext cx="1406700" cy="341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300">
                  <a:latin typeface="Dosis"/>
                  <a:ea typeface="Dosis"/>
                  <a:cs typeface="Dosis"/>
                  <a:sym typeface="Dosis"/>
                </a:rPr>
                <a:t>Storage efficiency</a:t>
              </a:r>
              <a:endParaRPr b="1" sz="1300">
                <a:latin typeface="Dosis"/>
                <a:ea typeface="Dosis"/>
                <a:cs typeface="Dosis"/>
                <a:sym typeface="Dosis"/>
              </a:endParaRPr>
            </a:p>
          </p:txBody>
        </p:sp>
      </p:grpSp>
      <p:grpSp>
        <p:nvGrpSpPr>
          <p:cNvPr id="527" name="Google Shape;527;p39"/>
          <p:cNvGrpSpPr/>
          <p:nvPr/>
        </p:nvGrpSpPr>
        <p:grpSpPr>
          <a:xfrm>
            <a:off x="6379050" y="2211084"/>
            <a:ext cx="2452982" cy="742988"/>
            <a:chOff x="6776350" y="2866700"/>
            <a:chExt cx="1548600" cy="742988"/>
          </a:xfrm>
        </p:grpSpPr>
        <p:sp>
          <p:nvSpPr>
            <p:cNvPr id="528" name="Google Shape;528;p39"/>
            <p:cNvSpPr txBox="1"/>
            <p:nvPr/>
          </p:nvSpPr>
          <p:spPr>
            <a:xfrm>
              <a:off x="6776350" y="3060988"/>
              <a:ext cx="1548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9999"/>
                  </a:solidFill>
                  <a:highlight>
                    <a:srgbClr val="FFFFFF"/>
                  </a:highlight>
                  <a:latin typeface="Open Sans"/>
                  <a:ea typeface="Open Sans"/>
                  <a:cs typeface="Open Sans"/>
                  <a:sym typeface="Open Sans"/>
                </a:rPr>
                <a:t>The hourly dispatch prices</a:t>
              </a:r>
              <a:endParaRPr/>
            </a:p>
          </p:txBody>
        </p:sp>
        <p:sp>
          <p:nvSpPr>
            <p:cNvPr id="529" name="Google Shape;529;p39"/>
            <p:cNvSpPr txBox="1"/>
            <p:nvPr/>
          </p:nvSpPr>
          <p:spPr>
            <a:xfrm>
              <a:off x="6783750" y="2866700"/>
              <a:ext cx="1541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Dosis"/>
                  <a:ea typeface="Dosis"/>
                  <a:cs typeface="Dosis"/>
                  <a:sym typeface="Dosis"/>
                </a:rPr>
                <a:t>Electricity prices</a:t>
              </a:r>
              <a:endParaRPr b="1" sz="1300">
                <a:latin typeface="Dosis"/>
                <a:ea typeface="Dosis"/>
                <a:cs typeface="Dosis"/>
                <a:sym typeface="Dosis"/>
              </a:endParaRPr>
            </a:p>
          </p:txBody>
        </p:sp>
      </p:grpSp>
      <p:grpSp>
        <p:nvGrpSpPr>
          <p:cNvPr id="530" name="Google Shape;530;p39"/>
          <p:cNvGrpSpPr/>
          <p:nvPr/>
        </p:nvGrpSpPr>
        <p:grpSpPr>
          <a:xfrm>
            <a:off x="2962463" y="1102100"/>
            <a:ext cx="3219600" cy="2789400"/>
            <a:chOff x="5434447" y="1465970"/>
            <a:chExt cx="3219600" cy="2789400"/>
          </a:xfrm>
        </p:grpSpPr>
        <p:sp>
          <p:nvSpPr>
            <p:cNvPr id="531" name="Google Shape;531;p39"/>
            <p:cNvSpPr/>
            <p:nvPr/>
          </p:nvSpPr>
          <p:spPr>
            <a:xfrm>
              <a:off x="5434447" y="1465970"/>
              <a:ext cx="3219600" cy="2789400"/>
            </a:xfrm>
            <a:prstGeom prst="hexagon">
              <a:avLst>
                <a:gd fmla="val 29320" name="adj"/>
                <a:gd fmla="val 115470" name="vf"/>
              </a:avLst>
            </a:prstGeom>
            <a:solidFill>
              <a:srgbClr val="595959">
                <a:alpha val="146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2" name="Google Shape;532;p39"/>
            <p:cNvSpPr/>
            <p:nvPr/>
          </p:nvSpPr>
          <p:spPr>
            <a:xfrm>
              <a:off x="5500650" y="1529175"/>
              <a:ext cx="1541100" cy="1332900"/>
            </a:xfrm>
            <a:prstGeom prst="triangle">
              <a:avLst>
                <a:gd fmla="val 50000" name="adj"/>
              </a:avLst>
            </a:prstGeom>
            <a:solidFill>
              <a:srgbClr val="0097A7"/>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3" name="Google Shape;533;p39"/>
            <p:cNvSpPr/>
            <p:nvPr/>
          </p:nvSpPr>
          <p:spPr>
            <a:xfrm rot="10800000">
              <a:off x="6271182" y="1529175"/>
              <a:ext cx="1541100" cy="1332900"/>
            </a:xfrm>
            <a:prstGeom prst="triangle">
              <a:avLst>
                <a:gd fmla="val 50000" name="adj"/>
              </a:avLst>
            </a:prstGeom>
            <a:solidFill>
              <a:srgbClr val="6AA84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4" name="Google Shape;534;p39"/>
            <p:cNvSpPr/>
            <p:nvPr/>
          </p:nvSpPr>
          <p:spPr>
            <a:xfrm>
              <a:off x="7041750" y="1529175"/>
              <a:ext cx="1541100" cy="1332900"/>
            </a:xfrm>
            <a:prstGeom prst="triangle">
              <a:avLst>
                <a:gd fmla="val 50000" name="adj"/>
              </a:avLst>
            </a:prstGeom>
            <a:solidFill>
              <a:srgbClr val="66666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5" name="Google Shape;535;p39"/>
            <p:cNvSpPr/>
            <p:nvPr/>
          </p:nvSpPr>
          <p:spPr>
            <a:xfrm rot="10800000">
              <a:off x="7036725" y="2862075"/>
              <a:ext cx="1541100" cy="1332900"/>
            </a:xfrm>
            <a:prstGeom prst="triangle">
              <a:avLst>
                <a:gd fmla="val 50000" name="adj"/>
              </a:avLst>
            </a:prstGeom>
            <a:solidFill>
              <a:srgbClr val="78909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6" name="Google Shape;536;p39"/>
            <p:cNvSpPr/>
            <p:nvPr/>
          </p:nvSpPr>
          <p:spPr>
            <a:xfrm>
              <a:off x="6276200" y="2862075"/>
              <a:ext cx="1541100" cy="1332900"/>
            </a:xfrm>
            <a:prstGeom prst="triangle">
              <a:avLst>
                <a:gd fmla="val 50000" name="adj"/>
              </a:avLst>
            </a:prstGeom>
            <a:solidFill>
              <a:srgbClr val="FFAB4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7" name="Google Shape;537;p39"/>
            <p:cNvSpPr/>
            <p:nvPr/>
          </p:nvSpPr>
          <p:spPr>
            <a:xfrm rot="10800000">
              <a:off x="5505632" y="2862075"/>
              <a:ext cx="1541100" cy="1332900"/>
            </a:xfrm>
            <a:prstGeom prst="triangle">
              <a:avLst>
                <a:gd fmla="val 50000" name="adj"/>
              </a:avLst>
            </a:prstGeom>
            <a:solidFill>
              <a:srgbClr val="DE445E"/>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38" name="Google Shape;538;p39"/>
            <p:cNvSpPr txBox="1"/>
            <p:nvPr/>
          </p:nvSpPr>
          <p:spPr>
            <a:xfrm>
              <a:off x="6582144" y="1720384"/>
              <a:ext cx="9192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Dosis"/>
                  <a:ea typeface="Dosis"/>
                  <a:cs typeface="Dosis"/>
                  <a:sym typeface="Dosis"/>
                </a:rPr>
                <a:t>CO</a:t>
              </a:r>
              <a:r>
                <a:rPr b="1" baseline="-25000" lang="en">
                  <a:solidFill>
                    <a:srgbClr val="FFFFFF"/>
                  </a:solidFill>
                  <a:latin typeface="Dosis"/>
                  <a:ea typeface="Dosis"/>
                  <a:cs typeface="Dosis"/>
                  <a:sym typeface="Dosis"/>
                </a:rPr>
                <a:t>2</a:t>
              </a:r>
              <a:r>
                <a:rPr b="1" lang="en">
                  <a:solidFill>
                    <a:srgbClr val="FFFFFF"/>
                  </a:solidFill>
                  <a:latin typeface="Dosis"/>
                  <a:ea typeface="Dosis"/>
                  <a:cs typeface="Dosis"/>
                  <a:sym typeface="Dosis"/>
                </a:rPr>
                <a:t> emissions</a:t>
              </a:r>
              <a:endParaRPr b="1">
                <a:solidFill>
                  <a:srgbClr val="FFFFFF"/>
                </a:solidFill>
                <a:latin typeface="Dosis"/>
                <a:ea typeface="Dosis"/>
                <a:cs typeface="Dosis"/>
                <a:sym typeface="Dosis"/>
              </a:endParaRPr>
            </a:p>
          </p:txBody>
        </p:sp>
        <p:sp>
          <p:nvSpPr>
            <p:cNvPr id="539" name="Google Shape;539;p39"/>
            <p:cNvSpPr txBox="1"/>
            <p:nvPr/>
          </p:nvSpPr>
          <p:spPr>
            <a:xfrm>
              <a:off x="5814076" y="2393184"/>
              <a:ext cx="9192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Dosis"/>
                  <a:ea typeface="Dosis"/>
                  <a:cs typeface="Dosis"/>
                  <a:sym typeface="Dosis"/>
                </a:rPr>
                <a:t>Total subsidy</a:t>
              </a:r>
              <a:endParaRPr b="1">
                <a:solidFill>
                  <a:srgbClr val="FFFFFF"/>
                </a:solidFill>
                <a:latin typeface="Dosis"/>
                <a:ea typeface="Dosis"/>
                <a:cs typeface="Dosis"/>
                <a:sym typeface="Dosis"/>
              </a:endParaRPr>
            </a:p>
          </p:txBody>
        </p:sp>
        <p:sp>
          <p:nvSpPr>
            <p:cNvPr id="540" name="Google Shape;540;p39"/>
            <p:cNvSpPr txBox="1"/>
            <p:nvPr/>
          </p:nvSpPr>
          <p:spPr>
            <a:xfrm>
              <a:off x="7352701" y="2393184"/>
              <a:ext cx="9192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Dosis"/>
                  <a:ea typeface="Dosis"/>
                  <a:cs typeface="Dosis"/>
                  <a:sym typeface="Dosis"/>
                </a:rPr>
                <a:t>Electricity prices</a:t>
              </a:r>
              <a:endParaRPr b="1">
                <a:solidFill>
                  <a:srgbClr val="FFFFFF"/>
                </a:solidFill>
                <a:latin typeface="Dosis"/>
                <a:ea typeface="Dosis"/>
                <a:cs typeface="Dosis"/>
                <a:sym typeface="Dosis"/>
              </a:endParaRPr>
            </a:p>
          </p:txBody>
        </p:sp>
        <p:sp>
          <p:nvSpPr>
            <p:cNvPr id="541" name="Google Shape;541;p39"/>
            <p:cNvSpPr txBox="1"/>
            <p:nvPr/>
          </p:nvSpPr>
          <p:spPr>
            <a:xfrm>
              <a:off x="6582144" y="3666234"/>
              <a:ext cx="9192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Dosis"/>
                  <a:ea typeface="Dosis"/>
                  <a:cs typeface="Dosis"/>
                  <a:sym typeface="Dosis"/>
                </a:rPr>
                <a:t>Security of supply</a:t>
              </a:r>
              <a:endParaRPr b="1">
                <a:solidFill>
                  <a:srgbClr val="FFFFFF"/>
                </a:solidFill>
                <a:latin typeface="Dosis"/>
                <a:ea typeface="Dosis"/>
                <a:cs typeface="Dosis"/>
                <a:sym typeface="Dosis"/>
              </a:endParaRPr>
            </a:p>
          </p:txBody>
        </p:sp>
        <p:sp>
          <p:nvSpPr>
            <p:cNvPr id="542" name="Google Shape;542;p39"/>
            <p:cNvSpPr txBox="1"/>
            <p:nvPr/>
          </p:nvSpPr>
          <p:spPr>
            <a:xfrm>
              <a:off x="5814076" y="3029709"/>
              <a:ext cx="9192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Dosis"/>
                  <a:ea typeface="Dosis"/>
                  <a:cs typeface="Dosis"/>
                  <a:sym typeface="Dosis"/>
                </a:rPr>
                <a:t>Storage efficiency</a:t>
              </a:r>
              <a:endParaRPr b="1">
                <a:solidFill>
                  <a:srgbClr val="FFFFFF"/>
                </a:solidFill>
                <a:latin typeface="Dosis"/>
                <a:ea typeface="Dosis"/>
                <a:cs typeface="Dosis"/>
                <a:sym typeface="Dosis"/>
              </a:endParaRPr>
            </a:p>
          </p:txBody>
        </p:sp>
        <p:sp>
          <p:nvSpPr>
            <p:cNvPr id="543" name="Google Shape;543;p39"/>
            <p:cNvSpPr txBox="1"/>
            <p:nvPr/>
          </p:nvSpPr>
          <p:spPr>
            <a:xfrm>
              <a:off x="7352700" y="3029700"/>
              <a:ext cx="10212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Dosis"/>
                  <a:ea typeface="Dosis"/>
                  <a:cs typeface="Dosis"/>
                  <a:sym typeface="Dosis"/>
                </a:rPr>
                <a:t>Investment costs</a:t>
              </a:r>
              <a:endParaRPr b="1">
                <a:solidFill>
                  <a:srgbClr val="FFFFFF"/>
                </a:solidFill>
                <a:latin typeface="Dosis"/>
                <a:ea typeface="Dosis"/>
                <a:cs typeface="Dosis"/>
                <a:sym typeface="Dosis"/>
              </a:endParaRPr>
            </a:p>
          </p:txBody>
        </p:sp>
      </p:grpSp>
      <p:sp>
        <p:nvSpPr>
          <p:cNvPr id="544" name="Google Shape;544;p39"/>
          <p:cNvSpPr txBox="1"/>
          <p:nvPr/>
        </p:nvSpPr>
        <p:spPr>
          <a:xfrm>
            <a:off x="2922749" y="4001525"/>
            <a:ext cx="32985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9. The key performance indicators for the design.</a:t>
            </a:r>
            <a:endParaRPr sz="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4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50" name="Google Shape;550;p40"/>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5.2. Design Proposal - Scenarios</a:t>
            </a:r>
            <a:endParaRPr sz="3600"/>
          </a:p>
        </p:txBody>
      </p:sp>
      <p:sp>
        <p:nvSpPr>
          <p:cNvPr id="551" name="Google Shape;551;p40"/>
          <p:cNvSpPr/>
          <p:nvPr/>
        </p:nvSpPr>
        <p:spPr>
          <a:xfrm>
            <a:off x="354325" y="914400"/>
            <a:ext cx="2669400" cy="2541300"/>
          </a:xfrm>
          <a:prstGeom prst="teardrop">
            <a:avLst>
              <a:gd fmla="val 99080" name="adj"/>
            </a:avLst>
          </a:prstGeom>
          <a:solidFill>
            <a:srgbClr val="6AA84F"/>
          </a:solid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Open Sans"/>
                <a:ea typeface="Open Sans"/>
                <a:cs typeface="Open Sans"/>
                <a:sym typeface="Open Sans"/>
              </a:rPr>
              <a:t>Scenario 1 </a:t>
            </a:r>
            <a:endParaRPr b="1" sz="20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2000">
                <a:solidFill>
                  <a:srgbClr val="FFFFFF"/>
                </a:solidFill>
                <a:latin typeface="Open Sans"/>
                <a:ea typeface="Open Sans"/>
                <a:cs typeface="Open Sans"/>
                <a:sym typeface="Open Sans"/>
              </a:rPr>
              <a:t>PV or not PV?</a:t>
            </a:r>
            <a:endParaRPr b="1" sz="2000">
              <a:solidFill>
                <a:srgbClr val="FFFFFF"/>
              </a:solidFill>
              <a:latin typeface="Open Sans"/>
              <a:ea typeface="Open Sans"/>
              <a:cs typeface="Open Sans"/>
              <a:sym typeface="Open Sans"/>
            </a:endParaRPr>
          </a:p>
        </p:txBody>
      </p:sp>
      <p:sp>
        <p:nvSpPr>
          <p:cNvPr id="552" name="Google Shape;552;p40"/>
          <p:cNvSpPr/>
          <p:nvPr/>
        </p:nvSpPr>
        <p:spPr>
          <a:xfrm>
            <a:off x="3237300" y="914400"/>
            <a:ext cx="2669400" cy="2541300"/>
          </a:xfrm>
          <a:prstGeom prst="teardrop">
            <a:avLst>
              <a:gd fmla="val 100000" name="adj"/>
            </a:avLst>
          </a:prstGeom>
          <a:solidFill>
            <a:schemeClr val="accent1"/>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Open Sans"/>
                <a:ea typeface="Open Sans"/>
                <a:cs typeface="Open Sans"/>
                <a:sym typeface="Open Sans"/>
              </a:rPr>
              <a:t>Scenario 2 </a:t>
            </a:r>
            <a:endParaRPr b="1" sz="20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2000">
                <a:solidFill>
                  <a:srgbClr val="FFFFFF"/>
                </a:solidFill>
                <a:latin typeface="Open Sans"/>
                <a:ea typeface="Open Sans"/>
                <a:cs typeface="Open Sans"/>
                <a:sym typeface="Open Sans"/>
              </a:rPr>
              <a:t>iStore</a:t>
            </a:r>
            <a:endParaRPr b="1" sz="2000">
              <a:solidFill>
                <a:srgbClr val="FFFFFF"/>
              </a:solidFill>
              <a:latin typeface="Open Sans"/>
              <a:ea typeface="Open Sans"/>
              <a:cs typeface="Open Sans"/>
              <a:sym typeface="Open Sans"/>
            </a:endParaRPr>
          </a:p>
        </p:txBody>
      </p:sp>
      <p:sp>
        <p:nvSpPr>
          <p:cNvPr id="553" name="Google Shape;553;p40"/>
          <p:cNvSpPr/>
          <p:nvPr/>
        </p:nvSpPr>
        <p:spPr>
          <a:xfrm>
            <a:off x="6120275" y="914400"/>
            <a:ext cx="2669400" cy="2541300"/>
          </a:xfrm>
          <a:prstGeom prst="teardrop">
            <a:avLst>
              <a:gd fmla="val 100000" name="adj"/>
            </a:avLst>
          </a:prstGeom>
          <a:solidFill>
            <a:srgbClr val="0097A7"/>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Open Sans"/>
                <a:ea typeface="Open Sans"/>
                <a:cs typeface="Open Sans"/>
                <a:sym typeface="Open Sans"/>
              </a:rPr>
              <a:t>Scenario 3</a:t>
            </a:r>
            <a:endParaRPr b="1" sz="20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2000">
                <a:solidFill>
                  <a:srgbClr val="FFFFFF"/>
                </a:solidFill>
                <a:latin typeface="Open Sans"/>
                <a:ea typeface="Open Sans"/>
                <a:cs typeface="Open Sans"/>
                <a:sym typeface="Open Sans"/>
              </a:rPr>
              <a:t>Let’s have Fund!</a:t>
            </a:r>
            <a:endParaRPr b="1" sz="2000">
              <a:solidFill>
                <a:srgbClr val="FFFFFF"/>
              </a:solidFill>
              <a:latin typeface="Open Sans"/>
              <a:ea typeface="Open Sans"/>
              <a:cs typeface="Open Sans"/>
              <a:sym typeface="Open Sans"/>
            </a:endParaRPr>
          </a:p>
        </p:txBody>
      </p:sp>
      <p:sp>
        <p:nvSpPr>
          <p:cNvPr id="554" name="Google Shape;554;p40"/>
          <p:cNvSpPr txBox="1"/>
          <p:nvPr/>
        </p:nvSpPr>
        <p:spPr>
          <a:xfrm>
            <a:off x="569875" y="3690925"/>
            <a:ext cx="2238300" cy="8454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Households decide to adopt solar PV or not</a:t>
            </a:r>
            <a:endParaRPr>
              <a:solidFill>
                <a:schemeClr val="dk2"/>
              </a:solidFill>
              <a:latin typeface="Open Sans"/>
              <a:ea typeface="Open Sans"/>
              <a:cs typeface="Open Sans"/>
              <a:sym typeface="Open Sans"/>
            </a:endParaRPr>
          </a:p>
        </p:txBody>
      </p:sp>
      <p:sp>
        <p:nvSpPr>
          <p:cNvPr id="555" name="Google Shape;555;p40"/>
          <p:cNvSpPr txBox="1"/>
          <p:nvPr/>
        </p:nvSpPr>
        <p:spPr>
          <a:xfrm>
            <a:off x="3452850" y="3690925"/>
            <a:ext cx="2238300" cy="8454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Households can use batteries with solar PV</a:t>
            </a:r>
            <a:endParaRPr>
              <a:solidFill>
                <a:schemeClr val="dk2"/>
              </a:solidFill>
              <a:latin typeface="Open Sans"/>
              <a:ea typeface="Open Sans"/>
              <a:cs typeface="Open Sans"/>
              <a:sym typeface="Open Sans"/>
            </a:endParaRPr>
          </a:p>
        </p:txBody>
      </p:sp>
      <p:sp>
        <p:nvSpPr>
          <p:cNvPr id="556" name="Google Shape;556;p40"/>
          <p:cNvSpPr txBox="1"/>
          <p:nvPr/>
        </p:nvSpPr>
        <p:spPr>
          <a:xfrm>
            <a:off x="6474675" y="3690925"/>
            <a:ext cx="2238300" cy="845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Households are subsidized for batteries with solar PV</a:t>
            </a:r>
            <a:endParaRPr>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4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62" name="Google Shape;562;p41"/>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 Modelling Strategy</a:t>
            </a:r>
            <a:endParaRPr/>
          </a:p>
        </p:txBody>
      </p:sp>
      <p:pic>
        <p:nvPicPr>
          <p:cNvPr id="563" name="Google Shape;563;p41"/>
          <p:cNvPicPr preferRelativeResize="0"/>
          <p:nvPr/>
        </p:nvPicPr>
        <p:blipFill>
          <a:blip r:embed="rId3">
            <a:alphaModFix/>
          </a:blip>
          <a:stretch>
            <a:fillRect/>
          </a:stretch>
        </p:blipFill>
        <p:spPr>
          <a:xfrm>
            <a:off x="1958175" y="710650"/>
            <a:ext cx="5227649" cy="4158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42"/>
          <p:cNvSpPr txBox="1"/>
          <p:nvPr>
            <p:ph idx="1" type="body"/>
          </p:nvPr>
        </p:nvSpPr>
        <p:spPr>
          <a:xfrm>
            <a:off x="61075" y="629250"/>
            <a:ext cx="44217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will develop our design project starting from three future scenarios, to evaluate the effects on the KPIs selected. The scenarios are:</a:t>
            </a:r>
            <a:endParaRPr sz="1200"/>
          </a:p>
          <a:p>
            <a:pPr indent="-304800" lvl="0" marL="457200" rtl="0" algn="l">
              <a:spcBef>
                <a:spcPts val="0"/>
              </a:spcBef>
              <a:spcAft>
                <a:spcPts val="0"/>
              </a:spcAft>
              <a:buSzPts val="1200"/>
              <a:buAutoNum type="arabicPeriod"/>
            </a:pPr>
            <a:r>
              <a:rPr b="1" i="1" lang="en" sz="1200">
                <a:solidFill>
                  <a:srgbClr val="6AA84F"/>
                </a:solidFill>
              </a:rPr>
              <a:t>PV or not PV?</a:t>
            </a:r>
            <a:r>
              <a:rPr b="1" i="1" lang="en" sz="1200"/>
              <a:t> </a:t>
            </a:r>
            <a:r>
              <a:rPr lang="en" sz="1200"/>
              <a:t>Households choose, depending mainly on financial benefits and social recognition, if installing or not PV modules on their rooftops to produce their own electricity.</a:t>
            </a:r>
            <a:endParaRPr sz="1200"/>
          </a:p>
          <a:p>
            <a:pPr indent="-304800" lvl="0" marL="457200" rtl="0" algn="l">
              <a:spcBef>
                <a:spcPts val="0"/>
              </a:spcBef>
              <a:spcAft>
                <a:spcPts val="0"/>
              </a:spcAft>
              <a:buSzPts val="1200"/>
              <a:buAutoNum type="arabicPeriod"/>
            </a:pPr>
            <a:r>
              <a:rPr b="1" i="1" lang="en" sz="1200">
                <a:solidFill>
                  <a:schemeClr val="accent1"/>
                </a:solidFill>
              </a:rPr>
              <a:t>iStore</a:t>
            </a:r>
            <a:r>
              <a:rPr b="1" i="1" lang="en" sz="1200"/>
              <a:t> </a:t>
            </a:r>
            <a:r>
              <a:rPr lang="en" sz="1200"/>
              <a:t>the option of including a battery, in addition to PV panels, to allow electricity storage is introduced.</a:t>
            </a:r>
            <a:endParaRPr sz="1200"/>
          </a:p>
          <a:p>
            <a:pPr indent="-304800" lvl="0" marL="457200" rtl="0" algn="l">
              <a:spcBef>
                <a:spcPts val="0"/>
              </a:spcBef>
              <a:spcAft>
                <a:spcPts val="0"/>
              </a:spcAft>
              <a:buSzPts val="1200"/>
              <a:buAutoNum type="arabicPeriod"/>
            </a:pPr>
            <a:r>
              <a:rPr b="1" i="1" lang="en" sz="1200">
                <a:solidFill>
                  <a:schemeClr val="accent5"/>
                </a:solidFill>
              </a:rPr>
              <a:t>Let’s have Funds!</a:t>
            </a:r>
            <a:r>
              <a:rPr lang="en" sz="1200"/>
              <a:t> is based on the same assumptions of scenario 2 but in addition households receive a subsidy to help them in the initial investment for the installation of the technology.</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en" sz="1200"/>
              <a:t>The modelling strategy that we chose, illustrated in the previous figure, follows a </a:t>
            </a:r>
            <a:r>
              <a:rPr b="1" lang="en" sz="1200"/>
              <a:t>sequential approach</a:t>
            </a:r>
            <a:r>
              <a:rPr lang="en" sz="1200"/>
              <a:t>. However, </a:t>
            </a:r>
            <a:r>
              <a:rPr b="1" lang="en" sz="1200"/>
              <a:t>iteration</a:t>
            </a:r>
            <a:r>
              <a:rPr lang="en" sz="1200"/>
              <a:t> was necessary to merge the final results to allow for a concrete comparison between different scenarios.</a:t>
            </a:r>
            <a:endParaRPr sz="1200"/>
          </a:p>
        </p:txBody>
      </p:sp>
      <p:sp>
        <p:nvSpPr>
          <p:cNvPr id="569" name="Google Shape;569;p42"/>
          <p:cNvSpPr txBox="1"/>
          <p:nvPr>
            <p:ph idx="2" type="body"/>
          </p:nvPr>
        </p:nvSpPr>
        <p:spPr>
          <a:xfrm>
            <a:off x="4410450" y="629250"/>
            <a:ext cx="44217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first model, </a:t>
            </a:r>
            <a:r>
              <a:rPr b="1" lang="en" sz="1200"/>
              <a:t>PV and Electricity Storage</a:t>
            </a:r>
            <a:r>
              <a:rPr lang="en" sz="1200"/>
              <a:t>, gets the specification of the PV panels and the average values of the solar profile, the electricity price and the electricity consumption of households of Sicily as input. It provides the expected savings coming from the installation of the technology used by </a:t>
            </a:r>
            <a:r>
              <a:rPr b="1" lang="en" sz="1200"/>
              <a:t>Diffusion of Innovation</a:t>
            </a:r>
            <a:r>
              <a:rPr lang="en" sz="1200"/>
              <a:t> in the adoption process of households. </a:t>
            </a:r>
            <a:endParaRPr sz="1200"/>
          </a:p>
          <a:p>
            <a:pPr indent="0" lvl="0" marL="0" rtl="0" algn="l">
              <a:spcBef>
                <a:spcPts val="0"/>
              </a:spcBef>
              <a:spcAft>
                <a:spcPts val="0"/>
              </a:spcAft>
              <a:buNone/>
            </a:pPr>
            <a:r>
              <a:rPr lang="en" sz="1200"/>
              <a:t>This agent-based model evaluates the behaviour of households towards the adoption of renewable technologies and provides the percentage of the households that will install solar PV. </a:t>
            </a:r>
            <a:endParaRPr sz="1200"/>
          </a:p>
          <a:p>
            <a:pPr indent="0" lvl="0" marL="0" rtl="0" algn="l">
              <a:spcBef>
                <a:spcPts val="0"/>
              </a:spcBef>
              <a:spcAft>
                <a:spcPts val="0"/>
              </a:spcAft>
              <a:buNone/>
            </a:pPr>
            <a:r>
              <a:rPr lang="en" sz="1200"/>
              <a:t>Finally, this output is feed into the </a:t>
            </a:r>
            <a:r>
              <a:rPr b="1" lang="en" sz="1200"/>
              <a:t>Energy Transition Model</a:t>
            </a:r>
            <a:r>
              <a:rPr lang="en" sz="1200"/>
              <a:t> which provides as outputs the degree of security of supply, the expected electricity price and the forecast reduction in carbon emissions.</a:t>
            </a:r>
            <a:endParaRPr sz="1200"/>
          </a:p>
          <a:p>
            <a:pPr indent="0" lvl="0" marL="0" rtl="0" algn="l">
              <a:spcBef>
                <a:spcPts val="0"/>
              </a:spcBef>
              <a:spcAft>
                <a:spcPts val="0"/>
              </a:spcAft>
              <a:buNone/>
            </a:pPr>
            <a:r>
              <a:rPr lang="en" sz="1200"/>
              <a:t>The availability of storage capacity, the total initial investment costs and the amount of subsidy required for the batteries are instead provided by the PV and Electricity Storage model.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
        <p:nvSpPr>
          <p:cNvPr id="570" name="Google Shape;570;p4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71" name="Google Shape;571;p42"/>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 Modelling Strategy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43"/>
          <p:cNvSpPr txBox="1"/>
          <p:nvPr>
            <p:ph idx="1" type="body"/>
          </p:nvPr>
        </p:nvSpPr>
        <p:spPr>
          <a:xfrm>
            <a:off x="3117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ADAPTING THE INPUT FOR SICILY</a:t>
            </a:r>
            <a:r>
              <a:rPr lang="en"/>
              <a:t>:</a:t>
            </a:r>
            <a:endParaRPr/>
          </a:p>
          <a:p>
            <a:pPr indent="-292100" lvl="0" marL="457200" rtl="0" algn="l">
              <a:spcBef>
                <a:spcPts val="0"/>
              </a:spcBef>
              <a:spcAft>
                <a:spcPts val="0"/>
              </a:spcAft>
              <a:buSzPts val="1000"/>
              <a:buAutoNum type="arabicPeriod"/>
            </a:pPr>
            <a:r>
              <a:rPr lang="en"/>
              <a:t>Change the PV, battery, and inverter specification into Italian based manufacturer </a:t>
            </a:r>
            <a:r>
              <a:rPr lang="en"/>
              <a:t>(Sunerg) </a:t>
            </a:r>
            <a:endParaRPr/>
          </a:p>
          <a:p>
            <a:pPr indent="-292100" lvl="0" marL="457200" rtl="0" algn="l">
              <a:spcBef>
                <a:spcPts val="0"/>
              </a:spcBef>
              <a:spcAft>
                <a:spcPts val="0"/>
              </a:spcAft>
              <a:buSzPts val="1000"/>
              <a:buAutoNum type="arabicPeriod"/>
            </a:pPr>
            <a:r>
              <a:rPr lang="en"/>
              <a:t>Expected turnover will be changed based on the product. Most PV companies in Italy offer 10 years warranty only. </a:t>
            </a:r>
            <a:endParaRPr/>
          </a:p>
          <a:p>
            <a:pPr indent="-292100" lvl="1" marL="914400" rtl="0" algn="l">
              <a:spcBef>
                <a:spcPts val="0"/>
              </a:spcBef>
              <a:spcAft>
                <a:spcPts val="0"/>
              </a:spcAft>
              <a:buSzPts val="1000"/>
              <a:buAutoNum type="alphaLcPeriod"/>
            </a:pPr>
            <a:r>
              <a:rPr lang="en"/>
              <a:t>Use payback time variability into input variable of the model: 5 or 10 years</a:t>
            </a:r>
            <a:endParaRPr/>
          </a:p>
          <a:p>
            <a:pPr indent="-292100" lvl="0" marL="457200" rtl="0" algn="l">
              <a:spcBef>
                <a:spcPts val="0"/>
              </a:spcBef>
              <a:spcAft>
                <a:spcPts val="0"/>
              </a:spcAft>
              <a:buSzPts val="1000"/>
              <a:buAutoNum type="arabicPeriod"/>
            </a:pPr>
            <a:r>
              <a:rPr lang="en"/>
              <a:t>Change the solar radiation average per hour data of different month to Sicily which have longer and more powerful solar radiation than in Netherland </a:t>
            </a:r>
            <a:r>
              <a:rPr b="1" lang="en"/>
              <a:t>(</a:t>
            </a:r>
            <a:r>
              <a:rPr lang="en"/>
              <a:t>2016 data</a:t>
            </a:r>
            <a:r>
              <a:rPr b="1" lang="en"/>
              <a:t>)</a:t>
            </a:r>
            <a:endParaRPr/>
          </a:p>
          <a:p>
            <a:pPr indent="-292100" lvl="0" marL="457200" rtl="0" algn="l">
              <a:spcBef>
                <a:spcPts val="0"/>
              </a:spcBef>
              <a:spcAft>
                <a:spcPts val="0"/>
              </a:spcAft>
              <a:buSzPts val="1000"/>
              <a:buAutoNum type="arabicPeriod"/>
            </a:pPr>
            <a:r>
              <a:rPr lang="en"/>
              <a:t>Change the hourly average consumption of different month in Sicily which consume less power for lighting since they have longer day (more equal consumption distribution throughout the day) </a:t>
            </a:r>
            <a:r>
              <a:rPr b="1" lang="en"/>
              <a:t>(</a:t>
            </a:r>
            <a:r>
              <a:rPr lang="en"/>
              <a:t>2016 data</a:t>
            </a:r>
            <a:r>
              <a:rPr b="1" lang="en"/>
              <a:t>)</a:t>
            </a:r>
            <a:endParaRPr/>
          </a:p>
          <a:p>
            <a:pPr indent="-292100" lvl="0" marL="457200" rtl="0" algn="l">
              <a:spcBef>
                <a:spcPts val="0"/>
              </a:spcBef>
              <a:spcAft>
                <a:spcPts val="0"/>
              </a:spcAft>
              <a:buSzPts val="1000"/>
              <a:buAutoNum type="arabicPeriod"/>
            </a:pPr>
            <a:r>
              <a:rPr lang="en"/>
              <a:t>Change in total amount of energy used per year (2014 data)</a:t>
            </a:r>
            <a:endParaRPr/>
          </a:p>
          <a:p>
            <a:pPr indent="-292100" lvl="0" marL="457200" rtl="0" algn="l">
              <a:spcBef>
                <a:spcPts val="0"/>
              </a:spcBef>
              <a:spcAft>
                <a:spcPts val="0"/>
              </a:spcAft>
              <a:buSzPts val="1000"/>
              <a:buAutoNum type="arabicPeriod"/>
            </a:pPr>
            <a:r>
              <a:rPr lang="en"/>
              <a:t>Change in electricity price and expected increase per year (2014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77" name="Google Shape;577;p43"/>
          <p:cNvSpPr txBox="1"/>
          <p:nvPr>
            <p:ph idx="2" type="body"/>
          </p:nvPr>
        </p:nvSpPr>
        <p:spPr>
          <a:xfrm>
            <a:off x="48324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UNCHANGED DATA</a:t>
            </a:r>
            <a:endParaRPr b="1"/>
          </a:p>
          <a:p>
            <a:pPr indent="-292100" lvl="0" marL="457200" rtl="0" algn="l">
              <a:spcBef>
                <a:spcPts val="0"/>
              </a:spcBef>
              <a:spcAft>
                <a:spcPts val="0"/>
              </a:spcAft>
              <a:buSzPts val="1000"/>
              <a:buAutoNum type="arabicPeriod"/>
            </a:pPr>
            <a:r>
              <a:rPr lang="en"/>
              <a:t>Solar panel degradation factor, maintenance cost per year</a:t>
            </a:r>
            <a:endParaRPr/>
          </a:p>
          <a:p>
            <a:pPr indent="-292100" lvl="0" marL="457200" rtl="0" algn="l">
              <a:spcBef>
                <a:spcPts val="0"/>
              </a:spcBef>
              <a:spcAft>
                <a:spcPts val="0"/>
              </a:spcAft>
              <a:buSzPts val="1000"/>
              <a:buAutoNum type="arabicPeriod"/>
            </a:pPr>
            <a:r>
              <a:rPr lang="en"/>
              <a:t>Insurance cost and cost of capital, increase cost per year</a:t>
            </a:r>
            <a:endParaRPr/>
          </a:p>
          <a:p>
            <a:pPr indent="-292100" lvl="0" marL="457200" rtl="0" algn="l">
              <a:spcBef>
                <a:spcPts val="0"/>
              </a:spcBef>
              <a:spcAft>
                <a:spcPts val="0"/>
              </a:spcAft>
              <a:buSzPts val="1000"/>
              <a:buAutoNum type="arabicPeriod"/>
            </a:pPr>
            <a:r>
              <a:rPr lang="en"/>
              <a:t>Construction cost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COMPARISON FUNCTION OF THE CURRENT MODEL</a:t>
            </a:r>
            <a:endParaRPr/>
          </a:p>
          <a:p>
            <a:pPr indent="-292100" lvl="0" marL="457200" rtl="0" algn="l">
              <a:spcBef>
                <a:spcPts val="0"/>
              </a:spcBef>
              <a:spcAft>
                <a:spcPts val="0"/>
              </a:spcAft>
              <a:buSzPts val="1000"/>
              <a:buAutoNum type="arabicPeriod"/>
            </a:pPr>
            <a:r>
              <a:rPr lang="en"/>
              <a:t>Use PV and sell it to the grid if not used</a:t>
            </a:r>
            <a:endParaRPr/>
          </a:p>
          <a:p>
            <a:pPr indent="-292100" lvl="0" marL="457200" rtl="0" algn="l">
              <a:spcBef>
                <a:spcPts val="0"/>
              </a:spcBef>
              <a:spcAft>
                <a:spcPts val="0"/>
              </a:spcAft>
              <a:buSzPts val="1000"/>
              <a:buAutoNum type="arabicPeriod"/>
            </a:pPr>
            <a:r>
              <a:rPr lang="en"/>
              <a:t>Use PV and store everything in the battery if not used</a:t>
            </a:r>
            <a:endParaRPr/>
          </a:p>
          <a:p>
            <a:pPr indent="-292100" lvl="1" marL="914400" rtl="0" algn="l">
              <a:spcBef>
                <a:spcPts val="0"/>
              </a:spcBef>
              <a:spcAft>
                <a:spcPts val="0"/>
              </a:spcAft>
              <a:buSzPts val="1000"/>
              <a:buAutoNum type="alphaLcPeriod"/>
            </a:pPr>
            <a:r>
              <a:rPr lang="en"/>
              <a:t>Battery investment by household</a:t>
            </a:r>
            <a:endParaRPr/>
          </a:p>
          <a:p>
            <a:pPr indent="-292100" lvl="1" marL="914400" rtl="0" algn="l">
              <a:spcBef>
                <a:spcPts val="0"/>
              </a:spcBef>
              <a:spcAft>
                <a:spcPts val="0"/>
              </a:spcAft>
              <a:buSzPts val="1000"/>
              <a:buAutoNum type="alphaLcPeriod"/>
            </a:pPr>
            <a:r>
              <a:rPr lang="en"/>
              <a:t>Battery investment not by household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MODEL MODIFICATION</a:t>
            </a:r>
            <a:endParaRPr/>
          </a:p>
          <a:p>
            <a:pPr indent="-292100" lvl="0" marL="457200" rtl="0" algn="l">
              <a:spcBef>
                <a:spcPts val="0"/>
              </a:spcBef>
              <a:spcAft>
                <a:spcPts val="0"/>
              </a:spcAft>
              <a:buSzPts val="1000"/>
              <a:buAutoNum type="arabicPeriod"/>
            </a:pPr>
            <a:r>
              <a:rPr lang="en"/>
              <a:t>Calculation of total solar energy generation per household</a:t>
            </a:r>
            <a:endParaRPr/>
          </a:p>
          <a:p>
            <a:pPr indent="-292100" lvl="0" marL="457200" rtl="0" algn="l">
              <a:spcBef>
                <a:spcPts val="0"/>
              </a:spcBef>
              <a:spcAft>
                <a:spcPts val="0"/>
              </a:spcAft>
              <a:buSzPts val="1000"/>
              <a:buAutoNum type="arabicPeriod"/>
            </a:pPr>
            <a:r>
              <a:rPr lang="en"/>
              <a:t>Calculate needed subsidy to give to the consumers in the third scenario.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78" name="Google Shape;578;p4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79" name="Google Shape;579;p43"/>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6.1. PV and Electricity Storage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44"/>
          <p:cNvSpPr txBox="1"/>
          <p:nvPr>
            <p:ph idx="1" type="body"/>
          </p:nvPr>
        </p:nvSpPr>
        <p:spPr>
          <a:xfrm>
            <a:off x="311700" y="781650"/>
            <a:ext cx="3999900" cy="400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RESULT:</a:t>
            </a:r>
            <a:endParaRPr/>
          </a:p>
          <a:p>
            <a:pPr indent="-292100" lvl="0" marL="457200" rtl="0" algn="just">
              <a:spcBef>
                <a:spcPts val="0"/>
              </a:spcBef>
              <a:spcAft>
                <a:spcPts val="0"/>
              </a:spcAft>
              <a:buSzPts val="1000"/>
              <a:buAutoNum type="arabicPeriod"/>
            </a:pPr>
            <a:r>
              <a:rPr lang="en"/>
              <a:t>Both Polycrystalline and Monocrystalline products give almost the same payback period. </a:t>
            </a:r>
            <a:endParaRPr/>
          </a:p>
          <a:p>
            <a:pPr indent="-292100" lvl="0" marL="457200" rtl="0" algn="just">
              <a:spcBef>
                <a:spcPts val="0"/>
              </a:spcBef>
              <a:spcAft>
                <a:spcPts val="0"/>
              </a:spcAft>
              <a:buSzPts val="1000"/>
              <a:buAutoNum type="arabicPeriod"/>
            </a:pPr>
            <a:r>
              <a:rPr lang="en"/>
              <a:t>Since PV generation in Italy is more uniform than Netherland, the need to battery is lower. </a:t>
            </a:r>
            <a:endParaRPr/>
          </a:p>
          <a:p>
            <a:pPr indent="-292100" lvl="0" marL="457200" rtl="0" algn="just">
              <a:spcBef>
                <a:spcPts val="0"/>
              </a:spcBef>
              <a:spcAft>
                <a:spcPts val="0"/>
              </a:spcAft>
              <a:buSzPts val="1000"/>
              <a:buAutoNum type="arabicPeriod"/>
            </a:pPr>
            <a:r>
              <a:rPr lang="en"/>
              <a:t>Despite the low battery capacity, the household that decided to install both battery and PV will still get less return in their capital than the ones that decided to install only PV.</a:t>
            </a:r>
            <a:endParaRPr/>
          </a:p>
          <a:p>
            <a:pPr indent="-292100" lvl="0" marL="457200" rtl="0" algn="just">
              <a:spcBef>
                <a:spcPts val="0"/>
              </a:spcBef>
              <a:spcAft>
                <a:spcPts val="0"/>
              </a:spcAft>
              <a:buSzPts val="1000"/>
              <a:buAutoNum type="arabicPeriod"/>
            </a:pPr>
            <a:r>
              <a:rPr lang="en"/>
              <a:t>Even if the household don’t have to pay for the battery, they will still get longer return of investment rather than using only PV</a:t>
            </a:r>
            <a:endParaRPr/>
          </a:p>
          <a:p>
            <a:pPr indent="-292100" lvl="0" marL="457200" rtl="0" algn="just">
              <a:spcBef>
                <a:spcPts val="0"/>
              </a:spcBef>
              <a:spcAft>
                <a:spcPts val="0"/>
              </a:spcAft>
              <a:buSzPts val="1000"/>
              <a:buAutoNum type="arabicPeriod"/>
            </a:pPr>
            <a:r>
              <a:rPr lang="en"/>
              <a:t>In Italy, total yearly PV generation prediction in the household is bigger than the average energy consumption. (20 meter square)</a:t>
            </a:r>
            <a:endParaRPr/>
          </a:p>
          <a:p>
            <a:pPr indent="0" lvl="0" marL="0" rtl="0" algn="just">
              <a:spcBef>
                <a:spcPts val="0"/>
              </a:spcBef>
              <a:spcAft>
                <a:spcPts val="0"/>
              </a:spcAft>
              <a:buNone/>
            </a:pPr>
            <a:r>
              <a:t/>
            </a:r>
            <a:endParaRPr/>
          </a:p>
          <a:p>
            <a:pPr indent="0" lvl="0" marL="0" rtl="0" algn="just">
              <a:spcBef>
                <a:spcPts val="0"/>
              </a:spcBef>
              <a:spcAft>
                <a:spcPts val="0"/>
              </a:spcAft>
              <a:buClr>
                <a:schemeClr val="dk1"/>
              </a:buClr>
              <a:buSzPts val="1100"/>
              <a:buFont typeface="Arial"/>
              <a:buNone/>
            </a:pPr>
            <a:r>
              <a:rPr b="1" lang="en"/>
              <a:t>NEXT MODIFICATIONS:</a:t>
            </a:r>
            <a:endParaRPr b="1"/>
          </a:p>
          <a:p>
            <a:pPr indent="-292100" lvl="0" marL="457200" rtl="0" algn="just">
              <a:spcBef>
                <a:spcPts val="0"/>
              </a:spcBef>
              <a:spcAft>
                <a:spcPts val="0"/>
              </a:spcAft>
              <a:buSzPts val="1000"/>
              <a:buAutoNum type="arabicPeriod"/>
            </a:pPr>
            <a:r>
              <a:rPr lang="en"/>
              <a:t>Add variability if the household also decide to convert their heating and cooking system from gas to electricity</a:t>
            </a:r>
            <a:endParaRPr/>
          </a:p>
          <a:p>
            <a:pPr indent="-292100" lvl="1" marL="914400" rtl="0" algn="just">
              <a:spcBef>
                <a:spcPts val="0"/>
              </a:spcBef>
              <a:spcAft>
                <a:spcPts val="0"/>
              </a:spcAft>
              <a:buSzPts val="1000"/>
              <a:buAutoNum type="alphaLcPeriod"/>
            </a:pPr>
            <a:r>
              <a:rPr lang="en"/>
              <a:t>Change in the total consumption per year</a:t>
            </a:r>
            <a:endParaRPr/>
          </a:p>
          <a:p>
            <a:pPr indent="-292100" lvl="1" marL="914400" rtl="0" algn="just">
              <a:spcBef>
                <a:spcPts val="0"/>
              </a:spcBef>
              <a:spcAft>
                <a:spcPts val="0"/>
              </a:spcAft>
              <a:buSzPts val="1000"/>
              <a:buAutoNum type="alphaLcPeriod"/>
            </a:pPr>
            <a:r>
              <a:rPr lang="en"/>
              <a:t>Change in energy consumption profile</a:t>
            </a:r>
            <a:endParaRPr/>
          </a:p>
          <a:p>
            <a:pPr indent="-292100" lvl="1" marL="914400" rtl="0" algn="just">
              <a:spcBef>
                <a:spcPts val="0"/>
              </a:spcBef>
              <a:spcAft>
                <a:spcPts val="0"/>
              </a:spcAft>
              <a:buSzPts val="1000"/>
              <a:buAutoNum type="alphaLcPeriod"/>
            </a:pPr>
            <a:r>
              <a:rPr lang="en"/>
              <a:t>Addition in the investment cost</a:t>
            </a:r>
            <a:endParaRPr/>
          </a:p>
          <a:p>
            <a:pPr indent="-292100" lvl="0" marL="457200" rtl="0" algn="just">
              <a:spcBef>
                <a:spcPts val="0"/>
              </a:spcBef>
              <a:spcAft>
                <a:spcPts val="0"/>
              </a:spcAft>
              <a:buSzPts val="1000"/>
              <a:buAutoNum type="arabicPeriod"/>
            </a:pPr>
            <a:r>
              <a:rPr lang="en"/>
              <a:t>Addition on the possibility to sell electricity as well as having a battery at home with normal capacity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585" name="Google Shape;585;p44"/>
          <p:cNvSpPr txBox="1"/>
          <p:nvPr>
            <p:ph idx="2" type="body"/>
          </p:nvPr>
        </p:nvSpPr>
        <p:spPr>
          <a:xfrm>
            <a:off x="4832400" y="3294750"/>
            <a:ext cx="3999900" cy="149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a:t>Geographical assumptions</a:t>
            </a:r>
            <a:r>
              <a:rPr b="1" lang="en"/>
              <a:t>:</a:t>
            </a:r>
            <a:endParaRPr b="1"/>
          </a:p>
          <a:p>
            <a:pPr indent="-292100" lvl="0" marL="457200" rtl="0" algn="just">
              <a:spcBef>
                <a:spcPts val="0"/>
              </a:spcBef>
              <a:spcAft>
                <a:spcPts val="0"/>
              </a:spcAft>
              <a:buSzPts val="1000"/>
              <a:buAutoNum type="arabicPeriod"/>
            </a:pPr>
            <a:r>
              <a:rPr lang="en"/>
              <a:t>All household are generating and consume uniform electricity. One location in the middle of Sicily is taken as reference, Caltanissetta.</a:t>
            </a:r>
            <a:endParaRPr/>
          </a:p>
        </p:txBody>
      </p:sp>
      <p:sp>
        <p:nvSpPr>
          <p:cNvPr id="586" name="Google Shape;586;p4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87" name="Google Shape;587;p44"/>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r>
              <a:rPr lang="en"/>
              <a:t>.1. PV and Electricity Storage </a:t>
            </a:r>
            <a:endParaRPr/>
          </a:p>
        </p:txBody>
      </p:sp>
      <p:pic>
        <p:nvPicPr>
          <p:cNvPr id="588" name="Google Shape;588;p44"/>
          <p:cNvPicPr preferRelativeResize="0"/>
          <p:nvPr/>
        </p:nvPicPr>
        <p:blipFill>
          <a:blip r:embed="rId3">
            <a:alphaModFix/>
          </a:blip>
          <a:stretch>
            <a:fillRect/>
          </a:stretch>
        </p:blipFill>
        <p:spPr>
          <a:xfrm>
            <a:off x="4901187" y="841000"/>
            <a:ext cx="3862325" cy="2398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45"/>
          <p:cNvSpPr txBox="1"/>
          <p:nvPr>
            <p:ph idx="1" type="body"/>
          </p:nvPr>
        </p:nvSpPr>
        <p:spPr>
          <a:xfrm>
            <a:off x="3117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94" name="Google Shape;594;p45"/>
          <p:cNvSpPr txBox="1"/>
          <p:nvPr>
            <p:ph idx="2" type="body"/>
          </p:nvPr>
        </p:nvSpPr>
        <p:spPr>
          <a:xfrm>
            <a:off x="48324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95" name="Google Shape;595;p45"/>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596" name="Google Shape;596;p45"/>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6.1. PV and Electricity Storage </a:t>
            </a:r>
            <a:endParaRPr/>
          </a:p>
        </p:txBody>
      </p:sp>
      <p:sp>
        <p:nvSpPr>
          <p:cNvPr id="597" name="Google Shape;597;p45"/>
          <p:cNvSpPr txBox="1"/>
          <p:nvPr>
            <p:ph idx="1" type="body"/>
          </p:nvPr>
        </p:nvSpPr>
        <p:spPr>
          <a:xfrm>
            <a:off x="4083200" y="606800"/>
            <a:ext cx="4798800" cy="438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200"/>
              <a:t>MAIN ASSUMPTIONS</a:t>
            </a:r>
            <a:endParaRPr sz="1200"/>
          </a:p>
          <a:p>
            <a:pPr indent="-304800" lvl="0" marL="457200" rtl="0" algn="just">
              <a:spcBef>
                <a:spcPts val="0"/>
              </a:spcBef>
              <a:spcAft>
                <a:spcPts val="0"/>
              </a:spcAft>
              <a:buSzPts val="1200"/>
              <a:buChar char="●"/>
            </a:pPr>
            <a:r>
              <a:rPr lang="en" sz="1200"/>
              <a:t>Uniform demand and solar irradiance in every household.</a:t>
            </a:r>
            <a:endParaRPr sz="1200"/>
          </a:p>
          <a:p>
            <a:pPr indent="-304800" lvl="0" marL="457200" rtl="0" algn="just">
              <a:spcBef>
                <a:spcPts val="0"/>
              </a:spcBef>
              <a:spcAft>
                <a:spcPts val="0"/>
              </a:spcAft>
              <a:buSzPts val="1200"/>
              <a:buChar char="●"/>
            </a:pPr>
            <a:r>
              <a:rPr lang="en" sz="1200"/>
              <a:t>Subsidy is limited into 100 kwh battery. Each household have 20 meter square rooftop surface.</a:t>
            </a:r>
            <a:endParaRPr sz="1200"/>
          </a:p>
          <a:p>
            <a:pPr indent="-304800" lvl="0" marL="457200" rtl="0" algn="just">
              <a:spcBef>
                <a:spcPts val="0"/>
              </a:spcBef>
              <a:spcAft>
                <a:spcPts val="0"/>
              </a:spcAft>
              <a:buSzPts val="1200"/>
              <a:buChar char="●"/>
            </a:pPr>
            <a:r>
              <a:rPr lang="en" sz="1200"/>
              <a:t>Electricity price is not changed based on the household PV installment.</a:t>
            </a:r>
            <a:endParaRPr sz="1200"/>
          </a:p>
          <a:p>
            <a:pPr indent="0" lvl="0" marL="0" rtl="0" algn="just">
              <a:spcBef>
                <a:spcPts val="0"/>
              </a:spcBef>
              <a:spcAft>
                <a:spcPts val="0"/>
              </a:spcAft>
              <a:buNone/>
            </a:pPr>
            <a:r>
              <a:t/>
            </a:r>
            <a:endParaRPr b="1" sz="1200"/>
          </a:p>
          <a:p>
            <a:pPr indent="0" lvl="0" marL="0" rtl="0" algn="just">
              <a:spcBef>
                <a:spcPts val="0"/>
              </a:spcBef>
              <a:spcAft>
                <a:spcPts val="0"/>
              </a:spcAft>
              <a:buNone/>
            </a:pPr>
            <a:r>
              <a:rPr b="1" lang="en" sz="1200"/>
              <a:t>RESULTS FOR DIFFUSION OF INNOVATION </a:t>
            </a:r>
            <a:endParaRPr sz="1200"/>
          </a:p>
          <a:p>
            <a:pPr indent="-304800" lvl="0" marL="457200" rtl="0" algn="just">
              <a:spcBef>
                <a:spcPts val="0"/>
              </a:spcBef>
              <a:spcAft>
                <a:spcPts val="0"/>
              </a:spcAft>
              <a:buSzPts val="1200"/>
              <a:buChar char="●"/>
            </a:pPr>
            <a:r>
              <a:rPr lang="en" sz="1200"/>
              <a:t>Mono and Poly similar payback periods</a:t>
            </a:r>
            <a:endParaRPr sz="1200"/>
          </a:p>
          <a:p>
            <a:pPr indent="-304800" lvl="0" marL="457200" rtl="0" algn="just">
              <a:spcBef>
                <a:spcPts val="0"/>
              </a:spcBef>
              <a:spcAft>
                <a:spcPts val="0"/>
              </a:spcAft>
              <a:buSzPts val="1200"/>
              <a:buChar char="●"/>
            </a:pPr>
            <a:r>
              <a:rPr lang="en" sz="1200"/>
              <a:t>Italy → more uniformity of generation → less battery need</a:t>
            </a:r>
            <a:endParaRPr sz="1200"/>
          </a:p>
          <a:p>
            <a:pPr indent="-304800" lvl="0" marL="457200" rtl="0" algn="just">
              <a:spcBef>
                <a:spcPts val="0"/>
              </a:spcBef>
              <a:spcAft>
                <a:spcPts val="0"/>
              </a:spcAft>
              <a:buSzPts val="1200"/>
              <a:buChar char="●"/>
            </a:pPr>
            <a:r>
              <a:rPr lang="en" sz="1200"/>
              <a:t>Storage (with or without subsidy): high initial investment → ROI in 10 years lower than PV only</a:t>
            </a:r>
            <a:endParaRPr sz="1200"/>
          </a:p>
          <a:p>
            <a:pPr indent="0" lvl="0" marL="0" rtl="0" algn="just">
              <a:spcBef>
                <a:spcPts val="0"/>
              </a:spcBef>
              <a:spcAft>
                <a:spcPts val="0"/>
              </a:spcAft>
              <a:buNone/>
            </a:pPr>
            <a:r>
              <a:rPr lang="en" sz="1200"/>
              <a:t>→ the financial benefits emerging from different scenarios are scaled - [1:3] interval - as input for </a:t>
            </a:r>
            <a:r>
              <a:rPr i="1" lang="en" sz="1200"/>
              <a:t>Diffusion of Innovation</a:t>
            </a:r>
            <a:r>
              <a:rPr lang="en" sz="1200"/>
              <a:t> model through the </a:t>
            </a:r>
            <a:r>
              <a:rPr i="1" lang="en" sz="1200"/>
              <a:t>relative advantage </a:t>
            </a:r>
            <a:r>
              <a:rPr lang="en" sz="1200"/>
              <a:t>parameter.</a:t>
            </a:r>
            <a:endParaRPr sz="1200"/>
          </a:p>
          <a:p>
            <a:pPr indent="-304800" lvl="0" marL="914400" marR="0" rtl="0" algn="just">
              <a:lnSpc>
                <a:spcPct val="115000"/>
              </a:lnSpc>
              <a:spcBef>
                <a:spcPts val="0"/>
              </a:spcBef>
              <a:spcAft>
                <a:spcPts val="0"/>
              </a:spcAft>
              <a:buSzPts val="1200"/>
              <a:buChar char="●"/>
            </a:pPr>
            <a:r>
              <a:rPr lang="en" sz="1200"/>
              <a:t>3 shows minimum advandantage</a:t>
            </a:r>
            <a:endParaRPr sz="1200"/>
          </a:p>
          <a:p>
            <a:pPr indent="-304800" lvl="0" marL="914400" marR="0" rtl="0" algn="just">
              <a:lnSpc>
                <a:spcPct val="115000"/>
              </a:lnSpc>
              <a:spcBef>
                <a:spcPts val="0"/>
              </a:spcBef>
              <a:spcAft>
                <a:spcPts val="0"/>
              </a:spcAft>
              <a:buSzPts val="1200"/>
              <a:buChar char="●"/>
            </a:pPr>
            <a:r>
              <a:rPr lang="en" sz="1200"/>
              <a:t>1 shows highest advantage</a:t>
            </a:r>
            <a:endParaRPr sz="1200"/>
          </a:p>
        </p:txBody>
      </p:sp>
      <p:pic>
        <p:nvPicPr>
          <p:cNvPr id="598" name="Google Shape;598;p45"/>
          <p:cNvPicPr preferRelativeResize="0"/>
          <p:nvPr/>
        </p:nvPicPr>
        <p:blipFill>
          <a:blip r:embed="rId3">
            <a:alphaModFix/>
          </a:blip>
          <a:stretch>
            <a:fillRect/>
          </a:stretch>
        </p:blipFill>
        <p:spPr>
          <a:xfrm>
            <a:off x="315798" y="604823"/>
            <a:ext cx="3773975" cy="2267525"/>
          </a:xfrm>
          <a:prstGeom prst="rect">
            <a:avLst/>
          </a:prstGeom>
          <a:noFill/>
          <a:ln>
            <a:noFill/>
          </a:ln>
        </p:spPr>
      </p:pic>
      <p:pic>
        <p:nvPicPr>
          <p:cNvPr id="599" name="Google Shape;599;p45"/>
          <p:cNvPicPr preferRelativeResize="0"/>
          <p:nvPr/>
        </p:nvPicPr>
        <p:blipFill>
          <a:blip r:embed="rId4">
            <a:alphaModFix/>
          </a:blip>
          <a:stretch>
            <a:fillRect/>
          </a:stretch>
        </p:blipFill>
        <p:spPr>
          <a:xfrm>
            <a:off x="315798" y="2670424"/>
            <a:ext cx="3773975" cy="2267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46"/>
          <p:cNvSpPr txBox="1"/>
          <p:nvPr>
            <p:ph idx="1" type="body"/>
          </p:nvPr>
        </p:nvSpPr>
        <p:spPr>
          <a:xfrm>
            <a:off x="3117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6"/>
          <p:cNvSpPr txBox="1"/>
          <p:nvPr>
            <p:ph idx="2" type="body"/>
          </p:nvPr>
        </p:nvSpPr>
        <p:spPr>
          <a:xfrm>
            <a:off x="4832400" y="781650"/>
            <a:ext cx="3999900" cy="400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200"/>
              <a:t>EXTENSION WITH HEATING</a:t>
            </a:r>
            <a:endParaRPr b="1" sz="1200"/>
          </a:p>
          <a:p>
            <a:pPr indent="-304800" lvl="0" marL="457200" rtl="0" algn="just">
              <a:spcBef>
                <a:spcPts val="0"/>
              </a:spcBef>
              <a:spcAft>
                <a:spcPts val="0"/>
              </a:spcAft>
              <a:buSzPts val="1200"/>
              <a:buChar char="●"/>
            </a:pPr>
            <a:r>
              <a:rPr lang="en" sz="1200"/>
              <a:t>Higher electricity consumption could increase the financial return in a scenario with storage implementation relative to other scenarios </a:t>
            </a:r>
            <a:r>
              <a:rPr i="1" lang="en" sz="1200"/>
              <a:t>(will not be discussed any further)</a:t>
            </a:r>
            <a:endParaRPr i="1" sz="1200"/>
          </a:p>
          <a:p>
            <a:pPr indent="-304800" lvl="0" marL="457200" rtl="0" algn="just">
              <a:spcBef>
                <a:spcPts val="0"/>
              </a:spcBef>
              <a:spcAft>
                <a:spcPts val="0"/>
              </a:spcAft>
              <a:buSzPts val="1200"/>
              <a:buChar char="●"/>
            </a:pPr>
            <a:r>
              <a:rPr lang="en" sz="1200"/>
              <a:t>Although this scenario will not be mentioned any further, this result shows that there is a possibility that electrification on heating and  might increase the value of battery in the household. </a:t>
            </a:r>
            <a:endParaRPr sz="1200"/>
          </a:p>
          <a:p>
            <a:pPr indent="-304800" lvl="0" marL="457200" rtl="0" algn="just">
              <a:spcBef>
                <a:spcPts val="0"/>
              </a:spcBef>
              <a:spcAft>
                <a:spcPts val="0"/>
              </a:spcAft>
              <a:buSzPts val="1200"/>
              <a:buChar char="●"/>
            </a:pPr>
            <a:r>
              <a:rPr lang="en" sz="1200"/>
              <a:t>This battery value increase because of the PV area limitation (14 PV per household). </a:t>
            </a:r>
            <a:endParaRPr sz="1200"/>
          </a:p>
          <a:p>
            <a:pPr indent="-304800" lvl="0" marL="457200" rtl="0" algn="just">
              <a:spcBef>
                <a:spcPts val="0"/>
              </a:spcBef>
              <a:spcAft>
                <a:spcPts val="0"/>
              </a:spcAft>
              <a:buSzPts val="1200"/>
              <a:buChar char="●"/>
            </a:pPr>
            <a:r>
              <a:rPr lang="en" sz="1200"/>
              <a:t>PV limitation gives room for scenario relative value to increase.</a:t>
            </a:r>
            <a:endParaRPr sz="1200"/>
          </a:p>
          <a:p>
            <a:pPr indent="-304800" lvl="0" marL="457200" rtl="0" algn="just">
              <a:spcBef>
                <a:spcPts val="0"/>
              </a:spcBef>
              <a:spcAft>
                <a:spcPts val="0"/>
              </a:spcAft>
              <a:buSzPts val="1200"/>
              <a:buChar char="●"/>
            </a:pPr>
            <a:r>
              <a:rPr lang="en" sz="1200"/>
              <a:t>Scenario one become relatively  paler than other scenario in the case of heating electrification.</a:t>
            </a:r>
            <a:endParaRPr sz="1200"/>
          </a:p>
        </p:txBody>
      </p:sp>
      <p:sp>
        <p:nvSpPr>
          <p:cNvPr id="606" name="Google Shape;606;p4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07" name="Google Shape;607;p46"/>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6.1. PV and Electricity Storage </a:t>
            </a:r>
            <a:endParaRPr/>
          </a:p>
        </p:txBody>
      </p:sp>
      <p:pic>
        <p:nvPicPr>
          <p:cNvPr id="608" name="Google Shape;608;p46"/>
          <p:cNvPicPr preferRelativeResize="0"/>
          <p:nvPr/>
        </p:nvPicPr>
        <p:blipFill>
          <a:blip r:embed="rId3">
            <a:alphaModFix/>
          </a:blip>
          <a:stretch>
            <a:fillRect/>
          </a:stretch>
        </p:blipFill>
        <p:spPr>
          <a:xfrm>
            <a:off x="311700" y="781650"/>
            <a:ext cx="3612425" cy="2170475"/>
          </a:xfrm>
          <a:prstGeom prst="rect">
            <a:avLst/>
          </a:prstGeom>
          <a:noFill/>
          <a:ln>
            <a:noFill/>
          </a:ln>
        </p:spPr>
      </p:pic>
      <p:pic>
        <p:nvPicPr>
          <p:cNvPr id="609" name="Google Shape;609;p46"/>
          <p:cNvPicPr preferRelativeResize="0"/>
          <p:nvPr/>
        </p:nvPicPr>
        <p:blipFill>
          <a:blip r:embed="rId4">
            <a:alphaModFix/>
          </a:blip>
          <a:stretch>
            <a:fillRect/>
          </a:stretch>
        </p:blipFill>
        <p:spPr>
          <a:xfrm>
            <a:off x="361550" y="2763375"/>
            <a:ext cx="3674275" cy="2212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47"/>
          <p:cNvSpPr txBox="1"/>
          <p:nvPr>
            <p:ph idx="1" type="body"/>
          </p:nvPr>
        </p:nvSpPr>
        <p:spPr>
          <a:xfrm>
            <a:off x="311700" y="781650"/>
            <a:ext cx="4594800" cy="400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200"/>
              <a:t>OTHER RESULTS</a:t>
            </a:r>
            <a:endParaRPr sz="1200"/>
          </a:p>
          <a:p>
            <a:pPr indent="-304800" lvl="0" marL="457200" rtl="0" algn="just">
              <a:spcBef>
                <a:spcPts val="0"/>
              </a:spcBef>
              <a:spcAft>
                <a:spcPts val="0"/>
              </a:spcAft>
              <a:buSzPts val="1200"/>
              <a:buChar char="●"/>
            </a:pPr>
            <a:r>
              <a:rPr lang="en" sz="1200"/>
              <a:t>Optimal number of PV panels:</a:t>
            </a:r>
            <a:endParaRPr sz="1200"/>
          </a:p>
          <a:p>
            <a:pPr indent="-304800" lvl="1" marL="914400" rtl="0" algn="just">
              <a:spcBef>
                <a:spcPts val="0"/>
              </a:spcBef>
              <a:spcAft>
                <a:spcPts val="0"/>
              </a:spcAft>
              <a:buSzPts val="1200"/>
              <a:buAutoNum type="alphaLcPeriod"/>
            </a:pPr>
            <a:r>
              <a:rPr lang="en" sz="1200"/>
              <a:t>Scenario 1: 14 panels (max limit)</a:t>
            </a:r>
            <a:endParaRPr sz="1200"/>
          </a:p>
          <a:p>
            <a:pPr indent="-304800" lvl="1" marL="914400" rtl="0" algn="just">
              <a:spcBef>
                <a:spcPts val="0"/>
              </a:spcBef>
              <a:spcAft>
                <a:spcPts val="0"/>
              </a:spcAft>
              <a:buSzPts val="1200"/>
              <a:buAutoNum type="alphaLcPeriod"/>
            </a:pPr>
            <a:r>
              <a:rPr lang="en" sz="1200"/>
              <a:t>Scenario 2: 6 panels</a:t>
            </a:r>
            <a:endParaRPr sz="1200"/>
          </a:p>
          <a:p>
            <a:pPr indent="-304800" lvl="1" marL="914400" rtl="0" algn="just">
              <a:spcBef>
                <a:spcPts val="0"/>
              </a:spcBef>
              <a:spcAft>
                <a:spcPts val="0"/>
              </a:spcAft>
              <a:buSzPts val="1200"/>
              <a:buAutoNum type="alphaLcPeriod"/>
            </a:pPr>
            <a:r>
              <a:rPr lang="en" sz="1200"/>
              <a:t>Scenario 3: 6 panels</a:t>
            </a:r>
            <a:endParaRPr sz="1200"/>
          </a:p>
          <a:p>
            <a:pPr indent="-304800" lvl="0" marL="457200" rtl="0" algn="just">
              <a:spcBef>
                <a:spcPts val="0"/>
              </a:spcBef>
              <a:spcAft>
                <a:spcPts val="0"/>
              </a:spcAft>
              <a:buSzPts val="1200"/>
              <a:buChar char="●"/>
            </a:pPr>
            <a:r>
              <a:rPr b="1" lang="en" sz="1200"/>
              <a:t>PV generation &gt;&gt; electricity consumption (assuming 20 meter square rooftop area).</a:t>
            </a:r>
            <a:endParaRPr b="1" sz="1200"/>
          </a:p>
          <a:p>
            <a:pPr indent="-304800" lvl="0" marL="457200" rtl="0" algn="just">
              <a:spcBef>
                <a:spcPts val="0"/>
              </a:spcBef>
              <a:spcAft>
                <a:spcPts val="0"/>
              </a:spcAft>
              <a:buSzPts val="1200"/>
              <a:buChar char="●"/>
            </a:pPr>
            <a:r>
              <a:rPr lang="en" sz="1200"/>
              <a:t>Estimated required storage subsidy: €26 400 / household</a:t>
            </a:r>
            <a:endParaRPr sz="1200"/>
          </a:p>
          <a:p>
            <a:pPr indent="-304800" lvl="0" marL="457200" rtl="0" algn="just">
              <a:spcBef>
                <a:spcPts val="0"/>
              </a:spcBef>
              <a:spcAft>
                <a:spcPts val="0"/>
              </a:spcAft>
              <a:buSzPts val="1200"/>
              <a:buChar char="●"/>
            </a:pPr>
            <a:r>
              <a:rPr lang="en" sz="1200"/>
              <a:t>The investment cost of battery is still relatively expensive compared to the PV investment</a:t>
            </a:r>
            <a:endParaRPr sz="1200"/>
          </a:p>
          <a:p>
            <a:pPr indent="-304800" lvl="0" marL="457200" rtl="0" algn="just">
              <a:spcBef>
                <a:spcPts val="0"/>
              </a:spcBef>
              <a:spcAft>
                <a:spcPts val="0"/>
              </a:spcAft>
              <a:buSzPts val="1200"/>
              <a:buChar char="●"/>
            </a:pPr>
            <a:r>
              <a:rPr lang="en" sz="1200"/>
              <a:t>Optimal battery capacity:</a:t>
            </a:r>
            <a:endParaRPr sz="1200"/>
          </a:p>
          <a:p>
            <a:pPr indent="-304800" lvl="1" marL="914400" rtl="0" algn="just">
              <a:spcBef>
                <a:spcPts val="0"/>
              </a:spcBef>
              <a:spcAft>
                <a:spcPts val="0"/>
              </a:spcAft>
              <a:buSzPts val="1200"/>
              <a:buAutoNum type="alphaLcPeriod"/>
            </a:pPr>
            <a:r>
              <a:rPr lang="en" sz="1200"/>
              <a:t>Scenario 2: 5 kWh</a:t>
            </a:r>
            <a:endParaRPr sz="1200"/>
          </a:p>
          <a:p>
            <a:pPr indent="-304800" lvl="1" marL="914400" rtl="0" algn="just">
              <a:spcBef>
                <a:spcPts val="0"/>
              </a:spcBef>
              <a:spcAft>
                <a:spcPts val="0"/>
              </a:spcAft>
              <a:buSzPts val="1200"/>
              <a:buAutoNum type="alphaLcPeriod"/>
            </a:pPr>
            <a:r>
              <a:rPr lang="en" sz="1200"/>
              <a:t>Scenario 3: 100 kWh</a:t>
            </a:r>
            <a:endParaRPr sz="1200"/>
          </a:p>
          <a:p>
            <a:pPr indent="-304800" lvl="0" marL="457200" rtl="0" algn="just">
              <a:spcBef>
                <a:spcPts val="0"/>
              </a:spcBef>
              <a:spcAft>
                <a:spcPts val="0"/>
              </a:spcAft>
              <a:buSzPts val="1200"/>
              <a:buChar char="●"/>
            </a:pPr>
            <a:r>
              <a:rPr lang="en" sz="1200"/>
              <a:t>Battery usable 30.9% of the time </a:t>
            </a:r>
            <a:endParaRPr sz="1200"/>
          </a:p>
          <a:p>
            <a:pPr indent="-304800" lvl="0" marL="457200" rtl="0" algn="just">
              <a:spcBef>
                <a:spcPts val="0"/>
              </a:spcBef>
              <a:spcAft>
                <a:spcPts val="0"/>
              </a:spcAft>
              <a:buSzPts val="1200"/>
              <a:buChar char="●"/>
            </a:pPr>
            <a:r>
              <a:rPr lang="en" sz="1200"/>
              <a:t>Decrease on Italy's gas dependency:</a:t>
            </a:r>
            <a:endParaRPr sz="1200"/>
          </a:p>
          <a:p>
            <a:pPr indent="-304800" lvl="1" marL="914400" rtl="0" algn="just">
              <a:spcBef>
                <a:spcPts val="0"/>
              </a:spcBef>
              <a:spcAft>
                <a:spcPts val="0"/>
              </a:spcAft>
              <a:buSzPts val="1200"/>
              <a:buAutoNum type="alphaLcPeriod"/>
            </a:pPr>
            <a:r>
              <a:rPr lang="en" sz="1200"/>
              <a:t>Scenario 1: -0.85% gas usage</a:t>
            </a:r>
            <a:endParaRPr sz="1200"/>
          </a:p>
          <a:p>
            <a:pPr indent="-304800" lvl="1" marL="914400" rtl="0" algn="just">
              <a:spcBef>
                <a:spcPts val="0"/>
              </a:spcBef>
              <a:spcAft>
                <a:spcPts val="0"/>
              </a:spcAft>
              <a:buSzPts val="1200"/>
              <a:buAutoNum type="alphaLcPeriod"/>
            </a:pPr>
            <a:r>
              <a:rPr lang="en" sz="1200"/>
              <a:t>Scenario 2: -0.29% gas usage</a:t>
            </a:r>
            <a:endParaRPr sz="1200"/>
          </a:p>
          <a:p>
            <a:pPr indent="-304800" lvl="1" marL="914400" rtl="0" algn="just">
              <a:spcBef>
                <a:spcPts val="0"/>
              </a:spcBef>
              <a:spcAft>
                <a:spcPts val="0"/>
              </a:spcAft>
              <a:buSzPts val="1200"/>
              <a:buAutoNum type="alphaLcPeriod"/>
            </a:pPr>
            <a:r>
              <a:rPr lang="en" sz="1200"/>
              <a:t>Scenario 3: - 0.31% gas usage</a:t>
            </a:r>
            <a:endParaRPr sz="1200"/>
          </a:p>
        </p:txBody>
      </p:sp>
      <p:sp>
        <p:nvSpPr>
          <p:cNvPr id="615" name="Google Shape;615;p4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616" name="Google Shape;616;p47"/>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6.1. PV and Electricity Storage</a:t>
            </a:r>
            <a:endParaRPr/>
          </a:p>
        </p:txBody>
      </p:sp>
      <p:pic>
        <p:nvPicPr>
          <p:cNvPr id="617" name="Google Shape;617;p47"/>
          <p:cNvPicPr preferRelativeResize="0"/>
          <p:nvPr/>
        </p:nvPicPr>
        <p:blipFill>
          <a:blip r:embed="rId3">
            <a:alphaModFix/>
          </a:blip>
          <a:stretch>
            <a:fillRect/>
          </a:stretch>
        </p:blipFill>
        <p:spPr>
          <a:xfrm>
            <a:off x="5058900" y="2881761"/>
            <a:ext cx="3503401" cy="2109339"/>
          </a:xfrm>
          <a:prstGeom prst="rect">
            <a:avLst/>
          </a:prstGeom>
          <a:noFill/>
          <a:ln>
            <a:noFill/>
          </a:ln>
        </p:spPr>
      </p:pic>
      <p:pic>
        <p:nvPicPr>
          <p:cNvPr id="618" name="Google Shape;618;p47"/>
          <p:cNvPicPr preferRelativeResize="0"/>
          <p:nvPr/>
        </p:nvPicPr>
        <p:blipFill>
          <a:blip r:embed="rId4">
            <a:alphaModFix/>
          </a:blip>
          <a:stretch>
            <a:fillRect/>
          </a:stretch>
        </p:blipFill>
        <p:spPr>
          <a:xfrm>
            <a:off x="5058900" y="759200"/>
            <a:ext cx="3436672" cy="19701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48"/>
          <p:cNvSpPr txBox="1"/>
          <p:nvPr>
            <p:ph idx="1" type="body"/>
          </p:nvPr>
        </p:nvSpPr>
        <p:spPr>
          <a:xfrm>
            <a:off x="95250" y="596050"/>
            <a:ext cx="4457700" cy="373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2000"/>
              <a:t>Setup and Assumptions</a:t>
            </a:r>
            <a:endParaRPr b="1" sz="2000"/>
          </a:p>
          <a:p>
            <a:pPr indent="0" lvl="0" marL="0" rtl="0" algn="l">
              <a:lnSpc>
                <a:spcPct val="100000"/>
              </a:lnSpc>
              <a:spcBef>
                <a:spcPts val="0"/>
              </a:spcBef>
              <a:spcAft>
                <a:spcPts val="0"/>
              </a:spcAft>
              <a:buNone/>
            </a:pPr>
            <a:r>
              <a:rPr lang="en"/>
              <a:t>In the model, </a:t>
            </a:r>
            <a:r>
              <a:rPr b="1" lang="en"/>
              <a:t>500 households</a:t>
            </a:r>
            <a:r>
              <a:rPr lang="en"/>
              <a:t> represent the trends of adoption rate. Different categories of households adopt for different reasons, mainly social recognition - more important for innovators - and financial benefits - more relevant for the laggards. The different categories are adapted from Roger’s theory.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An important assumption is that the shares of different categories of households are based on a normal distribution - adapted to the italian region - which does not precisely reflect the real attitude of Sicilian citizens.</a:t>
            </a:r>
            <a:endParaRPr/>
          </a:p>
          <a:p>
            <a:pPr indent="0" lvl="0" marL="0" rtl="0" algn="just">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just">
              <a:spcBef>
                <a:spcPts val="0"/>
              </a:spcBef>
              <a:spcAft>
                <a:spcPts val="0"/>
              </a:spcAft>
              <a:buClr>
                <a:schemeClr val="dk1"/>
              </a:buClr>
              <a:buSzPts val="1100"/>
              <a:buFont typeface="Arial"/>
              <a:buNone/>
            </a:pPr>
            <a:r>
              <a:t/>
            </a:r>
            <a:endParaRPr/>
          </a:p>
        </p:txBody>
      </p:sp>
      <p:pic>
        <p:nvPicPr>
          <p:cNvPr id="624" name="Google Shape;624;p48"/>
          <p:cNvPicPr preferRelativeResize="0"/>
          <p:nvPr/>
        </p:nvPicPr>
        <p:blipFill>
          <a:blip r:embed="rId3">
            <a:alphaModFix/>
          </a:blip>
          <a:stretch>
            <a:fillRect/>
          </a:stretch>
        </p:blipFill>
        <p:spPr>
          <a:xfrm>
            <a:off x="449388" y="1933575"/>
            <a:ext cx="3646175" cy="2190750"/>
          </a:xfrm>
          <a:prstGeom prst="rect">
            <a:avLst/>
          </a:prstGeom>
          <a:noFill/>
          <a:ln>
            <a:noFill/>
          </a:ln>
        </p:spPr>
      </p:pic>
      <p:sp>
        <p:nvSpPr>
          <p:cNvPr id="625" name="Google Shape;625;p4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626" name="Google Shape;626;p48"/>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6.2. Diffusion of Innovations</a:t>
            </a:r>
            <a:endParaRPr/>
          </a:p>
        </p:txBody>
      </p:sp>
      <p:sp>
        <p:nvSpPr>
          <p:cNvPr id="627" name="Google Shape;627;p48"/>
          <p:cNvSpPr txBox="1"/>
          <p:nvPr/>
        </p:nvSpPr>
        <p:spPr>
          <a:xfrm>
            <a:off x="4630275" y="800100"/>
            <a:ext cx="42660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The decision making-process of the households takes into account the financial profitability coming from the adoption of a particular technology as well as other factors. The steps are based on 4 main elements:</a:t>
            </a:r>
            <a:endParaRPr sz="1000">
              <a:solidFill>
                <a:schemeClr val="dk2"/>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The amount of information about the products just received from other households</a:t>
            </a:r>
            <a:endParaRPr sz="1000">
              <a:solidFill>
                <a:schemeClr val="dk2"/>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The amount of information in their memory</a:t>
            </a:r>
            <a:endParaRPr sz="1000">
              <a:solidFill>
                <a:schemeClr val="dk2"/>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Individual preferences</a:t>
            </a:r>
            <a:endParaRPr sz="1000">
              <a:solidFill>
                <a:schemeClr val="dk2"/>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Environmental parameters (electricity price, price decrease of PV, current complexity)</a:t>
            </a:r>
            <a:endParaRPr sz="10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rPr lang="en" sz="1000">
                <a:solidFill>
                  <a:schemeClr val="dk2"/>
                </a:solidFill>
                <a:latin typeface="Open Sans"/>
                <a:ea typeface="Open Sans"/>
                <a:cs typeface="Open Sans"/>
                <a:sym typeface="Open Sans"/>
              </a:rPr>
              <a:t>The model has been chosen to evaluate:</a:t>
            </a:r>
            <a:endParaRPr sz="1000">
              <a:solidFill>
                <a:schemeClr val="dk2"/>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2"/>
              </a:buClr>
              <a:buSzPts val="1000"/>
              <a:buFont typeface="Open Sans"/>
              <a:buChar char="●"/>
            </a:pPr>
            <a:r>
              <a:rPr b="1" lang="en" sz="1000">
                <a:solidFill>
                  <a:schemeClr val="dk2"/>
                </a:solidFill>
                <a:latin typeface="Open Sans"/>
                <a:ea typeface="Open Sans"/>
                <a:cs typeface="Open Sans"/>
                <a:sym typeface="Open Sans"/>
              </a:rPr>
              <a:t>Policy performance indicators</a:t>
            </a:r>
            <a:r>
              <a:rPr lang="en" sz="1000">
                <a:solidFill>
                  <a:schemeClr val="dk2"/>
                </a:solidFill>
                <a:latin typeface="Open Sans"/>
                <a:ea typeface="Open Sans"/>
                <a:cs typeface="Open Sans"/>
                <a:sym typeface="Open Sans"/>
              </a:rPr>
              <a:t>: to measure at each time the number of households that currently own a PV</a:t>
            </a:r>
            <a:endParaRPr sz="1000">
              <a:solidFill>
                <a:schemeClr val="dk2"/>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2"/>
              </a:buClr>
              <a:buSzPts val="1000"/>
              <a:buFont typeface="Open Sans"/>
              <a:buChar char="●"/>
            </a:pPr>
            <a:r>
              <a:rPr b="1" lang="en" sz="1000">
                <a:solidFill>
                  <a:schemeClr val="dk2"/>
                </a:solidFill>
                <a:latin typeface="Open Sans"/>
                <a:ea typeface="Open Sans"/>
                <a:cs typeface="Open Sans"/>
                <a:sym typeface="Open Sans"/>
              </a:rPr>
              <a:t>Adopter specific adoption curves</a:t>
            </a:r>
            <a:r>
              <a:rPr lang="en" sz="1000">
                <a:solidFill>
                  <a:schemeClr val="dk2"/>
                </a:solidFill>
                <a:latin typeface="Open Sans"/>
                <a:ea typeface="Open Sans"/>
                <a:cs typeface="Open Sans"/>
                <a:sym typeface="Open Sans"/>
              </a:rPr>
              <a:t>: To understand which type of adopter is not willing to adopt and to develop specific policy directions for these categories</a:t>
            </a:r>
            <a:endParaRPr sz="1000">
              <a:solidFill>
                <a:schemeClr val="dk2"/>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2"/>
              </a:buClr>
              <a:buSzPts val="1000"/>
              <a:buFont typeface="Open Sans"/>
              <a:buChar char="●"/>
            </a:pPr>
            <a:r>
              <a:rPr b="1" lang="en" sz="1000">
                <a:solidFill>
                  <a:schemeClr val="dk2"/>
                </a:solidFill>
                <a:latin typeface="Open Sans"/>
                <a:ea typeface="Open Sans"/>
                <a:cs typeface="Open Sans"/>
                <a:sym typeface="Open Sans"/>
              </a:rPr>
              <a:t>Adoption blockage</a:t>
            </a:r>
            <a:r>
              <a:rPr lang="en" sz="1000">
                <a:solidFill>
                  <a:schemeClr val="dk2"/>
                </a:solidFill>
                <a:latin typeface="Open Sans"/>
                <a:ea typeface="Open Sans"/>
                <a:cs typeface="Open Sans"/>
                <a:sym typeface="Open Sans"/>
              </a:rPr>
              <a:t>: to identify the reasons which lead households to refuse to adopt</a:t>
            </a:r>
            <a:endParaRPr sz="1000">
              <a:solidFill>
                <a:schemeClr val="dk2"/>
              </a:solidFill>
              <a:latin typeface="Open Sans"/>
              <a:ea typeface="Open Sans"/>
              <a:cs typeface="Open Sans"/>
              <a:sym typeface="Open Sans"/>
            </a:endParaRPr>
          </a:p>
          <a:p>
            <a:pPr indent="0" lvl="0" marL="0" rtl="0" algn="just">
              <a:lnSpc>
                <a:spcPct val="115000"/>
              </a:lnSpc>
              <a:spcBef>
                <a:spcPts val="0"/>
              </a:spcBef>
              <a:spcAft>
                <a:spcPts val="0"/>
              </a:spcAft>
              <a:buNone/>
            </a:pPr>
            <a:r>
              <a:rPr lang="en" sz="1000">
                <a:solidFill>
                  <a:schemeClr val="dk2"/>
                </a:solidFill>
                <a:latin typeface="Open Sans"/>
                <a:ea typeface="Open Sans"/>
                <a:cs typeface="Open Sans"/>
                <a:sym typeface="Open Sans"/>
              </a:rPr>
              <a:t>Following the time horizon set in the design proposal, the model now autonomously stops after 119 ticks, meaning after 10 years - 2020-2030.</a:t>
            </a:r>
            <a:endParaRPr sz="10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1"/>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Abstract</a:t>
            </a:r>
            <a:endParaRPr sz="3600"/>
          </a:p>
        </p:txBody>
      </p:sp>
      <p:sp>
        <p:nvSpPr>
          <p:cNvPr id="387" name="Google Shape;387;p31"/>
          <p:cNvSpPr txBox="1"/>
          <p:nvPr>
            <p:ph idx="1" type="body"/>
          </p:nvPr>
        </p:nvSpPr>
        <p:spPr>
          <a:xfrm>
            <a:off x="311700" y="745050"/>
            <a:ext cx="8520600" cy="367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200"/>
              <a:t>The following slide pack contains the design project developed as part of the course SEN1531 Design in Integrated Energy Systems.</a:t>
            </a:r>
            <a:endParaRPr i="1" sz="1200"/>
          </a:p>
          <a:p>
            <a:pPr indent="0" lvl="0" marL="0" rtl="0" algn="ctr">
              <a:spcBef>
                <a:spcPts val="0"/>
              </a:spcBef>
              <a:spcAft>
                <a:spcPts val="0"/>
              </a:spcAft>
              <a:buNone/>
            </a:pPr>
            <a:r>
              <a:t/>
            </a:r>
            <a:endParaRPr i="1" sz="1200"/>
          </a:p>
          <a:p>
            <a:pPr indent="0" lvl="0" marL="0" rtl="0" algn="ctr">
              <a:spcBef>
                <a:spcPts val="0"/>
              </a:spcBef>
              <a:spcAft>
                <a:spcPts val="0"/>
              </a:spcAft>
              <a:buNone/>
            </a:pPr>
            <a:r>
              <a:rPr i="1" lang="en" sz="1200"/>
              <a:t>The project aims at evaluating the potential of PV panels rooftops installation in the island of Sicily to decrease the dependency of Italy on natural gas imports - mainly from Russia and Algeria - needed to produce electricity. </a:t>
            </a:r>
            <a:endParaRPr i="1" sz="1200"/>
          </a:p>
          <a:p>
            <a:pPr indent="0" lvl="0" marL="0" rtl="0" algn="ctr">
              <a:spcBef>
                <a:spcPts val="0"/>
              </a:spcBef>
              <a:spcAft>
                <a:spcPts val="0"/>
              </a:spcAft>
              <a:buNone/>
            </a:pPr>
            <a:r>
              <a:rPr i="1" lang="en" sz="1200"/>
              <a:t>Three future scenarios are implemented, namely adoption of PV panels only, PV panels plus storage and PV panels plus storage supported by a subsidy. </a:t>
            </a:r>
            <a:endParaRPr i="1" sz="1200">
              <a:highlight>
                <a:srgbClr val="FF9900"/>
              </a:highlight>
            </a:endParaRPr>
          </a:p>
          <a:p>
            <a:pPr indent="0" lvl="0" marL="0" rtl="0" algn="ctr">
              <a:spcBef>
                <a:spcPts val="0"/>
              </a:spcBef>
              <a:spcAft>
                <a:spcPts val="0"/>
              </a:spcAft>
              <a:buNone/>
            </a:pPr>
            <a:r>
              <a:t/>
            </a:r>
            <a:endParaRPr i="1" sz="1200"/>
          </a:p>
          <a:p>
            <a:pPr indent="0" lvl="0" marL="0" rtl="0" algn="ctr">
              <a:spcBef>
                <a:spcPts val="0"/>
              </a:spcBef>
              <a:spcAft>
                <a:spcPts val="0"/>
              </a:spcAft>
              <a:buNone/>
            </a:pPr>
            <a:r>
              <a:rPr i="1" lang="en" sz="1200"/>
              <a:t>Taking the scenarios as starting point, three energy-scenario models in a sequential order have been used to simulate the effects of different assumptions on six main KPIs - the reduction on CO2 emissions, the total investment costs and subsidy required, the fluctuations in the electricity prices and the degree of security of supply, supported by the storage capacity. </a:t>
            </a:r>
            <a:endParaRPr i="1" sz="1200"/>
          </a:p>
          <a:p>
            <a:pPr indent="0" lvl="0" marL="0" rtl="0" algn="ctr">
              <a:spcBef>
                <a:spcPts val="0"/>
              </a:spcBef>
              <a:spcAft>
                <a:spcPts val="0"/>
              </a:spcAft>
              <a:buNone/>
            </a:pPr>
            <a:r>
              <a:rPr i="1" lang="en" sz="1200"/>
              <a:t>After a general introduction of the problem, the modelling strategy will be explained as well as the outputs provided by the simulations. The project ends with a final comparison between the three scenarios, to evaluate strengths and weaknesses of each of them, and develop from here recommendations which can be helpful for governmental bodies in drawing policies supporting the spread of renewable energy technologies.</a:t>
            </a:r>
            <a:endParaRPr i="1" sz="1200"/>
          </a:p>
          <a:p>
            <a:pPr indent="0" lvl="0" marL="0" rtl="0" algn="ctr">
              <a:spcBef>
                <a:spcPts val="0"/>
              </a:spcBef>
              <a:spcAft>
                <a:spcPts val="0"/>
              </a:spcAft>
              <a:buNone/>
            </a:pPr>
            <a:r>
              <a:t/>
            </a:r>
            <a:endParaRPr i="1" sz="1200"/>
          </a:p>
          <a:p>
            <a:pPr indent="0" lvl="0" marL="0" rtl="0" algn="ctr">
              <a:spcBef>
                <a:spcPts val="0"/>
              </a:spcBef>
              <a:spcAft>
                <a:spcPts val="0"/>
              </a:spcAft>
              <a:buNone/>
            </a:pPr>
            <a:r>
              <a:t/>
            </a:r>
            <a:endParaRPr i="1" sz="1200"/>
          </a:p>
          <a:p>
            <a:pPr indent="0" lvl="0" marL="0" rtl="0" algn="ctr">
              <a:spcBef>
                <a:spcPts val="0"/>
              </a:spcBef>
              <a:spcAft>
                <a:spcPts val="0"/>
              </a:spcAft>
              <a:buNone/>
            </a:pPr>
            <a:r>
              <a:t/>
            </a:r>
            <a:endParaRPr i="1" sz="1200"/>
          </a:p>
        </p:txBody>
      </p:sp>
      <p:sp>
        <p:nvSpPr>
          <p:cNvPr id="388" name="Google Shape;388;p3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49"/>
          <p:cNvSpPr txBox="1"/>
          <p:nvPr>
            <p:ph idx="1" type="body"/>
          </p:nvPr>
        </p:nvSpPr>
        <p:spPr>
          <a:xfrm>
            <a:off x="0" y="453175"/>
            <a:ext cx="4311600" cy="410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There are four main parameters which, depending on the assigned value, characterise the products:</a:t>
            </a:r>
            <a:endParaRPr/>
          </a:p>
          <a:p>
            <a:pPr indent="-292100" lvl="0" marL="457200" rtl="0" algn="l">
              <a:lnSpc>
                <a:spcPct val="100000"/>
              </a:lnSpc>
              <a:spcBef>
                <a:spcPts val="0"/>
              </a:spcBef>
              <a:spcAft>
                <a:spcPts val="0"/>
              </a:spcAft>
              <a:buClr>
                <a:schemeClr val="dk2"/>
              </a:buClr>
              <a:buSzPts val="1000"/>
              <a:buFont typeface="Arial"/>
              <a:buChar char="●"/>
            </a:pPr>
            <a:r>
              <a:rPr b="1" lang="en"/>
              <a:t>Relative Advantage</a:t>
            </a:r>
            <a:r>
              <a:rPr lang="en"/>
              <a:t>: Degree to which an innovation is perceived as better, in terms of savings made, or more useful, in terms of social recognition, than others to achieve personal goals.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 Relative Advantage is taken as input from the PV and Electricity Storage model and reflects the amount of expected savings that can be made in different scenarios. As stated in the definition, what counts in influencing the decision-making process is the perception of the savings made, which needs to reach a specific threshold to be considered satisfactory for adoption; households are assumed to get higher financial benefits when they are able to store the electricity produced, and even higher when they receive a subsidy for installing the technology. </a:t>
            </a:r>
            <a:endParaRPr/>
          </a:p>
          <a:p>
            <a:pPr indent="0" lvl="0" marL="0" rtl="0" algn="l">
              <a:lnSpc>
                <a:spcPct val="100000"/>
              </a:lnSpc>
              <a:spcBef>
                <a:spcPts val="0"/>
              </a:spcBef>
              <a:spcAft>
                <a:spcPts val="0"/>
              </a:spcAft>
              <a:buNone/>
            </a:pPr>
            <a:r>
              <a:t/>
            </a:r>
            <a:endParaRPr/>
          </a:p>
          <a:p>
            <a:pPr indent="-292100" lvl="0" marL="457200" rtl="0" algn="l">
              <a:lnSpc>
                <a:spcPct val="100000"/>
              </a:lnSpc>
              <a:spcBef>
                <a:spcPts val="0"/>
              </a:spcBef>
              <a:spcAft>
                <a:spcPts val="0"/>
              </a:spcAft>
              <a:buClr>
                <a:schemeClr val="dk2"/>
              </a:buClr>
              <a:buSzPts val="1000"/>
              <a:buFont typeface="Arial"/>
              <a:buChar char="●"/>
            </a:pPr>
            <a:r>
              <a:rPr b="1" lang="en"/>
              <a:t>Complexity</a:t>
            </a:r>
            <a:r>
              <a:rPr lang="en"/>
              <a:t>:</a:t>
            </a:r>
            <a:r>
              <a:rPr i="1" lang="en"/>
              <a:t> </a:t>
            </a:r>
            <a:r>
              <a:rPr lang="en"/>
              <a:t>of implementation and usage of the technology, as perceived from households; it increases with the introduction of the storage option.</a:t>
            </a:r>
            <a:endParaRPr/>
          </a:p>
          <a:p>
            <a:pPr indent="-292100" lvl="0" marL="457200" rtl="0" algn="l">
              <a:lnSpc>
                <a:spcPct val="100000"/>
              </a:lnSpc>
              <a:spcBef>
                <a:spcPts val="0"/>
              </a:spcBef>
              <a:spcAft>
                <a:spcPts val="0"/>
              </a:spcAft>
              <a:buClr>
                <a:schemeClr val="dk2"/>
              </a:buClr>
              <a:buSzPts val="1000"/>
              <a:buFont typeface="Arial"/>
              <a:buChar char="●"/>
            </a:pPr>
            <a:r>
              <a:rPr b="1" lang="en"/>
              <a:t>Compatibility: </a:t>
            </a:r>
            <a:r>
              <a:rPr lang="en"/>
              <a:t>Degree of compatibility with needs, way of living and values of a potential adopter. It is kept constant since needs and values are not expected to change depending on the technology.</a:t>
            </a:r>
            <a:endParaRPr/>
          </a:p>
          <a:p>
            <a:pPr indent="-292100" lvl="0" marL="457200" rtl="0" algn="l">
              <a:lnSpc>
                <a:spcPct val="100000"/>
              </a:lnSpc>
              <a:spcBef>
                <a:spcPts val="0"/>
              </a:spcBef>
              <a:spcAft>
                <a:spcPts val="0"/>
              </a:spcAft>
              <a:buClr>
                <a:schemeClr val="dk2"/>
              </a:buClr>
              <a:buSzPts val="1000"/>
              <a:buFont typeface="Arial"/>
              <a:buChar char="●"/>
            </a:pPr>
            <a:r>
              <a:rPr b="1" lang="en"/>
              <a:t>Trialability and observability:</a:t>
            </a:r>
            <a:r>
              <a:rPr lang="en"/>
              <a:t> Degree of trialability, test and visibility of added value before adoption. PV panels are more visible, while the storage option is still not diffused; the parameter decreases from Scenario 1 to Scenario 2 and 3.</a:t>
            </a:r>
            <a:endParaRPr/>
          </a:p>
          <a:p>
            <a:pPr indent="0" lvl="0" marL="0" rtl="0" algn="l">
              <a:spcBef>
                <a:spcPts val="0"/>
              </a:spcBef>
              <a:spcAft>
                <a:spcPts val="0"/>
              </a:spcAft>
              <a:buNone/>
            </a:pPr>
            <a:r>
              <a:t/>
            </a:r>
            <a:endParaRPr/>
          </a:p>
        </p:txBody>
      </p:sp>
      <p:sp>
        <p:nvSpPr>
          <p:cNvPr id="633" name="Google Shape;633;p49"/>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34" name="Google Shape;634;p49"/>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6.2 Diffusion of Innovations</a:t>
            </a:r>
            <a:endParaRPr/>
          </a:p>
        </p:txBody>
      </p:sp>
      <p:sp>
        <p:nvSpPr>
          <p:cNvPr id="635" name="Google Shape;635;p49"/>
          <p:cNvSpPr txBox="1"/>
          <p:nvPr/>
        </p:nvSpPr>
        <p:spPr>
          <a:xfrm>
            <a:off x="4412700" y="481750"/>
            <a:ext cx="4636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An important assumption to be highlighted is that t</a:t>
            </a:r>
            <a:r>
              <a:rPr lang="en" sz="1000">
                <a:solidFill>
                  <a:schemeClr val="dk2"/>
                </a:solidFill>
                <a:latin typeface="Open Sans"/>
                <a:ea typeface="Open Sans"/>
                <a:cs typeface="Open Sans"/>
                <a:sym typeface="Open Sans"/>
              </a:rPr>
              <a:t>he products are considered belong to the same brand - thus there is no alternative of choice - and the parameters are limited to a [1:3] interval - the efficiency or the degradation factors, for example, are not considered. This limits the comparison and restricts the analysis to simplified scenarios - chosen to be representative of the current PV market situation.</a:t>
            </a:r>
            <a:endParaRPr sz="1000"/>
          </a:p>
        </p:txBody>
      </p:sp>
      <p:pic>
        <p:nvPicPr>
          <p:cNvPr id="636" name="Google Shape;636;p49"/>
          <p:cNvPicPr preferRelativeResize="0"/>
          <p:nvPr/>
        </p:nvPicPr>
        <p:blipFill>
          <a:blip r:embed="rId3">
            <a:alphaModFix/>
          </a:blip>
          <a:stretch>
            <a:fillRect/>
          </a:stretch>
        </p:blipFill>
        <p:spPr>
          <a:xfrm>
            <a:off x="5265175" y="1552575"/>
            <a:ext cx="2765450" cy="1712500"/>
          </a:xfrm>
          <a:prstGeom prst="rect">
            <a:avLst/>
          </a:prstGeom>
          <a:noFill/>
          <a:ln>
            <a:noFill/>
          </a:ln>
        </p:spPr>
      </p:pic>
      <p:pic>
        <p:nvPicPr>
          <p:cNvPr id="637" name="Google Shape;637;p49"/>
          <p:cNvPicPr preferRelativeResize="0"/>
          <p:nvPr/>
        </p:nvPicPr>
        <p:blipFill>
          <a:blip r:embed="rId4">
            <a:alphaModFix/>
          </a:blip>
          <a:stretch>
            <a:fillRect/>
          </a:stretch>
        </p:blipFill>
        <p:spPr>
          <a:xfrm>
            <a:off x="5265175" y="3315700"/>
            <a:ext cx="2765443" cy="1712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50"/>
          <p:cNvSpPr txBox="1"/>
          <p:nvPr>
            <p:ph idx="1" type="body"/>
          </p:nvPr>
        </p:nvSpPr>
        <p:spPr>
          <a:xfrm>
            <a:off x="85725" y="781650"/>
            <a:ext cx="46422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PV TECHNOLOGIES</a:t>
            </a:r>
            <a:endParaRPr/>
          </a:p>
          <a:p>
            <a:pPr indent="0" lvl="0" marL="0" rtl="0" algn="l">
              <a:spcBef>
                <a:spcPts val="0"/>
              </a:spcBef>
              <a:spcAft>
                <a:spcPts val="0"/>
              </a:spcAft>
              <a:buNone/>
            </a:pPr>
            <a:r>
              <a:rPr lang="en"/>
              <a:t> In the model the same types of technologies investigated in the PV and Electricity Storage model are used combined in different scenarios with the assumption that each technology owns the 50% of the worldwide market share - thus representative samples of the current PV market:</a:t>
            </a:r>
            <a:endParaRPr/>
          </a:p>
          <a:p>
            <a:pPr indent="-292100" lvl="0" marL="457200" rtl="0" algn="l">
              <a:spcBef>
                <a:spcPts val="0"/>
              </a:spcBef>
              <a:spcAft>
                <a:spcPts val="0"/>
              </a:spcAft>
              <a:buSzPts val="1000"/>
              <a:buChar char="●"/>
            </a:pPr>
            <a:r>
              <a:rPr lang="en"/>
              <a:t>Monocrystalline silicon (with and without subsidy)</a:t>
            </a:r>
            <a:endParaRPr/>
          </a:p>
          <a:p>
            <a:pPr indent="-292100" lvl="0" marL="457200" rtl="0" algn="l">
              <a:spcBef>
                <a:spcPts val="0"/>
              </a:spcBef>
              <a:spcAft>
                <a:spcPts val="0"/>
              </a:spcAft>
              <a:buSzPts val="1000"/>
              <a:buChar char="●"/>
            </a:pPr>
            <a:r>
              <a:rPr lang="en"/>
              <a:t>Polycrystalline silicon (with and without subsidy)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aim is to increase the share of Monocrystalline technology - the most mature technology on the market -, since, even if its price is generally higher than Polycrystalline, its conversion efficiency is higher, and it is more adequate for rooftops installations.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POTENTIAL ADOPTERS &amp; INTERACTIONS</a:t>
            </a:r>
            <a:endParaRPr b="1"/>
          </a:p>
          <a:p>
            <a:pPr indent="0" lvl="0" marL="0" rtl="0" algn="l">
              <a:spcBef>
                <a:spcPts val="0"/>
              </a:spcBef>
              <a:spcAft>
                <a:spcPts val="0"/>
              </a:spcAft>
              <a:buNone/>
            </a:pPr>
            <a:r>
              <a:rPr lang="en"/>
              <a:t>The number of Innovators changes depending on the scenario. In the first is set higher (21), as well as the initial number of households that already own PV monocrystalline: we assume that, since PV technology is each day more common in houses’ rooftops and its advantages - in terms of medium term finances - are well known,  the number of people open to switch to this renewable energy source is higher. </a:t>
            </a:r>
            <a:endParaRPr/>
          </a:p>
        </p:txBody>
      </p:sp>
      <p:sp>
        <p:nvSpPr>
          <p:cNvPr id="643" name="Google Shape;643;p50"/>
          <p:cNvSpPr txBox="1"/>
          <p:nvPr>
            <p:ph idx="2" type="body"/>
          </p:nvPr>
        </p:nvSpPr>
        <p:spPr>
          <a:xfrm>
            <a:off x="4653900" y="781650"/>
            <a:ext cx="44163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instead, is still a new and expensive technology; people are thus assumed to be less inclined to adopt it. Scenario 2 and 3 consequently see as input a strictly lower number of Innovators which already own the technology - slightly increased in </a:t>
            </a:r>
            <a:r>
              <a:rPr i="1" lang="en"/>
              <a:t>Let’s have Fund</a:t>
            </a:r>
            <a:r>
              <a:rPr lang="en"/>
              <a:t> because of the financial incentive received by potential adopters.</a:t>
            </a:r>
            <a:endParaRPr/>
          </a:p>
          <a:p>
            <a:pPr indent="0" lvl="0" marL="457200" rtl="0" algn="l">
              <a:spcBef>
                <a:spcPts val="0"/>
              </a:spcBef>
              <a:spcAft>
                <a:spcPts val="0"/>
              </a:spcAft>
              <a:buNone/>
            </a:pPr>
            <a:r>
              <a:rPr lang="en"/>
              <a:t>	</a:t>
            </a:r>
            <a:endParaRPr/>
          </a:p>
          <a:p>
            <a:pPr indent="0" lvl="0" marL="0" rtl="0" algn="l">
              <a:spcBef>
                <a:spcPts val="0"/>
              </a:spcBef>
              <a:spcAft>
                <a:spcPts val="0"/>
              </a:spcAft>
              <a:buNone/>
            </a:pPr>
            <a:r>
              <a:rPr lang="en"/>
              <a:t>We assume that also early adopters (category 2) - and not only innovators - will adopt with a perceived complexity value of 3 during the introduction phase to increase the percentage of adopters.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duration of the validity of the information received from random, friend or neighbours interactions is set to a higher value with respect to the Dutch setup; </a:t>
            </a:r>
            <a:r>
              <a:rPr b="1" lang="en"/>
              <a:t>Households interact more</a:t>
            </a:r>
            <a:r>
              <a:rPr lang="en"/>
              <a:t> and the </a:t>
            </a:r>
            <a:r>
              <a:rPr i="1" lang="en"/>
              <a:t>word of mouth </a:t>
            </a:r>
            <a:r>
              <a:rPr lang="en"/>
              <a:t>has a more long-lasting and relevant influence on their decision-making process than in the Netherlands, and thus that it lasts more. Following this line of thought, we set the memory - meaning, the time that needs to pass before one household forgets about the information received from an interactions, and thus becomes unaware - at almost its maximum value (4).</a:t>
            </a:r>
            <a:endParaRPr/>
          </a:p>
        </p:txBody>
      </p:sp>
      <p:sp>
        <p:nvSpPr>
          <p:cNvPr id="644" name="Google Shape;644;p5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645" name="Google Shape;645;p50"/>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r>
              <a:rPr lang="en"/>
              <a:t>.2. Diffusion of Innovations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51"/>
          <p:cNvSpPr txBox="1"/>
          <p:nvPr>
            <p:ph idx="2" type="body"/>
          </p:nvPr>
        </p:nvSpPr>
        <p:spPr>
          <a:xfrm>
            <a:off x="311700" y="781650"/>
            <a:ext cx="8520600" cy="400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LEARNING RATE</a:t>
            </a:r>
            <a:endParaRPr b="1"/>
          </a:p>
          <a:p>
            <a:pPr indent="0" lvl="0" marL="0" rtl="0" algn="l">
              <a:lnSpc>
                <a:spcPct val="100000"/>
              </a:lnSpc>
              <a:spcBef>
                <a:spcPts val="0"/>
              </a:spcBef>
              <a:spcAft>
                <a:spcPts val="0"/>
              </a:spcAft>
              <a:buNone/>
            </a:pPr>
            <a:r>
              <a:rPr lang="en"/>
              <a:t>The learning rate reflects t</a:t>
            </a:r>
            <a:r>
              <a:rPr lang="en"/>
              <a:t>he increase in capacity of the technology and the related reduction in costs with time. </a:t>
            </a:r>
            <a:endParaRPr/>
          </a:p>
          <a:p>
            <a:pPr indent="0" lvl="0" marL="0" rtl="0" algn="l">
              <a:lnSpc>
                <a:spcPct val="100000"/>
              </a:lnSpc>
              <a:spcBef>
                <a:spcPts val="0"/>
              </a:spcBef>
              <a:spcAft>
                <a:spcPts val="0"/>
              </a:spcAft>
              <a:buNone/>
            </a:pPr>
            <a:r>
              <a:rPr lang="en"/>
              <a:t>The first scenario only considers the LR of the PV module, while Scenarios 2 and 3 add the LR of the Balance of System - calculated as weighted average between PV’s LR and BoS’s LR in relation to their contribution to the CAPEX - to reflect the introduction of the storage component in the system.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After the calculation, we obtained a learning rate of 80% for Monocrystalline Silicon and of 85% for Polycrystalline Silicon in Scenario 1; for Scenario 2 and 3, instead, we assumed a value for the parameter of 85% for the first product and a value of 90% for the second product.</a:t>
            </a:r>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
              <a:t>The learning rate appears to be extremely relevant in influencing the rate of adoption, also in real markets. In the model, it is an important factor since the model does not have as input variations in the electricity price and in the electricity consumption from household to household.</a:t>
            </a:r>
            <a:endParaRPr/>
          </a:p>
        </p:txBody>
      </p:sp>
      <p:sp>
        <p:nvSpPr>
          <p:cNvPr id="651" name="Google Shape;651;p5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652" name="Google Shape;652;p51"/>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6.2. Diffusion of Innovations</a:t>
            </a:r>
            <a:endParaRPr/>
          </a:p>
        </p:txBody>
      </p:sp>
      <p:grpSp>
        <p:nvGrpSpPr>
          <p:cNvPr id="653" name="Google Shape;653;p51"/>
          <p:cNvGrpSpPr/>
          <p:nvPr/>
        </p:nvGrpSpPr>
        <p:grpSpPr>
          <a:xfrm>
            <a:off x="3069484" y="2470025"/>
            <a:ext cx="2801329" cy="800100"/>
            <a:chOff x="4086384" y="2117600"/>
            <a:chExt cx="2801329" cy="800100"/>
          </a:xfrm>
        </p:grpSpPr>
        <p:sp>
          <p:nvSpPr>
            <p:cNvPr id="654" name="Google Shape;654;p51"/>
            <p:cNvSpPr/>
            <p:nvPr/>
          </p:nvSpPr>
          <p:spPr>
            <a:xfrm>
              <a:off x="4086384" y="2117600"/>
              <a:ext cx="767700" cy="800100"/>
            </a:xfrm>
            <a:prstGeom prst="teardrop">
              <a:avLst>
                <a:gd fmla="val 99080" name="adj"/>
              </a:avLst>
            </a:prstGeom>
            <a:solidFill>
              <a:srgbClr val="6AA84F"/>
            </a:solid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Open Sans"/>
                  <a:ea typeface="Open Sans"/>
                  <a:cs typeface="Open Sans"/>
                  <a:sym typeface="Open Sans"/>
                </a:rPr>
                <a:t>1. PV</a:t>
              </a:r>
              <a:endParaRPr b="1" sz="1200">
                <a:solidFill>
                  <a:srgbClr val="FFFFFF"/>
                </a:solidFill>
                <a:latin typeface="Open Sans"/>
                <a:ea typeface="Open Sans"/>
                <a:cs typeface="Open Sans"/>
                <a:sym typeface="Open Sans"/>
              </a:endParaRPr>
            </a:p>
          </p:txBody>
        </p:sp>
        <p:sp>
          <p:nvSpPr>
            <p:cNvPr id="655" name="Google Shape;655;p51"/>
            <p:cNvSpPr/>
            <p:nvPr/>
          </p:nvSpPr>
          <p:spPr>
            <a:xfrm>
              <a:off x="5103172" y="2117600"/>
              <a:ext cx="767700" cy="800100"/>
            </a:xfrm>
            <a:prstGeom prst="teardrop">
              <a:avLst>
                <a:gd fmla="val 100000" name="adj"/>
              </a:avLst>
            </a:prstGeom>
            <a:solidFill>
              <a:schemeClr val="accent1"/>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Open Sans"/>
                  <a:ea typeface="Open Sans"/>
                  <a:cs typeface="Open Sans"/>
                  <a:sym typeface="Open Sans"/>
                </a:rPr>
                <a:t>2. PV + BoS</a:t>
              </a:r>
              <a:endParaRPr b="1" sz="1200">
                <a:solidFill>
                  <a:srgbClr val="FFFFFF"/>
                </a:solidFill>
                <a:latin typeface="Open Sans"/>
                <a:ea typeface="Open Sans"/>
                <a:cs typeface="Open Sans"/>
                <a:sym typeface="Open Sans"/>
              </a:endParaRPr>
            </a:p>
          </p:txBody>
        </p:sp>
        <p:sp>
          <p:nvSpPr>
            <p:cNvPr id="656" name="Google Shape;656;p51"/>
            <p:cNvSpPr/>
            <p:nvPr/>
          </p:nvSpPr>
          <p:spPr>
            <a:xfrm>
              <a:off x="6120013" y="2117600"/>
              <a:ext cx="767700" cy="800100"/>
            </a:xfrm>
            <a:prstGeom prst="teardrop">
              <a:avLst>
                <a:gd fmla="val 100000" name="adj"/>
              </a:avLst>
            </a:prstGeom>
            <a:solidFill>
              <a:srgbClr val="0097A7"/>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200">
                  <a:solidFill>
                    <a:srgbClr val="FFFFFF"/>
                  </a:solidFill>
                  <a:latin typeface="Open Sans"/>
                  <a:ea typeface="Open Sans"/>
                  <a:cs typeface="Open Sans"/>
                  <a:sym typeface="Open Sans"/>
                </a:rPr>
                <a:t>3. PV + BoS</a:t>
              </a:r>
              <a:endParaRPr b="1" sz="12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b="1" sz="2000">
                <a:solidFill>
                  <a:srgbClr val="FFFFFF"/>
                </a:solidFill>
                <a:latin typeface="Open Sans"/>
                <a:ea typeface="Open Sans"/>
                <a:cs typeface="Open Sans"/>
                <a:sym typeface="Open San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52"/>
          <p:cNvSpPr txBox="1"/>
          <p:nvPr>
            <p:ph idx="1" type="body"/>
          </p:nvPr>
        </p:nvSpPr>
        <p:spPr>
          <a:xfrm>
            <a:off x="311700" y="476850"/>
            <a:ext cx="8460900" cy="4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t>Results </a:t>
            </a:r>
            <a:endParaRPr b="1"/>
          </a:p>
        </p:txBody>
      </p:sp>
      <p:sp>
        <p:nvSpPr>
          <p:cNvPr id="662" name="Google Shape;662;p5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63" name="Google Shape;663;p52"/>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6.2. Diffusion of Innovations</a:t>
            </a:r>
            <a:endParaRPr/>
          </a:p>
        </p:txBody>
      </p:sp>
      <p:pic>
        <p:nvPicPr>
          <p:cNvPr id="664" name="Google Shape;664;p52"/>
          <p:cNvPicPr preferRelativeResize="0"/>
          <p:nvPr/>
        </p:nvPicPr>
        <p:blipFill>
          <a:blip r:embed="rId3">
            <a:alphaModFix/>
          </a:blip>
          <a:stretch>
            <a:fillRect/>
          </a:stretch>
        </p:blipFill>
        <p:spPr>
          <a:xfrm>
            <a:off x="390525" y="881800"/>
            <a:ext cx="2871826" cy="2153876"/>
          </a:xfrm>
          <a:prstGeom prst="rect">
            <a:avLst/>
          </a:prstGeom>
          <a:noFill/>
          <a:ln>
            <a:noFill/>
          </a:ln>
        </p:spPr>
      </p:pic>
      <p:pic>
        <p:nvPicPr>
          <p:cNvPr id="665" name="Google Shape;665;p52"/>
          <p:cNvPicPr preferRelativeResize="0"/>
          <p:nvPr/>
        </p:nvPicPr>
        <p:blipFill>
          <a:blip r:embed="rId4">
            <a:alphaModFix/>
          </a:blip>
          <a:stretch>
            <a:fillRect/>
          </a:stretch>
        </p:blipFill>
        <p:spPr>
          <a:xfrm>
            <a:off x="3106237" y="892899"/>
            <a:ext cx="2871826" cy="2153876"/>
          </a:xfrm>
          <a:prstGeom prst="rect">
            <a:avLst/>
          </a:prstGeom>
          <a:noFill/>
          <a:ln>
            <a:noFill/>
          </a:ln>
        </p:spPr>
      </p:pic>
      <p:pic>
        <p:nvPicPr>
          <p:cNvPr id="666" name="Google Shape;666;p52"/>
          <p:cNvPicPr preferRelativeResize="0"/>
          <p:nvPr/>
        </p:nvPicPr>
        <p:blipFill>
          <a:blip r:embed="rId5">
            <a:alphaModFix/>
          </a:blip>
          <a:stretch>
            <a:fillRect/>
          </a:stretch>
        </p:blipFill>
        <p:spPr>
          <a:xfrm>
            <a:off x="5891175" y="847725"/>
            <a:ext cx="2871826" cy="2153869"/>
          </a:xfrm>
          <a:prstGeom prst="rect">
            <a:avLst/>
          </a:prstGeom>
          <a:noFill/>
          <a:ln>
            <a:noFill/>
          </a:ln>
        </p:spPr>
      </p:pic>
      <p:sp>
        <p:nvSpPr>
          <p:cNvPr id="667" name="Google Shape;667;p52"/>
          <p:cNvSpPr txBox="1"/>
          <p:nvPr/>
        </p:nvSpPr>
        <p:spPr>
          <a:xfrm>
            <a:off x="945338" y="2818175"/>
            <a:ext cx="1762200" cy="2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Open Sans"/>
                <a:ea typeface="Open Sans"/>
                <a:cs typeface="Open Sans"/>
                <a:sym typeface="Open Sans"/>
              </a:rPr>
              <a:t>Scenario 1</a:t>
            </a:r>
            <a:endParaRPr i="1" sz="1000">
              <a:latin typeface="Open Sans"/>
              <a:ea typeface="Open Sans"/>
              <a:cs typeface="Open Sans"/>
              <a:sym typeface="Open Sans"/>
            </a:endParaRPr>
          </a:p>
        </p:txBody>
      </p:sp>
      <p:sp>
        <p:nvSpPr>
          <p:cNvPr id="668" name="Google Shape;668;p52"/>
          <p:cNvSpPr txBox="1"/>
          <p:nvPr/>
        </p:nvSpPr>
        <p:spPr>
          <a:xfrm>
            <a:off x="3764738" y="2818175"/>
            <a:ext cx="1762200" cy="2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Open Sans"/>
                <a:ea typeface="Open Sans"/>
                <a:cs typeface="Open Sans"/>
                <a:sym typeface="Open Sans"/>
              </a:rPr>
              <a:t>Scenario 2</a:t>
            </a:r>
            <a:endParaRPr i="1" sz="1000">
              <a:latin typeface="Open Sans"/>
              <a:ea typeface="Open Sans"/>
              <a:cs typeface="Open Sans"/>
              <a:sym typeface="Open Sans"/>
            </a:endParaRPr>
          </a:p>
        </p:txBody>
      </p:sp>
      <p:sp>
        <p:nvSpPr>
          <p:cNvPr id="669" name="Google Shape;669;p52"/>
          <p:cNvSpPr txBox="1"/>
          <p:nvPr/>
        </p:nvSpPr>
        <p:spPr>
          <a:xfrm>
            <a:off x="6507938" y="2818175"/>
            <a:ext cx="1762200" cy="2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Open Sans"/>
                <a:ea typeface="Open Sans"/>
                <a:cs typeface="Open Sans"/>
                <a:sym typeface="Open Sans"/>
              </a:rPr>
              <a:t>Scenario 3</a:t>
            </a:r>
            <a:endParaRPr i="1" sz="1000">
              <a:latin typeface="Open Sans"/>
              <a:ea typeface="Open Sans"/>
              <a:cs typeface="Open Sans"/>
              <a:sym typeface="Open Sans"/>
            </a:endParaRPr>
          </a:p>
        </p:txBody>
      </p:sp>
      <p:sp>
        <p:nvSpPr>
          <p:cNvPr id="670" name="Google Shape;670;p52"/>
          <p:cNvSpPr txBox="1"/>
          <p:nvPr/>
        </p:nvSpPr>
        <p:spPr>
          <a:xfrm>
            <a:off x="311700" y="3190875"/>
            <a:ext cx="8451300" cy="18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With the assumptions made - and for how the model is built -, after several simulations, in all the three scenarios only Innovators, Early Adopters and Early Majority will implement PV panels on their rooftops.</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The initial number of households owning a product influences the diffusion in time of the PV panels within the population. In the first scenario we can notice how a high initial number of Innovators owning PV panels encourages other categories to install the technology in their own house. The payback period happens between the first and the second year, thus information about the savings made can be transferred to neighbours and friends, which will be more inclined to adopt.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Due to a higher complexity of the PV panels and a lower learning rate - the initial investment in case of storage is higher - in Scenario 2 and 3 households tend to adopt the technology at a slower rate, starting to increase considerably only towards the end of the time horizon considered. This can be explained, in addition, by the lacking of passage of information with regard to the financial benefits deriving from the installation of a battery, which will come later in time. From a comparison between the 2 last scenarios, it is evident how the introduction of an economic support in the initial cost could however anticipate the adoption of PV panels for a specific population.</a:t>
            </a:r>
            <a:endParaRPr sz="1000">
              <a:solidFill>
                <a:schemeClr val="dk2"/>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53"/>
          <p:cNvSpPr txBox="1"/>
          <p:nvPr>
            <p:ph idx="1" type="body"/>
          </p:nvPr>
        </p:nvSpPr>
        <p:spPr>
          <a:xfrm>
            <a:off x="311700" y="476850"/>
            <a:ext cx="12780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Results </a:t>
            </a:r>
            <a:endParaRPr b="1"/>
          </a:p>
        </p:txBody>
      </p:sp>
      <p:sp>
        <p:nvSpPr>
          <p:cNvPr id="676" name="Google Shape;676;p5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77" name="Google Shape;677;p53"/>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6.2. Diffusion of Innovations</a:t>
            </a:r>
            <a:endParaRPr/>
          </a:p>
        </p:txBody>
      </p:sp>
      <p:pic>
        <p:nvPicPr>
          <p:cNvPr id="678" name="Google Shape;678;p53"/>
          <p:cNvPicPr preferRelativeResize="0"/>
          <p:nvPr/>
        </p:nvPicPr>
        <p:blipFill>
          <a:blip r:embed="rId3">
            <a:alphaModFix/>
          </a:blip>
          <a:stretch>
            <a:fillRect/>
          </a:stretch>
        </p:blipFill>
        <p:spPr>
          <a:xfrm>
            <a:off x="276225" y="828675"/>
            <a:ext cx="3095625" cy="2321725"/>
          </a:xfrm>
          <a:prstGeom prst="rect">
            <a:avLst/>
          </a:prstGeom>
          <a:noFill/>
          <a:ln>
            <a:noFill/>
          </a:ln>
        </p:spPr>
      </p:pic>
      <p:pic>
        <p:nvPicPr>
          <p:cNvPr id="679" name="Google Shape;679;p53"/>
          <p:cNvPicPr preferRelativeResize="0"/>
          <p:nvPr/>
        </p:nvPicPr>
        <p:blipFill>
          <a:blip r:embed="rId4">
            <a:alphaModFix/>
          </a:blip>
          <a:stretch>
            <a:fillRect/>
          </a:stretch>
        </p:blipFill>
        <p:spPr>
          <a:xfrm>
            <a:off x="3114675" y="857250"/>
            <a:ext cx="3095625" cy="2321719"/>
          </a:xfrm>
          <a:prstGeom prst="rect">
            <a:avLst/>
          </a:prstGeom>
          <a:noFill/>
          <a:ln>
            <a:noFill/>
          </a:ln>
        </p:spPr>
      </p:pic>
      <p:pic>
        <p:nvPicPr>
          <p:cNvPr id="680" name="Google Shape;680;p53"/>
          <p:cNvPicPr preferRelativeResize="0"/>
          <p:nvPr/>
        </p:nvPicPr>
        <p:blipFill>
          <a:blip r:embed="rId5">
            <a:alphaModFix/>
          </a:blip>
          <a:stretch>
            <a:fillRect/>
          </a:stretch>
        </p:blipFill>
        <p:spPr>
          <a:xfrm>
            <a:off x="5972175" y="800100"/>
            <a:ext cx="3095625" cy="2321719"/>
          </a:xfrm>
          <a:prstGeom prst="rect">
            <a:avLst/>
          </a:prstGeom>
          <a:noFill/>
          <a:ln>
            <a:noFill/>
          </a:ln>
        </p:spPr>
      </p:pic>
      <p:sp>
        <p:nvSpPr>
          <p:cNvPr id="681" name="Google Shape;681;p53"/>
          <p:cNvSpPr txBox="1"/>
          <p:nvPr/>
        </p:nvSpPr>
        <p:spPr>
          <a:xfrm>
            <a:off x="945338" y="2894375"/>
            <a:ext cx="1762200" cy="2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solidFill>
                  <a:schemeClr val="dk2"/>
                </a:solidFill>
                <a:latin typeface="Open Sans"/>
                <a:ea typeface="Open Sans"/>
                <a:cs typeface="Open Sans"/>
                <a:sym typeface="Open Sans"/>
              </a:rPr>
              <a:t>Scenario 1</a:t>
            </a:r>
            <a:endParaRPr i="1" sz="1000">
              <a:solidFill>
                <a:schemeClr val="dk2"/>
              </a:solidFill>
              <a:latin typeface="Open Sans"/>
              <a:ea typeface="Open Sans"/>
              <a:cs typeface="Open Sans"/>
              <a:sym typeface="Open Sans"/>
            </a:endParaRPr>
          </a:p>
        </p:txBody>
      </p:sp>
      <p:sp>
        <p:nvSpPr>
          <p:cNvPr id="682" name="Google Shape;682;p53"/>
          <p:cNvSpPr txBox="1"/>
          <p:nvPr/>
        </p:nvSpPr>
        <p:spPr>
          <a:xfrm>
            <a:off x="3690888" y="2969275"/>
            <a:ext cx="1762200" cy="2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solidFill>
                  <a:schemeClr val="dk2"/>
                </a:solidFill>
                <a:latin typeface="Open Sans"/>
                <a:ea typeface="Open Sans"/>
                <a:cs typeface="Open Sans"/>
                <a:sym typeface="Open Sans"/>
              </a:rPr>
              <a:t>Scenario 2</a:t>
            </a:r>
            <a:endParaRPr i="1" sz="1000">
              <a:solidFill>
                <a:schemeClr val="dk2"/>
              </a:solidFill>
              <a:latin typeface="Open Sans"/>
              <a:ea typeface="Open Sans"/>
              <a:cs typeface="Open Sans"/>
              <a:sym typeface="Open Sans"/>
            </a:endParaRPr>
          </a:p>
        </p:txBody>
      </p:sp>
      <p:sp>
        <p:nvSpPr>
          <p:cNvPr id="683" name="Google Shape;683;p53"/>
          <p:cNvSpPr txBox="1"/>
          <p:nvPr/>
        </p:nvSpPr>
        <p:spPr>
          <a:xfrm>
            <a:off x="6638875" y="2893075"/>
            <a:ext cx="1762200" cy="2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solidFill>
                  <a:schemeClr val="dk2"/>
                </a:solidFill>
                <a:latin typeface="Open Sans"/>
                <a:ea typeface="Open Sans"/>
                <a:cs typeface="Open Sans"/>
                <a:sym typeface="Open Sans"/>
              </a:rPr>
              <a:t>Scenario 3</a:t>
            </a:r>
            <a:endParaRPr i="1" sz="1000">
              <a:solidFill>
                <a:schemeClr val="dk2"/>
              </a:solidFill>
              <a:latin typeface="Open Sans"/>
              <a:ea typeface="Open Sans"/>
              <a:cs typeface="Open Sans"/>
              <a:sym typeface="Open Sans"/>
            </a:endParaRPr>
          </a:p>
        </p:txBody>
      </p:sp>
      <p:sp>
        <p:nvSpPr>
          <p:cNvPr id="684" name="Google Shape;684;p53"/>
          <p:cNvSpPr txBox="1"/>
          <p:nvPr/>
        </p:nvSpPr>
        <p:spPr>
          <a:xfrm>
            <a:off x="382025" y="3425925"/>
            <a:ext cx="83799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The above graphs show the most representative rates of adoption of PV Monocrystalline during time - related to the previous results - obtained after several simulations. Since PV Polycrystalline is not being adopted, the decrease in the number of unaware households - not informed about the possibility of installing PV panels - is compensated with a proportional increase of households adopting PV Monocrystalline. This shows how the transfer of information - regarding the financial benefits - perceived as reliable between friends and neighbours has a major role in the spread of a specific technology. </a:t>
            </a:r>
            <a:endParaRPr sz="1200">
              <a:solidFill>
                <a:schemeClr val="dk2"/>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54"/>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6.2. Diffusion of Innovations</a:t>
            </a:r>
            <a:endParaRPr/>
          </a:p>
        </p:txBody>
      </p:sp>
      <p:sp>
        <p:nvSpPr>
          <p:cNvPr id="690" name="Google Shape;690;p54"/>
          <p:cNvSpPr txBox="1"/>
          <p:nvPr/>
        </p:nvSpPr>
        <p:spPr>
          <a:xfrm>
            <a:off x="5766575" y="1160650"/>
            <a:ext cx="70371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692" name="Google Shape;692;p54"/>
          <p:cNvSpPr txBox="1"/>
          <p:nvPr>
            <p:ph idx="1" type="body"/>
          </p:nvPr>
        </p:nvSpPr>
        <p:spPr>
          <a:xfrm>
            <a:off x="311700" y="681775"/>
            <a:ext cx="8520600" cy="21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t>
            </a:r>
            <a:r>
              <a:rPr lang="en"/>
              <a:t>o conclude, with the assumptions made, there are 3 variables that mainly block or push the adoption of PV panels, depending on the assigned value:</a:t>
            </a:r>
            <a:endParaRPr/>
          </a:p>
          <a:p>
            <a:pPr indent="-292100" lvl="0" marL="457200" rtl="0" algn="l">
              <a:spcBef>
                <a:spcPts val="0"/>
              </a:spcBef>
              <a:spcAft>
                <a:spcPts val="0"/>
              </a:spcAft>
              <a:buSzPts val="1000"/>
              <a:buChar char="●"/>
            </a:pPr>
            <a:r>
              <a:rPr lang="en"/>
              <a:t>The complexity of the product: if the product requires a high knowledge and a relevant amount of time to be implemented, households will simply not adopt it;</a:t>
            </a:r>
            <a:endParaRPr/>
          </a:p>
          <a:p>
            <a:pPr indent="-292100" lvl="0" marL="457200" rtl="0" algn="l">
              <a:spcBef>
                <a:spcPts val="0"/>
              </a:spcBef>
              <a:spcAft>
                <a:spcPts val="0"/>
              </a:spcAft>
              <a:buSzPts val="1000"/>
              <a:buChar char="●"/>
            </a:pPr>
            <a:r>
              <a:rPr lang="en"/>
              <a:t>The potential financial benefits: households will adopt only if the price of the PV panels is lower than the costs related to the traditional appliances. If they receive information by their neighbours of friends which have previously adopted that the electricity bills are lower with the former than with the latter, households will adopt.</a:t>
            </a:r>
            <a:endParaRPr/>
          </a:p>
          <a:p>
            <a:pPr indent="-292100" lvl="0" marL="457200" rtl="0" algn="l">
              <a:spcBef>
                <a:spcPts val="0"/>
              </a:spcBef>
              <a:spcAft>
                <a:spcPts val="0"/>
              </a:spcAft>
              <a:buSzPts val="1000"/>
              <a:buChar char="●"/>
            </a:pPr>
            <a:r>
              <a:rPr lang="en"/>
              <a:t>The d</a:t>
            </a:r>
            <a:r>
              <a:rPr lang="en"/>
              <a:t>rivers of adoption:</a:t>
            </a:r>
            <a:r>
              <a:rPr lang="en"/>
              <a:t> different priorities for different categories of households in terms of expected savings and social recognition influence the final rate of adoption.</a:t>
            </a:r>
            <a:endParaRPr/>
          </a:p>
          <a:p>
            <a:pPr indent="0" lvl="0" marL="0" rtl="0" algn="l">
              <a:spcBef>
                <a:spcPts val="0"/>
              </a:spcBef>
              <a:spcAft>
                <a:spcPts val="0"/>
              </a:spcAft>
              <a:buNone/>
            </a:pPr>
            <a:r>
              <a:rPr lang="en"/>
              <a:t>The parameters, as set and explained before, lead to an average rate of adoption ranging between 40% and 50% for the three different scenarios taken into account, as shown in the following pie charts: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93" name="Google Shape;693;p54"/>
          <p:cNvPicPr preferRelativeResize="0"/>
          <p:nvPr/>
        </p:nvPicPr>
        <p:blipFill>
          <a:blip r:embed="rId3">
            <a:alphaModFix/>
          </a:blip>
          <a:stretch>
            <a:fillRect/>
          </a:stretch>
        </p:blipFill>
        <p:spPr>
          <a:xfrm>
            <a:off x="975000" y="2535599"/>
            <a:ext cx="7204725" cy="2045925"/>
          </a:xfrm>
          <a:prstGeom prst="rect">
            <a:avLst/>
          </a:prstGeom>
          <a:noFill/>
          <a:ln>
            <a:noFill/>
          </a:ln>
        </p:spPr>
      </p:pic>
      <p:sp>
        <p:nvSpPr>
          <p:cNvPr id="694" name="Google Shape;694;p54"/>
          <p:cNvSpPr txBox="1"/>
          <p:nvPr/>
        </p:nvSpPr>
        <p:spPr>
          <a:xfrm>
            <a:off x="571500" y="4686300"/>
            <a:ext cx="76083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The different rates of adoption obtained will serve as input for the ETM model.</a:t>
            </a:r>
            <a:endParaRPr sz="1000">
              <a:solidFill>
                <a:schemeClr val="dk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55"/>
          <p:cNvSpPr txBox="1"/>
          <p:nvPr>
            <p:ph idx="1" type="body"/>
          </p:nvPr>
        </p:nvSpPr>
        <p:spPr>
          <a:xfrm>
            <a:off x="3117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ETM</a:t>
            </a:r>
            <a:endParaRPr b="1"/>
          </a:p>
          <a:p>
            <a:pPr indent="-292100" lvl="0" marL="457200" rtl="0" algn="l">
              <a:spcBef>
                <a:spcPts val="0"/>
              </a:spcBef>
              <a:spcAft>
                <a:spcPts val="0"/>
              </a:spcAft>
              <a:buSzPts val="1000"/>
              <a:buChar char="●"/>
            </a:pPr>
            <a:r>
              <a:rPr lang="en"/>
              <a:t>A model based on the principle of energy conversion to evaluate future energy scenarios</a:t>
            </a:r>
            <a:endParaRPr/>
          </a:p>
          <a:p>
            <a:pPr indent="0" lvl="0" marL="0" rtl="0" algn="l">
              <a:spcBef>
                <a:spcPts val="0"/>
              </a:spcBef>
              <a:spcAft>
                <a:spcPts val="0"/>
              </a:spcAft>
              <a:buNone/>
            </a:pPr>
            <a:r>
              <a:rPr b="1" lang="en"/>
              <a:t>MODEL FORMULATION</a:t>
            </a:r>
            <a:endParaRPr b="1"/>
          </a:p>
          <a:p>
            <a:pPr indent="-292100" lvl="0" marL="457200" rtl="0" algn="l">
              <a:spcBef>
                <a:spcPts val="0"/>
              </a:spcBef>
              <a:spcAft>
                <a:spcPts val="0"/>
              </a:spcAft>
              <a:buSzPts val="1000"/>
              <a:buChar char="●"/>
            </a:pPr>
            <a:r>
              <a:rPr lang="en"/>
              <a:t>Base scenario: Spain 2030</a:t>
            </a:r>
            <a:endParaRPr/>
          </a:p>
          <a:p>
            <a:pPr indent="-292100" lvl="1" marL="914400" rtl="0" algn="l">
              <a:spcBef>
                <a:spcPts val="0"/>
              </a:spcBef>
              <a:spcAft>
                <a:spcPts val="0"/>
              </a:spcAft>
              <a:buSzPts val="1000"/>
              <a:buChar char="○"/>
            </a:pPr>
            <a:r>
              <a:rPr lang="en"/>
              <a:t>The load, solar and wind profiles are similar to Italy because of the similarities in the latitude, weather, and the lifestyles more than any other country available in the ETM.</a:t>
            </a:r>
            <a:endParaRPr/>
          </a:p>
          <a:p>
            <a:pPr indent="-292100" lvl="1" marL="914400" rtl="0" algn="l">
              <a:spcBef>
                <a:spcPts val="0"/>
              </a:spcBef>
              <a:spcAft>
                <a:spcPts val="0"/>
              </a:spcAft>
              <a:buSzPts val="1000"/>
              <a:buChar char="○"/>
            </a:pPr>
            <a:r>
              <a:rPr lang="en"/>
              <a:t>Data comparison is done with literature review to verify the similarities.</a:t>
            </a:r>
            <a:endParaRPr/>
          </a:p>
          <a:p>
            <a:pPr indent="-292100" lvl="1" marL="914400" rtl="0" algn="l">
              <a:spcBef>
                <a:spcPts val="0"/>
              </a:spcBef>
              <a:spcAft>
                <a:spcPts val="0"/>
              </a:spcAft>
              <a:buSzPts val="1000"/>
              <a:buChar char="○"/>
            </a:pPr>
            <a:r>
              <a:rPr lang="en"/>
              <a:t>Scaling it down for Sicily according to the population</a:t>
            </a:r>
            <a:endParaRPr/>
          </a:p>
          <a:p>
            <a:pPr indent="-292100" lvl="0" marL="457200" rtl="0" algn="l">
              <a:spcBef>
                <a:spcPts val="0"/>
              </a:spcBef>
              <a:spcAft>
                <a:spcPts val="0"/>
              </a:spcAft>
              <a:buSzPts val="1000"/>
              <a:buChar char="●"/>
            </a:pPr>
            <a:r>
              <a:rPr lang="en"/>
              <a:t>Since there are over 400 sliders for parameters, the most important ones are selected for the analysis.</a:t>
            </a:r>
            <a:endParaRPr/>
          </a:p>
          <a:p>
            <a:pPr indent="-292100" lvl="1" marL="914400" rtl="0" algn="l">
              <a:spcBef>
                <a:spcPts val="0"/>
              </a:spcBef>
              <a:spcAft>
                <a:spcPts val="0"/>
              </a:spcAft>
              <a:buSzPts val="1000"/>
              <a:buChar char="○"/>
            </a:pPr>
            <a:r>
              <a:rPr lang="en"/>
              <a:t>This will be verified with the model results. </a:t>
            </a:r>
            <a:endParaRPr/>
          </a:p>
          <a:p>
            <a:pPr indent="-292100" lvl="0" marL="457200" rtl="0" algn="l">
              <a:spcBef>
                <a:spcPts val="0"/>
              </a:spcBef>
              <a:spcAft>
                <a:spcPts val="0"/>
              </a:spcAft>
              <a:buSzPts val="1000"/>
              <a:buChar char="●"/>
            </a:pPr>
            <a:r>
              <a:rPr lang="en"/>
              <a:t>Fixed parameters (for now - can be expanded in the future):</a:t>
            </a:r>
            <a:endParaRPr/>
          </a:p>
          <a:p>
            <a:pPr indent="-292100" lvl="1" marL="914400" rtl="0" algn="l">
              <a:spcBef>
                <a:spcPts val="0"/>
              </a:spcBef>
              <a:spcAft>
                <a:spcPts val="0"/>
              </a:spcAft>
              <a:buSzPts val="1000"/>
              <a:buChar char="○"/>
            </a:pPr>
            <a:r>
              <a:rPr lang="en"/>
              <a:t>Households: Cooling, cooking, appliances, lighting, prosperity, behavior, cold snap</a:t>
            </a:r>
            <a:endParaRPr/>
          </a:p>
          <a:p>
            <a:pPr indent="-292100" lvl="1" marL="914400" rtl="0" algn="l">
              <a:spcBef>
                <a:spcPts val="0"/>
              </a:spcBef>
              <a:spcAft>
                <a:spcPts val="0"/>
              </a:spcAft>
              <a:buSzPts val="1000"/>
              <a:buChar char="○"/>
            </a:pPr>
            <a:r>
              <a:rPr lang="en"/>
              <a:t>Buildings and transport: everything</a:t>
            </a:r>
            <a:endParaRPr/>
          </a:p>
        </p:txBody>
      </p:sp>
      <p:sp>
        <p:nvSpPr>
          <p:cNvPr id="700" name="Google Shape;700;p55"/>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701" name="Google Shape;701;p55"/>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6.3. Energy Transition Model</a:t>
            </a:r>
            <a:endParaRPr/>
          </a:p>
        </p:txBody>
      </p:sp>
      <p:sp>
        <p:nvSpPr>
          <p:cNvPr id="702" name="Google Shape;702;p55"/>
          <p:cNvSpPr txBox="1"/>
          <p:nvPr>
            <p:ph idx="2" type="body"/>
          </p:nvPr>
        </p:nvSpPr>
        <p:spPr>
          <a:xfrm>
            <a:off x="48324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INPUT</a:t>
            </a:r>
            <a:endParaRPr b="1"/>
          </a:p>
          <a:p>
            <a:pPr indent="-292100" lvl="0" marL="457200" rtl="0" algn="l">
              <a:spcBef>
                <a:spcPts val="0"/>
              </a:spcBef>
              <a:spcAft>
                <a:spcPts val="0"/>
              </a:spcAft>
              <a:buSzPts val="1000"/>
              <a:buChar char="●"/>
            </a:pPr>
            <a:r>
              <a:rPr b="1" lang="en"/>
              <a:t>Targets</a:t>
            </a:r>
            <a:endParaRPr b="1"/>
          </a:p>
          <a:p>
            <a:pPr indent="-292100" lvl="1" marL="914400" rtl="0" algn="l">
              <a:spcBef>
                <a:spcPts val="0"/>
              </a:spcBef>
              <a:spcAft>
                <a:spcPts val="0"/>
              </a:spcAft>
              <a:buSzPts val="1000"/>
              <a:buChar char="○"/>
            </a:pPr>
            <a:r>
              <a:rPr lang="en"/>
              <a:t>Renewability: CO</a:t>
            </a:r>
            <a:r>
              <a:rPr baseline="-25000" lang="en"/>
              <a:t>2</a:t>
            </a:r>
            <a:r>
              <a:rPr lang="en"/>
              <a:t> emission reduction and the percentage of renewables</a:t>
            </a:r>
            <a:endParaRPr/>
          </a:p>
          <a:p>
            <a:pPr indent="-292100" lvl="1" marL="914400" rtl="0" algn="l">
              <a:spcBef>
                <a:spcPts val="0"/>
              </a:spcBef>
              <a:spcAft>
                <a:spcPts val="0"/>
              </a:spcAft>
              <a:buSzPts val="1000"/>
              <a:buChar char="○"/>
            </a:pPr>
            <a:r>
              <a:rPr lang="en"/>
              <a:t>Dependence: max. energy and electricity  imports</a:t>
            </a:r>
            <a:endParaRPr/>
          </a:p>
          <a:p>
            <a:pPr indent="-292100" lvl="1" marL="914400" rtl="0" algn="l">
              <a:spcBef>
                <a:spcPts val="0"/>
              </a:spcBef>
              <a:spcAft>
                <a:spcPts val="0"/>
              </a:spcAft>
              <a:buSzPts val="1000"/>
              <a:buChar char="○"/>
            </a:pPr>
            <a:r>
              <a:rPr lang="en"/>
              <a:t>Cost policies: allowed change in the energy and electricity price</a:t>
            </a:r>
            <a:endParaRPr/>
          </a:p>
          <a:p>
            <a:pPr indent="-292100" lvl="1" marL="914400" rtl="0" algn="l">
              <a:spcBef>
                <a:spcPts val="0"/>
              </a:spcBef>
              <a:spcAft>
                <a:spcPts val="0"/>
              </a:spcAft>
              <a:buSzPts val="1000"/>
              <a:buChar char="○"/>
            </a:pPr>
            <a:r>
              <a:rPr lang="en"/>
              <a:t>Area use policies: inland, coastal, and offshore wind</a:t>
            </a:r>
            <a:endParaRPr/>
          </a:p>
          <a:p>
            <a:pPr indent="-292100" lvl="0" marL="457200" rtl="0" algn="l">
              <a:spcBef>
                <a:spcPts val="0"/>
              </a:spcBef>
              <a:spcAft>
                <a:spcPts val="0"/>
              </a:spcAft>
              <a:buSzPts val="1000"/>
              <a:buChar char="●"/>
            </a:pPr>
            <a:r>
              <a:rPr b="1" lang="en"/>
              <a:t>Demand</a:t>
            </a:r>
            <a:endParaRPr b="1"/>
          </a:p>
          <a:p>
            <a:pPr indent="-292100" lvl="1" marL="914400" rtl="0" algn="l">
              <a:spcBef>
                <a:spcPts val="0"/>
              </a:spcBef>
              <a:spcAft>
                <a:spcPts val="0"/>
              </a:spcAft>
              <a:buSzPts val="1000"/>
              <a:buChar char="○"/>
            </a:pPr>
            <a:r>
              <a:rPr lang="en"/>
              <a:t>Households: population, </a:t>
            </a:r>
            <a:r>
              <a:rPr b="1" lang="en"/>
              <a:t>solar panels</a:t>
            </a:r>
            <a:r>
              <a:rPr lang="en"/>
              <a:t>, heating and cooling</a:t>
            </a:r>
            <a:endParaRPr/>
          </a:p>
          <a:p>
            <a:pPr indent="-292100" lvl="0" marL="457200" rtl="0" algn="l">
              <a:spcBef>
                <a:spcPts val="0"/>
              </a:spcBef>
              <a:spcAft>
                <a:spcPts val="0"/>
              </a:spcAft>
              <a:buSzPts val="1000"/>
              <a:buChar char="●"/>
            </a:pPr>
            <a:r>
              <a:rPr b="1" lang="en"/>
              <a:t>Supply</a:t>
            </a:r>
            <a:endParaRPr b="1"/>
          </a:p>
          <a:p>
            <a:pPr indent="-292100" lvl="1" marL="914400" rtl="0" algn="l">
              <a:spcBef>
                <a:spcPts val="0"/>
              </a:spcBef>
              <a:spcAft>
                <a:spcPts val="0"/>
              </a:spcAft>
              <a:buSzPts val="1000"/>
              <a:buChar char="○"/>
            </a:pPr>
            <a:r>
              <a:rPr lang="en"/>
              <a:t>Conventional electricity: coal, gas, oil, and nuclear plants</a:t>
            </a:r>
            <a:endParaRPr/>
          </a:p>
          <a:p>
            <a:pPr indent="-292100" lvl="1" marL="914400" rtl="0" algn="l">
              <a:spcBef>
                <a:spcPts val="0"/>
              </a:spcBef>
              <a:spcAft>
                <a:spcPts val="0"/>
              </a:spcAft>
              <a:buSzPts val="1000"/>
              <a:buChar char="○"/>
            </a:pPr>
            <a:r>
              <a:rPr lang="en"/>
              <a:t>Renewable electricity: wind turbines, hydro electric, geothermal, hydrogen plants, solar power, waste power</a:t>
            </a:r>
            <a:endParaRPr/>
          </a:p>
          <a:p>
            <a:pPr indent="-292100" lvl="0" marL="457200" rtl="0" algn="l">
              <a:spcBef>
                <a:spcPts val="0"/>
              </a:spcBef>
              <a:spcAft>
                <a:spcPts val="0"/>
              </a:spcAft>
              <a:buSzPts val="1000"/>
              <a:buChar char="●"/>
            </a:pPr>
            <a:r>
              <a:rPr b="1" lang="en"/>
              <a:t>Flexibility</a:t>
            </a:r>
            <a:endParaRPr b="1"/>
          </a:p>
          <a:p>
            <a:pPr indent="-292100" lvl="1" marL="914400" rtl="0" algn="l">
              <a:spcBef>
                <a:spcPts val="0"/>
              </a:spcBef>
              <a:spcAft>
                <a:spcPts val="0"/>
              </a:spcAft>
              <a:buSzPts val="1000"/>
              <a:buChar char="○"/>
            </a:pPr>
            <a:r>
              <a:rPr b="1" lang="en"/>
              <a:t>Storage in household batteries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Google Shape;707;p5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708" name="Google Shape;708;p56"/>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6.3. Energy Transition Model</a:t>
            </a:r>
            <a:endParaRPr/>
          </a:p>
        </p:txBody>
      </p:sp>
      <p:grpSp>
        <p:nvGrpSpPr>
          <p:cNvPr id="709" name="Google Shape;709;p56"/>
          <p:cNvGrpSpPr/>
          <p:nvPr/>
        </p:nvGrpSpPr>
        <p:grpSpPr>
          <a:xfrm>
            <a:off x="2004701" y="978213"/>
            <a:ext cx="5134534" cy="1374900"/>
            <a:chOff x="1412544" y="893838"/>
            <a:chExt cx="5134534" cy="1374900"/>
          </a:xfrm>
        </p:grpSpPr>
        <p:sp>
          <p:nvSpPr>
            <p:cNvPr id="710" name="Google Shape;710;p56"/>
            <p:cNvSpPr/>
            <p:nvPr/>
          </p:nvSpPr>
          <p:spPr>
            <a:xfrm>
              <a:off x="1412544" y="893838"/>
              <a:ext cx="1624800" cy="1374900"/>
            </a:xfrm>
            <a:prstGeom prst="teardrop">
              <a:avLst>
                <a:gd fmla="val 99080" name="adj"/>
              </a:avLst>
            </a:prstGeom>
            <a:solidFill>
              <a:srgbClr val="6AA84F"/>
            </a:solid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pen Sans"/>
                  <a:ea typeface="Open Sans"/>
                  <a:cs typeface="Open Sans"/>
                  <a:sym typeface="Open Sans"/>
                </a:rPr>
                <a:t>Scenario 1 </a:t>
              </a:r>
              <a:endParaRPr b="1">
                <a:solidFill>
                  <a:srgbClr val="FFFFFF"/>
                </a:solidFill>
                <a:latin typeface="Open Sans"/>
                <a:ea typeface="Open Sans"/>
                <a:cs typeface="Open Sans"/>
                <a:sym typeface="Open Sans"/>
              </a:endParaRPr>
            </a:p>
            <a:p>
              <a:pPr indent="0" lvl="0" marL="0" rtl="0" algn="ctr">
                <a:spcBef>
                  <a:spcPts val="0"/>
                </a:spcBef>
                <a:spcAft>
                  <a:spcPts val="0"/>
                </a:spcAft>
                <a:buNone/>
              </a:pPr>
              <a:r>
                <a:rPr b="1" lang="en">
                  <a:solidFill>
                    <a:srgbClr val="FFFFFF"/>
                  </a:solidFill>
                  <a:latin typeface="Open Sans"/>
                  <a:ea typeface="Open Sans"/>
                  <a:cs typeface="Open Sans"/>
                  <a:sym typeface="Open Sans"/>
                </a:rPr>
                <a:t>PV or not PV?</a:t>
              </a:r>
              <a:endParaRPr b="1">
                <a:solidFill>
                  <a:srgbClr val="FFFFFF"/>
                </a:solidFill>
                <a:latin typeface="Open Sans"/>
                <a:ea typeface="Open Sans"/>
                <a:cs typeface="Open Sans"/>
                <a:sym typeface="Open Sans"/>
              </a:endParaRPr>
            </a:p>
          </p:txBody>
        </p:sp>
        <p:sp>
          <p:nvSpPr>
            <p:cNvPr id="711" name="Google Shape;711;p56"/>
            <p:cNvSpPr/>
            <p:nvPr/>
          </p:nvSpPr>
          <p:spPr>
            <a:xfrm>
              <a:off x="3167411" y="893838"/>
              <a:ext cx="1624800" cy="1374900"/>
            </a:xfrm>
            <a:prstGeom prst="teardrop">
              <a:avLst>
                <a:gd fmla="val 100000" name="adj"/>
              </a:avLst>
            </a:prstGeom>
            <a:solidFill>
              <a:schemeClr val="accent1"/>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pen Sans"/>
                  <a:ea typeface="Open Sans"/>
                  <a:cs typeface="Open Sans"/>
                  <a:sym typeface="Open Sans"/>
                </a:rPr>
                <a:t>Scenario 2 </a:t>
              </a:r>
              <a:endParaRPr b="1">
                <a:solidFill>
                  <a:srgbClr val="FFFFFF"/>
                </a:solidFill>
                <a:latin typeface="Open Sans"/>
                <a:ea typeface="Open Sans"/>
                <a:cs typeface="Open Sans"/>
                <a:sym typeface="Open Sans"/>
              </a:endParaRPr>
            </a:p>
            <a:p>
              <a:pPr indent="0" lvl="0" marL="0" rtl="0" algn="ctr">
                <a:spcBef>
                  <a:spcPts val="0"/>
                </a:spcBef>
                <a:spcAft>
                  <a:spcPts val="0"/>
                </a:spcAft>
                <a:buNone/>
              </a:pPr>
              <a:r>
                <a:rPr b="1" lang="en">
                  <a:solidFill>
                    <a:srgbClr val="FFFFFF"/>
                  </a:solidFill>
                  <a:latin typeface="Open Sans"/>
                  <a:ea typeface="Open Sans"/>
                  <a:cs typeface="Open Sans"/>
                  <a:sym typeface="Open Sans"/>
                </a:rPr>
                <a:t>iStore</a:t>
              </a:r>
              <a:endParaRPr b="1">
                <a:solidFill>
                  <a:srgbClr val="FFFFFF"/>
                </a:solidFill>
                <a:latin typeface="Open Sans"/>
                <a:ea typeface="Open Sans"/>
                <a:cs typeface="Open Sans"/>
                <a:sym typeface="Open Sans"/>
              </a:endParaRPr>
            </a:p>
          </p:txBody>
        </p:sp>
        <p:sp>
          <p:nvSpPr>
            <p:cNvPr id="712" name="Google Shape;712;p56"/>
            <p:cNvSpPr/>
            <p:nvPr/>
          </p:nvSpPr>
          <p:spPr>
            <a:xfrm>
              <a:off x="4922278" y="893838"/>
              <a:ext cx="1624800" cy="1374900"/>
            </a:xfrm>
            <a:prstGeom prst="teardrop">
              <a:avLst>
                <a:gd fmla="val 100000" name="adj"/>
              </a:avLst>
            </a:prstGeom>
            <a:solidFill>
              <a:srgbClr val="0097A7"/>
            </a:solid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pen Sans"/>
                  <a:ea typeface="Open Sans"/>
                  <a:cs typeface="Open Sans"/>
                  <a:sym typeface="Open Sans"/>
                </a:rPr>
                <a:t>Scenario 3</a:t>
              </a:r>
              <a:endParaRPr b="1">
                <a:solidFill>
                  <a:srgbClr val="FFFFFF"/>
                </a:solidFill>
                <a:latin typeface="Open Sans"/>
                <a:ea typeface="Open Sans"/>
                <a:cs typeface="Open Sans"/>
                <a:sym typeface="Open Sans"/>
              </a:endParaRPr>
            </a:p>
            <a:p>
              <a:pPr indent="0" lvl="0" marL="0" rtl="0" algn="ctr">
                <a:spcBef>
                  <a:spcPts val="0"/>
                </a:spcBef>
                <a:spcAft>
                  <a:spcPts val="0"/>
                </a:spcAft>
                <a:buNone/>
              </a:pPr>
              <a:r>
                <a:rPr b="1" lang="en">
                  <a:solidFill>
                    <a:srgbClr val="FFFFFF"/>
                  </a:solidFill>
                  <a:latin typeface="Open Sans"/>
                  <a:ea typeface="Open Sans"/>
                  <a:cs typeface="Open Sans"/>
                  <a:sym typeface="Open Sans"/>
                </a:rPr>
                <a:t>Let’s have Fund!</a:t>
              </a:r>
              <a:endParaRPr b="1">
                <a:solidFill>
                  <a:srgbClr val="FFFFFF"/>
                </a:solidFill>
                <a:latin typeface="Open Sans"/>
                <a:ea typeface="Open Sans"/>
                <a:cs typeface="Open Sans"/>
                <a:sym typeface="Open Sans"/>
              </a:endParaRPr>
            </a:p>
          </p:txBody>
        </p:sp>
      </p:grpSp>
      <p:graphicFrame>
        <p:nvGraphicFramePr>
          <p:cNvPr id="713" name="Google Shape;713;p56"/>
          <p:cNvGraphicFramePr/>
          <p:nvPr/>
        </p:nvGraphicFramePr>
        <p:xfrm>
          <a:off x="1255275" y="2724550"/>
          <a:ext cx="3000000" cy="3000000"/>
        </p:xfrm>
        <a:graphic>
          <a:graphicData uri="http://schemas.openxmlformats.org/drawingml/2006/table">
            <a:tbl>
              <a:tblPr>
                <a:noFill/>
                <a:tableStyleId>{29666976-DDC1-436A-98E6-CFD61A08E9E2}</a:tableStyleId>
              </a:tblPr>
              <a:tblGrid>
                <a:gridCol w="1692825"/>
                <a:gridCol w="1692825"/>
                <a:gridCol w="1692825"/>
                <a:gridCol w="1692825"/>
              </a:tblGrid>
              <a:tr h="518650">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CO</a:t>
                      </a:r>
                      <a:r>
                        <a:rPr b="1" baseline="-25000" lang="en" sz="1100">
                          <a:solidFill>
                            <a:srgbClr val="FFFFFF"/>
                          </a:solidFill>
                          <a:latin typeface="Open Sans"/>
                          <a:ea typeface="Open Sans"/>
                          <a:cs typeface="Open Sans"/>
                          <a:sym typeface="Open Sans"/>
                        </a:rPr>
                        <a:t>2</a:t>
                      </a:r>
                      <a:r>
                        <a:rPr b="1" lang="en" sz="1100">
                          <a:solidFill>
                            <a:srgbClr val="FFFFFF"/>
                          </a:solidFill>
                          <a:latin typeface="Open Sans"/>
                          <a:ea typeface="Open Sans"/>
                          <a:cs typeface="Open Sans"/>
                          <a:sym typeface="Open Sans"/>
                        </a:rPr>
                        <a:t> emissions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-8.0%</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-7.4%</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-7.6%</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518650">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Change in electricity prices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Low</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Low</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Medium</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757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Security of supply</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(import/exports)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High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High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Medium</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5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719" name="Google Shape;719;p57"/>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 Results</a:t>
            </a:r>
            <a:endParaRPr/>
          </a:p>
        </p:txBody>
      </p:sp>
      <p:graphicFrame>
        <p:nvGraphicFramePr>
          <p:cNvPr id="720" name="Google Shape;720;p57"/>
          <p:cNvGraphicFramePr/>
          <p:nvPr/>
        </p:nvGraphicFramePr>
        <p:xfrm>
          <a:off x="582500" y="904150"/>
          <a:ext cx="3000000" cy="3000000"/>
        </p:xfrm>
        <a:graphic>
          <a:graphicData uri="http://schemas.openxmlformats.org/drawingml/2006/table">
            <a:tbl>
              <a:tblPr>
                <a:noFill/>
                <a:tableStyleId>{29666976-DDC1-436A-98E6-CFD61A08E9E2}</a:tableStyleId>
              </a:tblPr>
              <a:tblGrid>
                <a:gridCol w="2062450"/>
                <a:gridCol w="2062450"/>
                <a:gridCol w="2062450"/>
                <a:gridCol w="2062450"/>
              </a:tblGrid>
              <a:tr h="935375">
                <a:tc>
                  <a:txBody>
                    <a:bodyPr>
                      <a:noAutofit/>
                    </a:bodyPr>
                    <a:lstStyle/>
                    <a:p>
                      <a:pPr indent="0" lvl="0" marL="0" rtl="0" algn="r">
                        <a:spcBef>
                          <a:spcPts val="0"/>
                        </a:spcBef>
                        <a:spcAft>
                          <a:spcPts val="0"/>
                        </a:spcAft>
                        <a:buNone/>
                      </a:pPr>
                      <a:r>
                        <a:t/>
                      </a:r>
                      <a:endParaRPr b="1" sz="1100">
                        <a:solidFill>
                          <a:schemeClr val="dk2"/>
                        </a:solidFill>
                        <a:latin typeface="Open Sans"/>
                        <a:ea typeface="Open Sans"/>
                        <a:cs typeface="Open Sans"/>
                        <a:sym typeface="Open Sans"/>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SCENARIO 1:</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PV OR NOT PV?</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52%</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6AA84F"/>
                    </a:solidFill>
                  </a:tcPr>
                </a:tc>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SCENARIO 2:</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iSTORE</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41%</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4"/>
                    </a:solidFill>
                  </a:tcPr>
                </a:tc>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SCENARIO 3:</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LET’S HAVE FUND!</a:t>
                      </a:r>
                      <a:endParaRPr b="1" sz="11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100">
                          <a:solidFill>
                            <a:srgbClr val="FFFFFF"/>
                          </a:solidFill>
                          <a:latin typeface="Open Sans"/>
                          <a:ea typeface="Open Sans"/>
                          <a:cs typeface="Open Sans"/>
                          <a:sym typeface="Open Sans"/>
                        </a:rPr>
                        <a:t>45%</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5"/>
                    </a:solidFill>
                  </a:tcPr>
                </a:tc>
              </a:tr>
              <a:tr h="66852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CO</a:t>
                      </a:r>
                      <a:r>
                        <a:rPr b="1" baseline="-25000" lang="en" sz="1100">
                          <a:solidFill>
                            <a:srgbClr val="FFFFFF"/>
                          </a:solidFill>
                          <a:latin typeface="Open Sans"/>
                          <a:ea typeface="Open Sans"/>
                          <a:cs typeface="Open Sans"/>
                          <a:sym typeface="Open Sans"/>
                        </a:rPr>
                        <a:t>2</a:t>
                      </a:r>
                      <a:r>
                        <a:rPr b="1" lang="en" sz="1100">
                          <a:solidFill>
                            <a:srgbClr val="FFFFFF"/>
                          </a:solidFill>
                          <a:latin typeface="Open Sans"/>
                          <a:ea typeface="Open Sans"/>
                          <a:cs typeface="Open Sans"/>
                          <a:sym typeface="Open Sans"/>
                        </a:rPr>
                        <a:t> emissions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-8.0%</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-7.4%</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Open Sans"/>
                          <a:ea typeface="Open Sans"/>
                          <a:cs typeface="Open Sans"/>
                          <a:sym typeface="Open Sans"/>
                        </a:rPr>
                        <a:t>-7.6%</a:t>
                      </a:r>
                      <a:endParaRPr sz="11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6852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Electricity prices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Low</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D9EAD3"/>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Low</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D9EAD3"/>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Medium</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F2CC"/>
                    </a:solidFill>
                  </a:tcPr>
                </a:tc>
              </a:tr>
              <a:tr h="40017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Investment costs</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7.35 B€</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3.57 B€</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2.73 B€</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0017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Security of supply</a:t>
                      </a:r>
                      <a:endParaRPr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Medium</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Medium</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High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D9EAD3"/>
                    </a:solidFill>
                  </a:tcPr>
                </a:tc>
              </a:tr>
              <a:tr h="40017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Storage capacity</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0 GWh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4.11 GWh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90.12 GWh</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400175">
                <a:tc>
                  <a:txBody>
                    <a:bodyPr>
                      <a:noAutofit/>
                    </a:bodyPr>
                    <a:lstStyle/>
                    <a:p>
                      <a:pPr indent="0" lvl="0" marL="0" rtl="0" algn="ctr">
                        <a:spcBef>
                          <a:spcPts val="0"/>
                        </a:spcBef>
                        <a:spcAft>
                          <a:spcPts val="0"/>
                        </a:spcAft>
                        <a:buNone/>
                      </a:pPr>
                      <a:r>
                        <a:rPr b="1" lang="en" sz="1100">
                          <a:solidFill>
                            <a:srgbClr val="FFFFFF"/>
                          </a:solidFill>
                          <a:latin typeface="Open Sans"/>
                          <a:ea typeface="Open Sans"/>
                          <a:cs typeface="Open Sans"/>
                          <a:sym typeface="Open Sans"/>
                        </a:rPr>
                        <a:t>Total subsidy</a:t>
                      </a:r>
                      <a:endParaRPr b="1" sz="1100">
                        <a:solidFill>
                          <a:srgbClr val="FFFFFF"/>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9E9E9E"/>
                    </a:solidFill>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0</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0</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2"/>
                          </a:solidFill>
                          <a:latin typeface="Open Sans"/>
                          <a:ea typeface="Open Sans"/>
                          <a:cs typeface="Open Sans"/>
                          <a:sym typeface="Open Sans"/>
                        </a:rPr>
                        <a:t>23 792.52 B€</a:t>
                      </a:r>
                      <a:endParaRPr sz="1100">
                        <a:solidFill>
                          <a:schemeClr val="dk2"/>
                        </a:solidFill>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58"/>
          <p:cNvSpPr txBox="1"/>
          <p:nvPr>
            <p:ph idx="1" type="body"/>
          </p:nvPr>
        </p:nvSpPr>
        <p:spPr>
          <a:xfrm>
            <a:off x="-25" y="1157100"/>
            <a:ext cx="4821300" cy="38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The final results obtained by merging the outputs of the three models allow for a qualitative comparison between different scenarios. When each scenario is analysed based on the KPIs, it is seen that none of them appears to be optimal solution.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b="1" lang="en" sz="1100"/>
              <a:t>ANSWER TO THE RESEARCH QUESTION</a:t>
            </a:r>
            <a:endParaRPr b="1" sz="1100"/>
          </a:p>
          <a:p>
            <a:pPr indent="-298450" lvl="0" marL="457200" rtl="0" algn="just">
              <a:spcBef>
                <a:spcPts val="0"/>
              </a:spcBef>
              <a:spcAft>
                <a:spcPts val="0"/>
              </a:spcAft>
              <a:buSzPts val="1100"/>
              <a:buChar char="●"/>
            </a:pPr>
            <a:r>
              <a:rPr lang="en" sz="1100"/>
              <a:t>In </a:t>
            </a:r>
            <a:r>
              <a:rPr b="1" i="1" lang="en" sz="1100">
                <a:solidFill>
                  <a:srgbClr val="93C47D"/>
                </a:solidFill>
              </a:rPr>
              <a:t>PV or not PV?</a:t>
            </a:r>
            <a:r>
              <a:rPr lang="en" sz="1100"/>
              <a:t> the rate of adoption is the highest, as well as the reduction in CO</a:t>
            </a:r>
            <a:r>
              <a:rPr baseline="-25000" lang="en" sz="1100">
                <a:solidFill>
                  <a:srgbClr val="000000"/>
                </a:solidFill>
              </a:rPr>
              <a:t>2</a:t>
            </a:r>
            <a:r>
              <a:rPr lang="en" sz="1100"/>
              <a:t> emissions. The dependency on imported gas is reduced of a relatively low factor, but still the highest within the scenarios. F</a:t>
            </a:r>
            <a:r>
              <a:rPr lang="en" sz="1100"/>
              <a:t>inancially, this is the most advantageous scenario for the households, the one in which they don’t need to install battery in their house. The cumulative initial investment required, however, doubles the costs for the other scenarios. The cost is doubled because in this scenario, the household choose to install double PV capacity compared to other scenario. </a:t>
            </a:r>
            <a:endParaRPr sz="1100"/>
          </a:p>
          <a:p>
            <a:pPr indent="0" lvl="0" marL="457200" rtl="0" algn="just">
              <a:spcBef>
                <a:spcPts val="0"/>
              </a:spcBef>
              <a:spcAft>
                <a:spcPts val="0"/>
              </a:spcAft>
              <a:buNone/>
            </a:pPr>
            <a:r>
              <a:rPr lang="en" sz="1100"/>
              <a:t>The problem in this scenario is that the volatility of solar power as energy source is compensated by a raise in electricity imports.</a:t>
            </a:r>
            <a:endParaRPr sz="1100"/>
          </a:p>
          <a:p>
            <a:pPr indent="0" lvl="0" marL="0" rtl="0" algn="l">
              <a:spcBef>
                <a:spcPts val="0"/>
              </a:spcBef>
              <a:spcAft>
                <a:spcPts val="0"/>
              </a:spcAft>
              <a:buNone/>
            </a:pPr>
            <a:r>
              <a:t/>
            </a:r>
            <a:endParaRPr sz="1100"/>
          </a:p>
        </p:txBody>
      </p:sp>
      <p:sp>
        <p:nvSpPr>
          <p:cNvPr id="726" name="Google Shape;726;p5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727" name="Google Shape;727;p58"/>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 Analysis </a:t>
            </a:r>
            <a:endParaRPr/>
          </a:p>
        </p:txBody>
      </p:sp>
      <p:sp>
        <p:nvSpPr>
          <p:cNvPr id="728" name="Google Shape;728;p58"/>
          <p:cNvSpPr txBox="1"/>
          <p:nvPr>
            <p:ph idx="2" type="body"/>
          </p:nvPr>
        </p:nvSpPr>
        <p:spPr>
          <a:xfrm>
            <a:off x="4821325" y="1156350"/>
            <a:ext cx="4322700" cy="36942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100"/>
              <a:t>The dependence on gas imports is thus shifted to dependence on electricity imports. This huge burden make this scenario seem as less beneficial for Sicily. </a:t>
            </a:r>
            <a:endParaRPr b="1" i="1" sz="1100">
              <a:solidFill>
                <a:schemeClr val="accent1"/>
              </a:solidFill>
            </a:endParaRPr>
          </a:p>
          <a:p>
            <a:pPr indent="-298450" lvl="0" marL="457200" rtl="0" algn="just">
              <a:spcBef>
                <a:spcPts val="0"/>
              </a:spcBef>
              <a:spcAft>
                <a:spcPts val="0"/>
              </a:spcAft>
              <a:buSzPts val="1100"/>
              <a:buChar char="●"/>
            </a:pPr>
            <a:r>
              <a:rPr b="1" i="1" lang="en" sz="1100">
                <a:solidFill>
                  <a:schemeClr val="accent1"/>
                </a:solidFill>
              </a:rPr>
              <a:t>iStore</a:t>
            </a:r>
            <a:r>
              <a:rPr lang="en" sz="1100"/>
              <a:t>, in which the possibility of storing electricity is introduced, shows the lowest rate of adoption and the lowest amount of CO</a:t>
            </a:r>
            <a:r>
              <a:rPr baseline="-25000" lang="en" sz="1100">
                <a:solidFill>
                  <a:schemeClr val="dk1"/>
                </a:solidFill>
              </a:rPr>
              <a:t>2</a:t>
            </a:r>
            <a:r>
              <a:rPr lang="en" sz="1100"/>
              <a:t> reduction. On the other side, the cumulative investment required is almost halved with respect to </a:t>
            </a:r>
            <a:r>
              <a:rPr i="1" lang="en" sz="1100"/>
              <a:t>PV or not PV?</a:t>
            </a:r>
            <a:r>
              <a:rPr lang="en" sz="1100"/>
              <a:t>, the electricity price is maintained low and the security of supply is improved by approximately 4 GWh of extra storing capacity.</a:t>
            </a:r>
            <a:endParaRPr sz="1100"/>
          </a:p>
          <a:p>
            <a:pPr indent="-298450" lvl="0" marL="457200" rtl="0" algn="just">
              <a:spcBef>
                <a:spcPts val="0"/>
              </a:spcBef>
              <a:spcAft>
                <a:spcPts val="0"/>
              </a:spcAft>
              <a:buSzPts val="1100"/>
              <a:buChar char="●"/>
            </a:pPr>
            <a:r>
              <a:rPr b="1" i="1" lang="en" sz="1100">
                <a:solidFill>
                  <a:schemeClr val="accent5"/>
                </a:solidFill>
              </a:rPr>
              <a:t>Let’s have Funds!</a:t>
            </a:r>
            <a:r>
              <a:rPr lang="en" sz="1100"/>
              <a:t> </a:t>
            </a:r>
            <a:r>
              <a:rPr lang="en" sz="1100"/>
              <a:t>r</a:t>
            </a:r>
            <a:r>
              <a:rPr lang="en" sz="1100"/>
              <a:t>esults in a percentage of </a:t>
            </a:r>
            <a:r>
              <a:rPr lang="en" sz="1100"/>
              <a:t>CO</a:t>
            </a:r>
            <a:r>
              <a:rPr baseline="-25000" lang="en" sz="1100">
                <a:solidFill>
                  <a:schemeClr val="dk1"/>
                </a:solidFill>
              </a:rPr>
              <a:t>2</a:t>
            </a:r>
            <a:r>
              <a:rPr lang="en" sz="1100"/>
              <a:t> reduction</a:t>
            </a:r>
            <a:r>
              <a:rPr lang="en" sz="1100"/>
              <a:t> and a rate of adoption </a:t>
            </a:r>
            <a:r>
              <a:rPr lang="en" sz="1100"/>
              <a:t>slightly higher than </a:t>
            </a:r>
            <a:r>
              <a:rPr i="1" lang="en" sz="1100"/>
              <a:t>iStore</a:t>
            </a:r>
            <a:r>
              <a:rPr lang="en" sz="1100"/>
              <a:t> and slightly lower than </a:t>
            </a:r>
            <a:r>
              <a:rPr i="1" lang="en" sz="1100"/>
              <a:t>PV or not PV?</a:t>
            </a:r>
            <a:r>
              <a:rPr lang="en" sz="1100"/>
              <a:t>. The electricity prices increase but the total costs reduce du to the allocation of subsidies. The subsidies - even if the amount is not feasible - allow for a high security of supply with a storage capacity that peaks to approximately 90 GWh. </a:t>
            </a:r>
            <a:endParaRPr sz="1100"/>
          </a:p>
          <a:p>
            <a:pPr indent="0" lvl="0" marL="0" rtl="0" algn="just">
              <a:spcBef>
                <a:spcPts val="0"/>
              </a:spcBef>
              <a:spcAft>
                <a:spcPts val="0"/>
              </a:spcAft>
              <a:buNone/>
            </a:pPr>
            <a:r>
              <a:t/>
            </a:r>
            <a:endParaRPr sz="1100"/>
          </a:p>
          <a:p>
            <a:pPr indent="0" lvl="0" marL="0" rtl="0" algn="l">
              <a:spcBef>
                <a:spcPts val="0"/>
              </a:spcBef>
              <a:spcAft>
                <a:spcPts val="0"/>
              </a:spcAft>
              <a:buNone/>
            </a:pPr>
            <a:r>
              <a:t/>
            </a:r>
            <a:endParaRPr sz="1100"/>
          </a:p>
        </p:txBody>
      </p:sp>
      <p:sp>
        <p:nvSpPr>
          <p:cNvPr id="729" name="Google Shape;729;p58"/>
          <p:cNvSpPr txBox="1"/>
          <p:nvPr/>
        </p:nvSpPr>
        <p:spPr>
          <a:xfrm>
            <a:off x="778650" y="507125"/>
            <a:ext cx="7586700" cy="73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i="1" lang="en" sz="1200">
                <a:solidFill>
                  <a:schemeClr val="dk2"/>
                </a:solidFill>
                <a:latin typeface="Open Sans"/>
                <a:ea typeface="Open Sans"/>
                <a:cs typeface="Open Sans"/>
                <a:sym typeface="Open Sans"/>
              </a:rPr>
              <a:t>Can </a:t>
            </a:r>
            <a:r>
              <a:rPr b="1" i="1" lang="en" sz="1200">
                <a:solidFill>
                  <a:schemeClr val="dk2"/>
                </a:solidFill>
                <a:latin typeface="Open Sans"/>
                <a:ea typeface="Open Sans"/>
                <a:cs typeface="Open Sans"/>
                <a:sym typeface="Open Sans"/>
              </a:rPr>
              <a:t>solar energy</a:t>
            </a:r>
            <a:r>
              <a:rPr i="1" lang="en" sz="1200">
                <a:solidFill>
                  <a:schemeClr val="dk2"/>
                </a:solidFill>
                <a:latin typeface="Open Sans"/>
                <a:ea typeface="Open Sans"/>
                <a:cs typeface="Open Sans"/>
                <a:sym typeface="Open Sans"/>
              </a:rPr>
              <a:t> provide Sicily with reliable and affordable electricity supply and decrease dependency on natural gas imports with the help of </a:t>
            </a:r>
            <a:r>
              <a:rPr b="1" i="1" lang="en" sz="1200">
                <a:solidFill>
                  <a:schemeClr val="dk2"/>
                </a:solidFill>
                <a:latin typeface="Open Sans"/>
                <a:ea typeface="Open Sans"/>
                <a:cs typeface="Open Sans"/>
                <a:sym typeface="Open Sans"/>
              </a:rPr>
              <a:t>subsidies</a:t>
            </a:r>
            <a:r>
              <a:rPr i="1" lang="en" sz="1200">
                <a:solidFill>
                  <a:schemeClr val="dk2"/>
                </a:solidFill>
                <a:latin typeface="Open Sans"/>
                <a:ea typeface="Open Sans"/>
                <a:cs typeface="Open Sans"/>
                <a:sym typeface="Open Sans"/>
              </a:rPr>
              <a:t> and </a:t>
            </a:r>
            <a:r>
              <a:rPr b="1" i="1" lang="en" sz="1200">
                <a:solidFill>
                  <a:schemeClr val="dk2"/>
                </a:solidFill>
                <a:latin typeface="Open Sans"/>
                <a:ea typeface="Open Sans"/>
                <a:cs typeface="Open Sans"/>
                <a:sym typeface="Open Sans"/>
              </a:rPr>
              <a:t>storage</a:t>
            </a:r>
            <a:r>
              <a:rPr i="1" lang="en" sz="1200">
                <a:solidFill>
                  <a:schemeClr val="dk2"/>
                </a:solidFill>
                <a:latin typeface="Open Sans"/>
                <a:ea typeface="Open Sans"/>
                <a:cs typeface="Open Sans"/>
                <a:sym typeface="Open Sans"/>
              </a:rPr>
              <a:t> options while taking </a:t>
            </a:r>
            <a:r>
              <a:rPr b="1" i="1" lang="en" sz="1200">
                <a:solidFill>
                  <a:schemeClr val="dk2"/>
                </a:solidFill>
                <a:latin typeface="Open Sans"/>
                <a:ea typeface="Open Sans"/>
                <a:cs typeface="Open Sans"/>
                <a:sym typeface="Open Sans"/>
              </a:rPr>
              <a:t>consumers’ adoption</a:t>
            </a:r>
            <a:r>
              <a:rPr i="1" lang="en" sz="1200">
                <a:solidFill>
                  <a:schemeClr val="dk2"/>
                </a:solidFill>
                <a:latin typeface="Open Sans"/>
                <a:ea typeface="Open Sans"/>
                <a:cs typeface="Open Sans"/>
                <a:sym typeface="Open Sans"/>
              </a:rPr>
              <a:t> of new technologies into account in 2030?</a:t>
            </a:r>
            <a:endParaRPr i="1" sz="1200">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394" name="Google Shape;394;p32"/>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395" name="Google Shape;395;p32"/>
          <p:cNvSpPr/>
          <p:nvPr/>
        </p:nvSpPr>
        <p:spPr>
          <a:xfrm>
            <a:off x="381475" y="769901"/>
            <a:ext cx="39999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1.	Introduction</a:t>
            </a:r>
            <a:endParaRPr b="1">
              <a:solidFill>
                <a:srgbClr val="6AA84F"/>
              </a:solidFill>
              <a:latin typeface="Open Sans"/>
              <a:ea typeface="Open Sans"/>
              <a:cs typeface="Open Sans"/>
              <a:sym typeface="Open Sans"/>
            </a:endParaRPr>
          </a:p>
        </p:txBody>
      </p:sp>
      <p:sp>
        <p:nvSpPr>
          <p:cNvPr id="396" name="Google Shape;396;p32"/>
          <p:cNvSpPr/>
          <p:nvPr/>
        </p:nvSpPr>
        <p:spPr>
          <a:xfrm>
            <a:off x="381475" y="1092412"/>
            <a:ext cx="39999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2.	Scope</a:t>
            </a:r>
            <a:endParaRPr b="1">
              <a:solidFill>
                <a:srgbClr val="6AA84F"/>
              </a:solidFill>
              <a:latin typeface="Open Sans"/>
              <a:ea typeface="Open Sans"/>
              <a:cs typeface="Open Sans"/>
              <a:sym typeface="Open Sans"/>
            </a:endParaRPr>
          </a:p>
        </p:txBody>
      </p:sp>
      <p:sp>
        <p:nvSpPr>
          <p:cNvPr id="397" name="Google Shape;397;p32"/>
          <p:cNvSpPr/>
          <p:nvPr/>
        </p:nvSpPr>
        <p:spPr>
          <a:xfrm>
            <a:off x="381475" y="1414922"/>
            <a:ext cx="39999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3. 	Problem Definition</a:t>
            </a:r>
            <a:endParaRPr b="1">
              <a:solidFill>
                <a:srgbClr val="6AA84F"/>
              </a:solidFill>
              <a:latin typeface="Open Sans"/>
              <a:ea typeface="Open Sans"/>
              <a:cs typeface="Open Sans"/>
              <a:sym typeface="Open Sans"/>
            </a:endParaRPr>
          </a:p>
        </p:txBody>
      </p:sp>
      <p:sp>
        <p:nvSpPr>
          <p:cNvPr id="398" name="Google Shape;398;p32"/>
          <p:cNvSpPr/>
          <p:nvPr/>
        </p:nvSpPr>
        <p:spPr>
          <a:xfrm>
            <a:off x="381475" y="1737433"/>
            <a:ext cx="39999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4. 	Research Question</a:t>
            </a:r>
            <a:endParaRPr b="1">
              <a:solidFill>
                <a:srgbClr val="6AA84F"/>
              </a:solidFill>
              <a:latin typeface="Open Sans"/>
              <a:ea typeface="Open Sans"/>
              <a:cs typeface="Open Sans"/>
              <a:sym typeface="Open Sans"/>
            </a:endParaRPr>
          </a:p>
        </p:txBody>
      </p:sp>
      <p:sp>
        <p:nvSpPr>
          <p:cNvPr id="399" name="Google Shape;399;p32"/>
          <p:cNvSpPr/>
          <p:nvPr/>
        </p:nvSpPr>
        <p:spPr>
          <a:xfrm>
            <a:off x="4762525" y="769908"/>
            <a:ext cx="39999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6. 	Modelling Strategy</a:t>
            </a:r>
            <a:endParaRPr b="1">
              <a:solidFill>
                <a:srgbClr val="6AA84F"/>
              </a:solidFill>
              <a:latin typeface="Open Sans"/>
              <a:ea typeface="Open Sans"/>
              <a:cs typeface="Open Sans"/>
              <a:sym typeface="Open Sans"/>
            </a:endParaRPr>
          </a:p>
        </p:txBody>
      </p:sp>
      <p:sp>
        <p:nvSpPr>
          <p:cNvPr id="400" name="Google Shape;400;p32"/>
          <p:cNvSpPr/>
          <p:nvPr/>
        </p:nvSpPr>
        <p:spPr>
          <a:xfrm>
            <a:off x="381475" y="2059936"/>
            <a:ext cx="39999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5. 	Design Proposal</a:t>
            </a:r>
            <a:endParaRPr b="1">
              <a:solidFill>
                <a:srgbClr val="6AA84F"/>
              </a:solidFill>
              <a:latin typeface="Open Sans"/>
              <a:ea typeface="Open Sans"/>
              <a:cs typeface="Open Sans"/>
              <a:sym typeface="Open Sans"/>
            </a:endParaRPr>
          </a:p>
        </p:txBody>
      </p:sp>
      <p:sp>
        <p:nvSpPr>
          <p:cNvPr id="401" name="Google Shape;401;p32"/>
          <p:cNvSpPr/>
          <p:nvPr/>
        </p:nvSpPr>
        <p:spPr>
          <a:xfrm>
            <a:off x="5200925" y="1092431"/>
            <a:ext cx="35616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6.1. 	PV and Electricity Storage</a:t>
            </a:r>
            <a:endParaRPr b="1">
              <a:solidFill>
                <a:srgbClr val="6AA84F"/>
              </a:solidFill>
              <a:latin typeface="Open Sans"/>
              <a:ea typeface="Open Sans"/>
              <a:cs typeface="Open Sans"/>
              <a:sym typeface="Open Sans"/>
            </a:endParaRPr>
          </a:p>
        </p:txBody>
      </p:sp>
      <p:sp>
        <p:nvSpPr>
          <p:cNvPr id="402" name="Google Shape;402;p32"/>
          <p:cNvSpPr/>
          <p:nvPr/>
        </p:nvSpPr>
        <p:spPr>
          <a:xfrm>
            <a:off x="5200925" y="1414941"/>
            <a:ext cx="35616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6.2. 	Diffusion of Innovations</a:t>
            </a:r>
            <a:endParaRPr b="1">
              <a:solidFill>
                <a:srgbClr val="6AA84F"/>
              </a:solidFill>
              <a:latin typeface="Open Sans"/>
              <a:ea typeface="Open Sans"/>
              <a:cs typeface="Open Sans"/>
              <a:sym typeface="Open Sans"/>
            </a:endParaRPr>
          </a:p>
        </p:txBody>
      </p:sp>
      <p:sp>
        <p:nvSpPr>
          <p:cNvPr id="403" name="Google Shape;403;p32"/>
          <p:cNvSpPr/>
          <p:nvPr/>
        </p:nvSpPr>
        <p:spPr>
          <a:xfrm>
            <a:off x="5200925" y="1737452"/>
            <a:ext cx="35616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6.3. 	Energy Transition Model</a:t>
            </a:r>
            <a:endParaRPr b="1">
              <a:solidFill>
                <a:srgbClr val="6AA84F"/>
              </a:solidFill>
              <a:latin typeface="Open Sans"/>
              <a:ea typeface="Open Sans"/>
              <a:cs typeface="Open Sans"/>
              <a:sym typeface="Open Sans"/>
            </a:endParaRPr>
          </a:p>
        </p:txBody>
      </p:sp>
      <p:sp>
        <p:nvSpPr>
          <p:cNvPr id="404" name="Google Shape;404;p32"/>
          <p:cNvSpPr/>
          <p:nvPr/>
        </p:nvSpPr>
        <p:spPr>
          <a:xfrm>
            <a:off x="4762525" y="2059950"/>
            <a:ext cx="39999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7. 	Results</a:t>
            </a:r>
            <a:endParaRPr b="1">
              <a:solidFill>
                <a:srgbClr val="6AA84F"/>
              </a:solidFill>
              <a:latin typeface="Open Sans"/>
              <a:ea typeface="Open Sans"/>
              <a:cs typeface="Open Sans"/>
              <a:sym typeface="Open Sans"/>
            </a:endParaRPr>
          </a:p>
        </p:txBody>
      </p:sp>
      <p:sp>
        <p:nvSpPr>
          <p:cNvPr id="405" name="Google Shape;405;p32"/>
          <p:cNvSpPr/>
          <p:nvPr/>
        </p:nvSpPr>
        <p:spPr>
          <a:xfrm>
            <a:off x="4762550" y="2382485"/>
            <a:ext cx="3999900" cy="2742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8. 	Analysis</a:t>
            </a:r>
            <a:endParaRPr b="1">
              <a:solidFill>
                <a:srgbClr val="6AA84F"/>
              </a:solidFill>
              <a:latin typeface="Open Sans"/>
              <a:ea typeface="Open Sans"/>
              <a:cs typeface="Open Sans"/>
              <a:sym typeface="Open Sans"/>
            </a:endParaRPr>
          </a:p>
        </p:txBody>
      </p:sp>
      <p:sp>
        <p:nvSpPr>
          <p:cNvPr id="406" name="Google Shape;406;p32"/>
          <p:cNvSpPr/>
          <p:nvPr/>
        </p:nvSpPr>
        <p:spPr>
          <a:xfrm>
            <a:off x="4762525" y="2706624"/>
            <a:ext cx="3999900" cy="2742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9. 	Discussion</a:t>
            </a:r>
            <a:endParaRPr b="1">
              <a:solidFill>
                <a:srgbClr val="6AA84F"/>
              </a:solidFill>
              <a:latin typeface="Open Sans"/>
              <a:ea typeface="Open Sans"/>
              <a:cs typeface="Open Sans"/>
              <a:sym typeface="Open Sans"/>
            </a:endParaRPr>
          </a:p>
        </p:txBody>
      </p:sp>
      <p:sp>
        <p:nvSpPr>
          <p:cNvPr id="407" name="Google Shape;407;p32"/>
          <p:cNvSpPr/>
          <p:nvPr/>
        </p:nvSpPr>
        <p:spPr>
          <a:xfrm>
            <a:off x="819775" y="2382442"/>
            <a:ext cx="35616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5</a:t>
            </a:r>
            <a:r>
              <a:rPr b="1" lang="en">
                <a:solidFill>
                  <a:srgbClr val="6AA84F"/>
                </a:solidFill>
                <a:latin typeface="Open Sans"/>
                <a:ea typeface="Open Sans"/>
                <a:cs typeface="Open Sans"/>
                <a:sym typeface="Open Sans"/>
              </a:rPr>
              <a:t>.1. 	Solution</a:t>
            </a:r>
            <a:endParaRPr b="1">
              <a:solidFill>
                <a:srgbClr val="6AA84F"/>
              </a:solidFill>
              <a:latin typeface="Open Sans"/>
              <a:ea typeface="Open Sans"/>
              <a:cs typeface="Open Sans"/>
              <a:sym typeface="Open Sans"/>
            </a:endParaRPr>
          </a:p>
        </p:txBody>
      </p:sp>
      <p:sp>
        <p:nvSpPr>
          <p:cNvPr id="408" name="Google Shape;408;p32"/>
          <p:cNvSpPr/>
          <p:nvPr/>
        </p:nvSpPr>
        <p:spPr>
          <a:xfrm>
            <a:off x="819775" y="2704952"/>
            <a:ext cx="35616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5</a:t>
            </a:r>
            <a:r>
              <a:rPr b="1" lang="en">
                <a:solidFill>
                  <a:srgbClr val="6AA84F"/>
                </a:solidFill>
                <a:latin typeface="Open Sans"/>
                <a:ea typeface="Open Sans"/>
                <a:cs typeface="Open Sans"/>
                <a:sym typeface="Open Sans"/>
              </a:rPr>
              <a:t>.2. 	Key Performance Indicators</a:t>
            </a:r>
            <a:endParaRPr b="1">
              <a:solidFill>
                <a:srgbClr val="6AA84F"/>
              </a:solidFill>
              <a:latin typeface="Open Sans"/>
              <a:ea typeface="Open Sans"/>
              <a:cs typeface="Open Sans"/>
              <a:sym typeface="Open Sans"/>
            </a:endParaRPr>
          </a:p>
        </p:txBody>
      </p:sp>
      <p:sp>
        <p:nvSpPr>
          <p:cNvPr id="409" name="Google Shape;409;p32"/>
          <p:cNvSpPr/>
          <p:nvPr/>
        </p:nvSpPr>
        <p:spPr>
          <a:xfrm>
            <a:off x="819775" y="3027463"/>
            <a:ext cx="3561600" cy="2706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5</a:t>
            </a:r>
            <a:r>
              <a:rPr b="1" lang="en">
                <a:solidFill>
                  <a:srgbClr val="6AA84F"/>
                </a:solidFill>
                <a:latin typeface="Open Sans"/>
                <a:ea typeface="Open Sans"/>
                <a:cs typeface="Open Sans"/>
                <a:sym typeface="Open Sans"/>
              </a:rPr>
              <a:t>.3. 	Scenarios</a:t>
            </a:r>
            <a:endParaRPr b="1">
              <a:solidFill>
                <a:srgbClr val="6AA84F"/>
              </a:solidFill>
              <a:latin typeface="Open Sans"/>
              <a:ea typeface="Open Sans"/>
              <a:cs typeface="Open Sans"/>
              <a:sym typeface="Open Sans"/>
            </a:endParaRPr>
          </a:p>
        </p:txBody>
      </p:sp>
      <p:sp>
        <p:nvSpPr>
          <p:cNvPr id="410" name="Google Shape;410;p32"/>
          <p:cNvSpPr/>
          <p:nvPr/>
        </p:nvSpPr>
        <p:spPr>
          <a:xfrm>
            <a:off x="4762550" y="3026664"/>
            <a:ext cx="3999900" cy="2742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6AA84F"/>
                </a:solidFill>
                <a:latin typeface="Open Sans"/>
                <a:ea typeface="Open Sans"/>
                <a:cs typeface="Open Sans"/>
                <a:sym typeface="Open Sans"/>
              </a:rPr>
              <a:t>10</a:t>
            </a:r>
            <a:r>
              <a:rPr b="1" lang="en">
                <a:solidFill>
                  <a:srgbClr val="6AA84F"/>
                </a:solidFill>
                <a:latin typeface="Open Sans"/>
                <a:ea typeface="Open Sans"/>
                <a:cs typeface="Open Sans"/>
                <a:sym typeface="Open Sans"/>
              </a:rPr>
              <a:t>. 	Conclusions &amp; Recommendations</a:t>
            </a:r>
            <a:endParaRPr b="1">
              <a:solidFill>
                <a:srgbClr val="6AA84F"/>
              </a:solidFill>
              <a:latin typeface="Open Sans"/>
              <a:ea typeface="Open Sans"/>
              <a:cs typeface="Open Sans"/>
              <a:sym typeface="Open Sans"/>
            </a:endParaRPr>
          </a:p>
        </p:txBody>
      </p:sp>
      <p:pic>
        <p:nvPicPr>
          <p:cNvPr id="411" name="Google Shape;411;p32"/>
          <p:cNvPicPr preferRelativeResize="0"/>
          <p:nvPr/>
        </p:nvPicPr>
        <p:blipFill rotWithShape="1">
          <a:blip r:embed="rId3">
            <a:alphaModFix/>
          </a:blip>
          <a:srcRect b="3064" l="0" r="0" t="6010"/>
          <a:stretch/>
        </p:blipFill>
        <p:spPr>
          <a:xfrm>
            <a:off x="4074200" y="3526475"/>
            <a:ext cx="995599" cy="1167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59"/>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 Discussion</a:t>
            </a:r>
            <a:endParaRPr/>
          </a:p>
        </p:txBody>
      </p:sp>
      <p:sp>
        <p:nvSpPr>
          <p:cNvPr id="735" name="Google Shape;735;p59"/>
          <p:cNvSpPr txBox="1"/>
          <p:nvPr>
            <p:ph idx="1" type="body"/>
          </p:nvPr>
        </p:nvSpPr>
        <p:spPr>
          <a:xfrm>
            <a:off x="311700" y="708550"/>
            <a:ext cx="8520600" cy="42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ASSUMPTIONS AND HOW THEY AFFECTED THE RESULTS (1/3)</a:t>
            </a:r>
            <a:endParaRPr b="1" sz="1200"/>
          </a:p>
          <a:p>
            <a:pPr indent="0" lvl="0" marL="0" rtl="0" algn="l">
              <a:spcBef>
                <a:spcPts val="0"/>
              </a:spcBef>
              <a:spcAft>
                <a:spcPts val="0"/>
              </a:spcAft>
              <a:buClr>
                <a:schemeClr val="dk1"/>
              </a:buClr>
              <a:buSzPts val="1100"/>
              <a:buFont typeface="Arial"/>
              <a:buNone/>
            </a:pPr>
            <a:r>
              <a:t/>
            </a:r>
            <a:endParaRPr b="1" sz="1200"/>
          </a:p>
          <a:p>
            <a:pPr indent="-304800" lvl="0" marL="457200" rtl="0" algn="l">
              <a:spcBef>
                <a:spcPts val="0"/>
              </a:spcBef>
              <a:spcAft>
                <a:spcPts val="0"/>
              </a:spcAft>
              <a:buSzPts val="1200"/>
              <a:buChar char="●"/>
            </a:pPr>
            <a:r>
              <a:rPr b="1" lang="en" sz="1200"/>
              <a:t>In general, models are not completely customizable / adaptable to the location considered. </a:t>
            </a:r>
            <a:endParaRPr b="1" sz="1200"/>
          </a:p>
          <a:p>
            <a:pPr indent="0" lvl="0" marL="0" rtl="0" algn="l">
              <a:spcBef>
                <a:spcPts val="0"/>
              </a:spcBef>
              <a:spcAft>
                <a:spcPts val="0"/>
              </a:spcAft>
              <a:buClr>
                <a:schemeClr val="dk1"/>
              </a:buClr>
              <a:buSzPts val="1100"/>
              <a:buFont typeface="Arial"/>
              <a:buNone/>
            </a:pPr>
            <a:r>
              <a:rPr lang="en" sz="1200"/>
              <a:t>For what concerns PV and Electricity Storage and Diffusion of Innovations, these models are adapted to the characteristics of Dutch population in terms of averages of electricity consumption and behavioural characteristics of people. At the same time, ETM uses Spain as representation of Sicily’s climate and trends in energy consumption. This implies that data used for the final analysis are subject to re-elaboration - based on literature - with the aim of obtaining general trends which will be useful to evaluate how different initial conditions will influence the diffusion of renewable energy technologies.</a:t>
            </a:r>
            <a:endParaRPr sz="1200"/>
          </a:p>
          <a:p>
            <a:pPr indent="0" lvl="0" marL="0" rtl="0" algn="l">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SzPts val="1200"/>
              <a:buChar char="●"/>
            </a:pPr>
            <a:r>
              <a:rPr b="1" lang="en" sz="1200"/>
              <a:t>Local extrapolated trends are assumed to develop also on a global scale.</a:t>
            </a:r>
            <a:endParaRPr b="1" sz="1200"/>
          </a:p>
          <a:p>
            <a:pPr indent="0" lvl="0" marL="0" rtl="0" algn="l">
              <a:spcBef>
                <a:spcPts val="0"/>
              </a:spcBef>
              <a:spcAft>
                <a:spcPts val="0"/>
              </a:spcAft>
              <a:buClr>
                <a:schemeClr val="dk1"/>
              </a:buClr>
              <a:buSzPts val="1100"/>
              <a:buFont typeface="Arial"/>
              <a:buNone/>
            </a:pPr>
            <a:r>
              <a:rPr lang="en" sz="1200"/>
              <a:t>Diffusion of Innovations uses a sample of 500 households - it is built to analyse an area of the dimension of a district or small city - to represent the whole population of Sicily; this means that the local fragmentation of the population is assumed to keep constant on a regional scale, when instead it often happens that relevant differences in uses, customs and culture emerge between different cities, especially in the remote islands of Sicily.</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a:p>
        </p:txBody>
      </p:sp>
      <p:sp>
        <p:nvSpPr>
          <p:cNvPr id="736" name="Google Shape;736;p59"/>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60"/>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 Discussion</a:t>
            </a:r>
            <a:endParaRPr/>
          </a:p>
        </p:txBody>
      </p:sp>
      <p:sp>
        <p:nvSpPr>
          <p:cNvPr id="742" name="Google Shape;742;p60"/>
          <p:cNvSpPr txBox="1"/>
          <p:nvPr>
            <p:ph idx="1" type="body"/>
          </p:nvPr>
        </p:nvSpPr>
        <p:spPr>
          <a:xfrm>
            <a:off x="311700" y="708550"/>
            <a:ext cx="8520600" cy="42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ASSUMPTIONS AND HOW THEY AFFECTED THE RESULTS (2/3)</a:t>
            </a:r>
            <a:endParaRPr sz="1200"/>
          </a:p>
          <a:p>
            <a:pPr indent="0" lvl="0" marL="0" rtl="0" algn="l">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SzPts val="1200"/>
              <a:buChar char="●"/>
            </a:pPr>
            <a:r>
              <a:rPr b="1" lang="en" sz="1200"/>
              <a:t>Complexity of local and diverse factors (behavioural or biophysical) are translated into numerical variables.</a:t>
            </a:r>
            <a:endParaRPr b="1" sz="1200"/>
          </a:p>
          <a:p>
            <a:pPr indent="0" lvl="0" marL="0" rtl="0" algn="l">
              <a:spcBef>
                <a:spcPts val="0"/>
              </a:spcBef>
              <a:spcAft>
                <a:spcPts val="0"/>
              </a:spcAft>
              <a:buClr>
                <a:schemeClr val="dk1"/>
              </a:buClr>
              <a:buSzPts val="1100"/>
              <a:buFont typeface="Arial"/>
              <a:buNone/>
            </a:pPr>
            <a:r>
              <a:rPr lang="en" sz="1200"/>
              <a:t>Characteristics of products - namely, Monocrystalline and Polycrystalline PV panels -, consumers’ behaviours, diffusion of new technologies are represented as values ranging in a finite interval or as percentages, not reflecting the complexity that emerges from the interactions of multiple external factors which influence the decision-making process of an individual. People are assumed to keep an open mind towards the changes in their daily life in order to switch to a more sustainable way of living, when instead literature shows that it is extremely difficult to change people’s behaviours in certain directions.</a:t>
            </a:r>
            <a:endParaRPr sz="1200"/>
          </a:p>
          <a:p>
            <a:pPr indent="0" lvl="0" marL="0" rtl="0" algn="l">
              <a:spcBef>
                <a:spcPts val="0"/>
              </a:spcBef>
              <a:spcAft>
                <a:spcPts val="0"/>
              </a:spcAft>
              <a:buClr>
                <a:schemeClr val="dk1"/>
              </a:buClr>
              <a:buSzPts val="1100"/>
              <a:buFont typeface="Arial"/>
              <a:buNone/>
            </a:pPr>
            <a:r>
              <a:t/>
            </a:r>
            <a:endParaRPr b="1" sz="1200"/>
          </a:p>
          <a:p>
            <a:pPr indent="-304800" lvl="0" marL="457200" rtl="0" algn="l">
              <a:spcBef>
                <a:spcPts val="0"/>
              </a:spcBef>
              <a:spcAft>
                <a:spcPts val="0"/>
              </a:spcAft>
              <a:buSzPts val="1200"/>
              <a:buChar char="●"/>
            </a:pPr>
            <a:r>
              <a:rPr b="1" lang="en" sz="1200"/>
              <a:t>Some datasets are missing / no open source / represent different years.</a:t>
            </a:r>
            <a:endParaRPr b="1" sz="1200"/>
          </a:p>
          <a:p>
            <a:pPr indent="0" lvl="0" marL="0" rtl="0" algn="l">
              <a:spcBef>
                <a:spcPts val="0"/>
              </a:spcBef>
              <a:spcAft>
                <a:spcPts val="0"/>
              </a:spcAft>
              <a:buClr>
                <a:schemeClr val="dk1"/>
              </a:buClr>
              <a:buSzPts val="1100"/>
              <a:buFont typeface="Arial"/>
              <a:buNone/>
            </a:pPr>
            <a:r>
              <a:rPr lang="en" sz="1200"/>
              <a:t>Finding data about Sicily was one of the main challenges that we had to face when developing the final project. Some data are missing or are for different years, and making them match with the input format required by the models was challenging.</a:t>
            </a:r>
            <a:endParaRPr sz="1200"/>
          </a:p>
          <a:p>
            <a:pPr indent="0" lvl="0" marL="0" rtl="0" algn="l">
              <a:spcBef>
                <a:spcPts val="0"/>
              </a:spcBef>
              <a:spcAft>
                <a:spcPts val="0"/>
              </a:spcAft>
              <a:buClr>
                <a:schemeClr val="dk1"/>
              </a:buClr>
              <a:buSzPts val="1100"/>
              <a:buFont typeface="Arial"/>
              <a:buNone/>
            </a:pPr>
            <a:r>
              <a:rPr lang="en" sz="1200"/>
              <a:t>The built-in assumptions of the models, together with the ones that needed modification for our case limit the accuracy of the outputs. This allows for a qualitative analysis more than a precise quantitative comparison between different scenarios. However, the results obtained can be useful as support in the decision-making process when developing policies - on a city, regional or national level - which aim at pushing people towards the adoption of a renewable energy source like solar power, as further explained in the conclusions &amp; recommendations.</a:t>
            </a:r>
            <a:endParaRPr sz="1200"/>
          </a:p>
          <a:p>
            <a:pPr indent="0" lvl="0" marL="0" rtl="0" algn="l">
              <a:spcBef>
                <a:spcPts val="0"/>
              </a:spcBef>
              <a:spcAft>
                <a:spcPts val="0"/>
              </a:spcAft>
              <a:buNone/>
            </a:pPr>
            <a:r>
              <a:t/>
            </a:r>
            <a:endParaRPr b="1" sz="1200"/>
          </a:p>
        </p:txBody>
      </p:sp>
      <p:sp>
        <p:nvSpPr>
          <p:cNvPr id="743" name="Google Shape;743;p6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61"/>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 Discussion</a:t>
            </a:r>
            <a:endParaRPr/>
          </a:p>
        </p:txBody>
      </p:sp>
      <p:sp>
        <p:nvSpPr>
          <p:cNvPr id="749" name="Google Shape;749;p61"/>
          <p:cNvSpPr txBox="1"/>
          <p:nvPr>
            <p:ph idx="1" type="body"/>
          </p:nvPr>
        </p:nvSpPr>
        <p:spPr>
          <a:xfrm>
            <a:off x="311700" y="708550"/>
            <a:ext cx="8520600" cy="42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ASSUMPTIONS AND HOW THEY AFFECTED THE RESULTS (3/3)</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b="1" lang="en" sz="1200"/>
              <a:t>Electricity price is not changed based on the PV availability </a:t>
            </a:r>
            <a:endParaRPr b="1" sz="1200"/>
          </a:p>
          <a:p>
            <a:pPr indent="0" lvl="0" marL="0" rtl="0" algn="l">
              <a:spcBef>
                <a:spcPts val="0"/>
              </a:spcBef>
              <a:spcAft>
                <a:spcPts val="0"/>
              </a:spcAft>
              <a:buNone/>
            </a:pPr>
            <a:r>
              <a:rPr lang="en" sz="1200"/>
              <a:t>The PV and Storage model does not consider the price drop due to the solar availability. In the real market, the electricity price might drop when there is abundance of solar energy. This assumption caused two immediate notable results:</a:t>
            </a:r>
            <a:endParaRPr sz="1200"/>
          </a:p>
          <a:p>
            <a:pPr indent="-304800" lvl="0" marL="914400" rtl="0" algn="l">
              <a:spcBef>
                <a:spcPts val="0"/>
              </a:spcBef>
              <a:spcAft>
                <a:spcPts val="0"/>
              </a:spcAft>
              <a:buClr>
                <a:schemeClr val="dk2"/>
              </a:buClr>
              <a:buSzPts val="1200"/>
              <a:buFont typeface="Open Sans"/>
              <a:buChar char="●"/>
            </a:pPr>
            <a:r>
              <a:rPr lang="en" sz="1200"/>
              <a:t>If feed-in-tariff is not applicable, the subsidy needed to pay the price difference of the feed-in-tariff and real market value will increase the total needed amount of subsidy.</a:t>
            </a:r>
            <a:endParaRPr sz="1200"/>
          </a:p>
          <a:p>
            <a:pPr indent="-304800" lvl="0" marL="914400" rtl="0" algn="l">
              <a:spcBef>
                <a:spcPts val="0"/>
              </a:spcBef>
              <a:spcAft>
                <a:spcPts val="0"/>
              </a:spcAft>
              <a:buClr>
                <a:schemeClr val="dk2"/>
              </a:buClr>
              <a:buSzPts val="1200"/>
              <a:buFont typeface="Open Sans"/>
              <a:buChar char="●"/>
            </a:pPr>
            <a:r>
              <a:rPr lang="en" sz="1200"/>
              <a:t>If feed-in-tariff is not applicable, the advantage of scenario one might decrease since most of the PV profit gained when radiation is strong.</a:t>
            </a:r>
            <a:endParaRPr sz="1200"/>
          </a:p>
          <a:p>
            <a:pPr indent="0" lvl="0" marL="0" rtl="0" algn="l">
              <a:spcBef>
                <a:spcPts val="0"/>
              </a:spcBef>
              <a:spcAft>
                <a:spcPts val="0"/>
              </a:spcAft>
              <a:buClr>
                <a:schemeClr val="dk1"/>
              </a:buClr>
              <a:buSzPts val="1100"/>
              <a:buFont typeface="Arial"/>
              <a:buNone/>
            </a:pPr>
            <a:r>
              <a:rPr lang="en" sz="1200"/>
              <a:t>Even with its limitation, this model can still be used as a strong foundation for household business case point. Their accuracy might be far from ideal when a lot of household decides to adopt the technology, but in case only small amount of household adopts PV, this model can be more useful.</a:t>
            </a:r>
            <a:endParaRPr sz="1200"/>
          </a:p>
          <a:p>
            <a:pPr indent="0" lvl="0" marL="0" rtl="0" algn="l">
              <a:spcBef>
                <a:spcPts val="0"/>
              </a:spcBef>
              <a:spcAft>
                <a:spcPts val="0"/>
              </a:spcAft>
              <a:buClr>
                <a:schemeClr val="dk1"/>
              </a:buClr>
              <a:buSzPts val="1100"/>
              <a:buFont typeface="Arial"/>
              <a:buNone/>
            </a:pPr>
            <a:r>
              <a:rPr lang="en" sz="1200"/>
              <a:t>In this case, lowering the payback period may also increase the accuracy of the model since the longer the payback period, the more uncertain electricity price value is.</a:t>
            </a:r>
            <a:endParaRPr sz="1200"/>
          </a:p>
          <a:p>
            <a:pPr indent="0" lvl="0" marL="0" rtl="0" algn="l">
              <a:spcBef>
                <a:spcPts val="0"/>
              </a:spcBef>
              <a:spcAft>
                <a:spcPts val="0"/>
              </a:spcAft>
              <a:buClr>
                <a:schemeClr val="dk1"/>
              </a:buClr>
              <a:buSzPts val="1100"/>
              <a:buFont typeface="Arial"/>
              <a:buNone/>
            </a:pPr>
            <a:r>
              <a:t/>
            </a:r>
            <a:endParaRPr b="1" sz="1200"/>
          </a:p>
          <a:p>
            <a:pPr indent="0" lvl="0" marL="0" rtl="0" algn="l">
              <a:spcBef>
                <a:spcPts val="0"/>
              </a:spcBef>
              <a:spcAft>
                <a:spcPts val="0"/>
              </a:spcAft>
              <a:buNone/>
            </a:pPr>
            <a:r>
              <a:t/>
            </a:r>
            <a:endParaRPr b="1" sz="1200"/>
          </a:p>
        </p:txBody>
      </p:sp>
      <p:sp>
        <p:nvSpPr>
          <p:cNvPr id="750" name="Google Shape;750;p6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62"/>
          <p:cNvSpPr txBox="1"/>
          <p:nvPr>
            <p:ph idx="1" type="body"/>
          </p:nvPr>
        </p:nvSpPr>
        <p:spPr>
          <a:xfrm>
            <a:off x="183250" y="1345900"/>
            <a:ext cx="4496100" cy="40047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2"/>
              </a:buClr>
              <a:buSzPts val="1200"/>
              <a:buFont typeface="Arial"/>
              <a:buChar char="●"/>
            </a:pPr>
            <a:r>
              <a:rPr b="1" lang="en" sz="1200"/>
              <a:t>Solar energy</a:t>
            </a:r>
            <a:r>
              <a:rPr lang="en" sz="1200"/>
              <a:t> has a huge potential in the transition to low carbon energy market in Sicily. </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Clr>
                <a:schemeClr val="dk2"/>
              </a:buClr>
              <a:buSzPts val="1200"/>
              <a:buFont typeface="Arial"/>
              <a:buChar char="●"/>
            </a:pPr>
            <a:r>
              <a:rPr lang="en" sz="1200"/>
              <a:t>At the same time, the government needs to consider the drawback concerning the reduction in security of supply when raising the PV usage without battery, because of the higher dependency on energy imports and the volatility of solar power.</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Clr>
                <a:schemeClr val="dk2"/>
              </a:buClr>
              <a:buSzPts val="1200"/>
              <a:buFont typeface="Arial"/>
              <a:buChar char="●"/>
            </a:pPr>
            <a:r>
              <a:rPr lang="en" sz="1200"/>
              <a:t>The security of supply can instead be ensured with the introduction of batteries.</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Clr>
                <a:schemeClr val="dk2"/>
              </a:buClr>
              <a:buSzPts val="1200"/>
              <a:buFont typeface="Arial"/>
              <a:buChar char="●"/>
            </a:pPr>
            <a:r>
              <a:rPr lang="en" sz="1200"/>
              <a:t>The government should conduct accurate surveys and interviews to households to collect concrete data about the drivers for </a:t>
            </a:r>
            <a:r>
              <a:rPr b="1" lang="en" sz="1200"/>
              <a:t>adoption behaviour</a:t>
            </a:r>
            <a:r>
              <a:rPr lang="en" sz="1200"/>
              <a:t>. </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Clr>
                <a:schemeClr val="dk2"/>
              </a:buClr>
              <a:buSzPts val="1200"/>
              <a:buFont typeface="Arial"/>
              <a:buChar char="●"/>
            </a:pPr>
            <a:r>
              <a:rPr lang="en" sz="1200"/>
              <a:t>The previous point would support an efficient </a:t>
            </a:r>
            <a:r>
              <a:rPr b="1" lang="en" sz="1200"/>
              <a:t>allocation of subsidies</a:t>
            </a:r>
            <a:r>
              <a:rPr lang="en" sz="1200"/>
              <a:t> and help further potential diffusion of other renewable energy technologies.</a:t>
            </a:r>
            <a:endParaRPr sz="1200"/>
          </a:p>
          <a:p>
            <a:pPr indent="0" lvl="0" marL="0" rtl="0" algn="l">
              <a:spcBef>
                <a:spcPts val="0"/>
              </a:spcBef>
              <a:spcAft>
                <a:spcPts val="0"/>
              </a:spcAft>
              <a:buNone/>
            </a:pPr>
            <a:r>
              <a:t/>
            </a:r>
            <a:endParaRPr/>
          </a:p>
        </p:txBody>
      </p:sp>
      <p:sp>
        <p:nvSpPr>
          <p:cNvPr id="756" name="Google Shape;756;p6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57" name="Google Shape;757;p62"/>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 Conclusions &amp; Recommendations</a:t>
            </a:r>
            <a:endParaRPr/>
          </a:p>
        </p:txBody>
      </p:sp>
      <p:sp>
        <p:nvSpPr>
          <p:cNvPr id="758" name="Google Shape;758;p62"/>
          <p:cNvSpPr txBox="1"/>
          <p:nvPr/>
        </p:nvSpPr>
        <p:spPr>
          <a:xfrm>
            <a:off x="4679400" y="1148425"/>
            <a:ext cx="4290600" cy="3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Char char="●"/>
            </a:pPr>
            <a:r>
              <a:rPr lang="en" sz="1200">
                <a:solidFill>
                  <a:schemeClr val="dk2"/>
                </a:solidFill>
                <a:latin typeface="Open Sans"/>
                <a:ea typeface="Open Sans"/>
                <a:cs typeface="Open Sans"/>
                <a:sym typeface="Open Sans"/>
              </a:rPr>
              <a:t>Subsidy is in any case still needed - due to high initial costs and as sign of financial security - to increase the rate of adoption of battery within the households.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0" lvl="0" marL="0" rtl="0" algn="l">
              <a:spcBef>
                <a:spcPts val="0"/>
              </a:spcBef>
              <a:spcAft>
                <a:spcPts val="0"/>
              </a:spcAft>
              <a:buNone/>
            </a:pPr>
            <a:r>
              <a:rPr b="1" lang="en" sz="1200">
                <a:solidFill>
                  <a:schemeClr val="dk2"/>
                </a:solidFill>
                <a:latin typeface="Open Sans"/>
                <a:ea typeface="Open Sans"/>
                <a:cs typeface="Open Sans"/>
                <a:sym typeface="Open Sans"/>
              </a:rPr>
              <a:t>This general approach can thus help in reducing the dependency of Italy on natural gas imports, keeping a safe level of supply, maintaining the electricity prices and the investment costs on the final consumers at a reasonable level while helping Italy on a national scale in reaching its Climate Goals in terms of CO</a:t>
            </a:r>
            <a:r>
              <a:rPr b="1" baseline="-25000" lang="en" sz="1000">
                <a:solidFill>
                  <a:schemeClr val="dk2"/>
                </a:solidFill>
                <a:latin typeface="Open Sans"/>
                <a:ea typeface="Open Sans"/>
                <a:cs typeface="Open Sans"/>
                <a:sym typeface="Open Sans"/>
              </a:rPr>
              <a:t>2</a:t>
            </a:r>
            <a:r>
              <a:rPr b="1" lang="en" sz="1200">
                <a:solidFill>
                  <a:schemeClr val="dk2"/>
                </a:solidFill>
                <a:latin typeface="Open Sans"/>
                <a:ea typeface="Open Sans"/>
                <a:cs typeface="Open Sans"/>
                <a:sym typeface="Open Sans"/>
              </a:rPr>
              <a:t> emissions reduction.</a:t>
            </a:r>
            <a:endParaRPr b="1"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Further research on the effect of heating electrification might be valuable to see the implications of a fourth scenario on electricity demand and on KPIs values.</a:t>
            </a:r>
            <a:endParaRPr sz="12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solidFill>
                <a:schemeClr val="dk2"/>
              </a:solidFill>
            </a:endParaRPr>
          </a:p>
        </p:txBody>
      </p:sp>
      <p:sp>
        <p:nvSpPr>
          <p:cNvPr id="759" name="Google Shape;759;p62"/>
          <p:cNvSpPr txBox="1"/>
          <p:nvPr/>
        </p:nvSpPr>
        <p:spPr>
          <a:xfrm>
            <a:off x="311700" y="606800"/>
            <a:ext cx="86583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The following conclusions &amp; recommendations complement the analysis in answering the research question by setting guidelines which could prove to be useful when developing policies that aim at increasing the share of renewable energy technologies in a specified location.</a:t>
            </a:r>
            <a:endParaRPr sz="1200">
              <a:solidFill>
                <a:schemeClr val="dk2"/>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63"/>
          <p:cNvSpPr txBox="1"/>
          <p:nvPr>
            <p:ph idx="1" type="body"/>
          </p:nvPr>
        </p:nvSpPr>
        <p:spPr>
          <a:xfrm>
            <a:off x="311700" y="708550"/>
            <a:ext cx="8520600" cy="42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t>[1] </a:t>
            </a:r>
            <a:r>
              <a:rPr lang="en" sz="900" u="sng">
                <a:solidFill>
                  <a:schemeClr val="accent5"/>
                </a:solidFill>
                <a:hlinkClick r:id="rId3"/>
              </a:rPr>
              <a:t>https://www.iea.org/policiesandmeasures/pams/italy/name-171455-en.php</a:t>
            </a:r>
            <a:endParaRPr sz="900"/>
          </a:p>
          <a:p>
            <a:pPr indent="0" lvl="0" marL="0" rtl="0" algn="l">
              <a:spcBef>
                <a:spcPts val="0"/>
              </a:spcBef>
              <a:spcAft>
                <a:spcPts val="0"/>
              </a:spcAft>
              <a:buClr>
                <a:schemeClr val="dk1"/>
              </a:buClr>
              <a:buSzPts val="1100"/>
              <a:buFont typeface="Arial"/>
              <a:buNone/>
            </a:pPr>
            <a:r>
              <a:rPr lang="en" sz="900"/>
              <a:t>[2] </a:t>
            </a:r>
            <a:r>
              <a:rPr lang="en" sz="900" u="sng">
                <a:solidFill>
                  <a:schemeClr val="accent5"/>
                </a:solidFill>
              </a:rPr>
              <a:t>h</a:t>
            </a:r>
            <a:r>
              <a:rPr lang="en" sz="900" u="sng">
                <a:solidFill>
                  <a:schemeClr val="accent5"/>
                </a:solidFill>
                <a:hlinkClick r:id="rId4"/>
              </a:rPr>
              <a:t>ttps://www.mise.gov.it/images/stories/documenti/testo_della_StrategiaEnergeticaNazionale_2017.pdf</a:t>
            </a:r>
            <a:endParaRPr sz="9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900"/>
              <a:t>[3] </a:t>
            </a:r>
            <a:r>
              <a:rPr lang="en" sz="900" u="sng">
                <a:solidFill>
                  <a:schemeClr val="accent5"/>
                </a:solidFill>
                <a:hlinkClick r:id="rId5"/>
              </a:rPr>
              <a:t>https://www.entsoe.eu/data/power-stats/monthly-domestic/</a:t>
            </a:r>
            <a:endParaRPr sz="900"/>
          </a:p>
          <a:p>
            <a:pPr indent="0" lvl="0" marL="0" rtl="0" algn="l">
              <a:spcBef>
                <a:spcPts val="0"/>
              </a:spcBef>
              <a:spcAft>
                <a:spcPts val="0"/>
              </a:spcAft>
              <a:buClr>
                <a:schemeClr val="dk1"/>
              </a:buClr>
              <a:buSzPts val="1100"/>
              <a:buFont typeface="Arial"/>
              <a:buNone/>
            </a:pPr>
            <a:r>
              <a:rPr lang="en" sz="900"/>
              <a:t>[4] </a:t>
            </a:r>
            <a:r>
              <a:rPr lang="en" sz="900" u="sng">
                <a:solidFill>
                  <a:schemeClr val="accent5"/>
                </a:solidFill>
                <a:hlinkClick r:id="rId6"/>
              </a:rPr>
              <a:t>https://www.statista.com/statistics/787720/natural-gas-imports-by-country-of-origin-in-italy/</a:t>
            </a:r>
            <a:endParaRPr sz="900"/>
          </a:p>
          <a:p>
            <a:pPr indent="0" lvl="0" marL="0" rtl="0" algn="l">
              <a:spcBef>
                <a:spcPts val="0"/>
              </a:spcBef>
              <a:spcAft>
                <a:spcPts val="0"/>
              </a:spcAft>
              <a:buClr>
                <a:schemeClr val="dk1"/>
              </a:buClr>
              <a:buSzPts val="1100"/>
              <a:buFont typeface="Arial"/>
              <a:buNone/>
            </a:pPr>
            <a:r>
              <a:rPr lang="en" sz="900"/>
              <a:t>[5] </a:t>
            </a:r>
            <a:r>
              <a:rPr lang="en" sz="900" u="sng">
                <a:solidFill>
                  <a:schemeClr val="accent5"/>
                </a:solidFill>
                <a:hlinkClick r:id="rId7"/>
              </a:rPr>
              <a:t>http://www.terna.it/it-it/sistemaelettrico/statisticheeprevisioni/datistatistici.aspx</a:t>
            </a:r>
            <a:endParaRPr sz="900"/>
          </a:p>
          <a:p>
            <a:pPr indent="0" lvl="0" marL="0" rtl="0" algn="l">
              <a:spcBef>
                <a:spcPts val="0"/>
              </a:spcBef>
              <a:spcAft>
                <a:spcPts val="0"/>
              </a:spcAft>
              <a:buClr>
                <a:schemeClr val="dk1"/>
              </a:buClr>
              <a:buSzPts val="1100"/>
              <a:buFont typeface="Arial"/>
              <a:buNone/>
            </a:pPr>
            <a:r>
              <a:rPr lang="en" sz="900"/>
              <a:t>[6] </a:t>
            </a:r>
            <a:r>
              <a:rPr lang="en" sz="900" u="sng">
                <a:solidFill>
                  <a:schemeClr val="accent5"/>
                </a:solidFill>
                <a:hlinkClick r:id="rId8"/>
              </a:rPr>
              <a:t>https://www.forbes.com/sites/annalisagirardi/2018/12/12/growing-dependent-on-russia-the-gas-routes-in-europe/#929df4b62b00</a:t>
            </a:r>
            <a:r>
              <a:rPr lang="en" sz="900"/>
              <a:t> </a:t>
            </a:r>
            <a:endParaRPr sz="900"/>
          </a:p>
          <a:p>
            <a:pPr indent="0" lvl="0" marL="0" rtl="0" algn="l">
              <a:spcBef>
                <a:spcPts val="0"/>
              </a:spcBef>
              <a:spcAft>
                <a:spcPts val="0"/>
              </a:spcAft>
              <a:buClr>
                <a:schemeClr val="dk1"/>
              </a:buClr>
              <a:buSzPts val="1100"/>
              <a:buFont typeface="Arial"/>
              <a:buNone/>
            </a:pPr>
            <a:r>
              <a:rPr lang="en" sz="900"/>
              <a:t>[7] </a:t>
            </a:r>
            <a:r>
              <a:rPr lang="en" sz="900" u="sng">
                <a:solidFill>
                  <a:schemeClr val="accent5"/>
                </a:solidFill>
                <a:hlinkClick r:id="rId9"/>
              </a:rPr>
              <a:t>http://www.hazar.org/blogdetail/blog/the_italian_natural_gas_market_an_endless_crisis__857.aspx</a:t>
            </a:r>
            <a:endParaRPr sz="900"/>
          </a:p>
          <a:p>
            <a:pPr indent="0" lvl="0" marL="0" rtl="0" algn="l">
              <a:spcBef>
                <a:spcPts val="0"/>
              </a:spcBef>
              <a:spcAft>
                <a:spcPts val="0"/>
              </a:spcAft>
              <a:buClr>
                <a:schemeClr val="dk1"/>
              </a:buClr>
              <a:buSzPts val="1100"/>
              <a:buFont typeface="Arial"/>
              <a:buNone/>
            </a:pPr>
            <a:r>
              <a:rPr lang="en" sz="900"/>
              <a:t>[8] </a:t>
            </a:r>
            <a:r>
              <a:rPr lang="en" sz="900" u="sng">
                <a:solidFill>
                  <a:schemeClr val="accent5"/>
                </a:solidFill>
                <a:hlinkClick r:id="rId10"/>
              </a:rPr>
              <a:t>http://www.snam.it/en/Natural-gas/snam-infrastructures/</a:t>
            </a:r>
            <a:r>
              <a:rPr lang="en" sz="900"/>
              <a:t> </a:t>
            </a:r>
            <a:endParaRPr sz="900"/>
          </a:p>
          <a:p>
            <a:pPr indent="0" lvl="0" marL="0" rtl="0" algn="l">
              <a:spcBef>
                <a:spcPts val="0"/>
              </a:spcBef>
              <a:spcAft>
                <a:spcPts val="0"/>
              </a:spcAft>
              <a:buClr>
                <a:schemeClr val="dk1"/>
              </a:buClr>
              <a:buSzPts val="1100"/>
              <a:buFont typeface="Arial"/>
              <a:buNone/>
            </a:pPr>
            <a:r>
              <a:rPr lang="en" sz="900"/>
              <a:t>[9] </a:t>
            </a:r>
            <a:r>
              <a:rPr lang="en" sz="900" u="sng">
                <a:solidFill>
                  <a:schemeClr val="accent5"/>
                </a:solidFill>
                <a:hlinkClick r:id="rId11"/>
              </a:rPr>
              <a:t>https://www.enfsolar.com/</a:t>
            </a:r>
            <a:r>
              <a:rPr lang="en" sz="900"/>
              <a:t> </a:t>
            </a:r>
            <a:endParaRPr sz="900"/>
          </a:p>
          <a:p>
            <a:pPr indent="0" lvl="0" marL="0" rtl="0" algn="l">
              <a:spcBef>
                <a:spcPts val="0"/>
              </a:spcBef>
              <a:spcAft>
                <a:spcPts val="0"/>
              </a:spcAft>
              <a:buClr>
                <a:schemeClr val="dk1"/>
              </a:buClr>
              <a:buSzPts val="1100"/>
              <a:buFont typeface="Arial"/>
              <a:buNone/>
            </a:pPr>
            <a:r>
              <a:rPr lang="en" sz="900"/>
              <a:t>[10] </a:t>
            </a:r>
            <a:r>
              <a:rPr lang="en" sz="900" u="sng">
                <a:solidFill>
                  <a:schemeClr val="accent5"/>
                </a:solidFill>
                <a:hlinkClick r:id="rId12"/>
              </a:rPr>
              <a:t>https://tradingeconomics.com/italy/electric-power-consumption-kwh-per-capita-wb-data.html</a:t>
            </a:r>
            <a:endParaRPr sz="900" u="sng">
              <a:solidFill>
                <a:schemeClr val="accent5"/>
              </a:solidFill>
              <a:hlinkClick r:id="rId13"/>
            </a:endParaRPr>
          </a:p>
          <a:p>
            <a:pPr indent="0" lvl="0" marL="0" rtl="0" algn="l">
              <a:spcBef>
                <a:spcPts val="0"/>
              </a:spcBef>
              <a:spcAft>
                <a:spcPts val="0"/>
              </a:spcAft>
              <a:buClr>
                <a:schemeClr val="dk1"/>
              </a:buClr>
              <a:buSzPts val="1100"/>
              <a:buFont typeface="Arial"/>
              <a:buNone/>
            </a:pPr>
            <a:r>
              <a:rPr lang="en" sz="900"/>
              <a:t>[11] </a:t>
            </a:r>
            <a:r>
              <a:rPr lang="en" sz="900" u="sng">
                <a:solidFill>
                  <a:schemeClr val="accent5"/>
                </a:solidFill>
                <a:hlinkClick r:id="rId14"/>
              </a:rPr>
              <a:t>https://www.statista.com/statistics/418092/electricity-prices-for-households-in-italy/</a:t>
            </a:r>
            <a:endParaRPr sz="900"/>
          </a:p>
          <a:p>
            <a:pPr indent="0" lvl="0" marL="0" rtl="0" algn="l">
              <a:spcBef>
                <a:spcPts val="0"/>
              </a:spcBef>
              <a:spcAft>
                <a:spcPts val="0"/>
              </a:spcAft>
              <a:buClr>
                <a:schemeClr val="dk1"/>
              </a:buClr>
              <a:buSzPts val="1100"/>
              <a:buFont typeface="Arial"/>
              <a:buNone/>
            </a:pPr>
            <a:r>
              <a:rPr lang="en" sz="900"/>
              <a:t>[12] </a:t>
            </a:r>
            <a:r>
              <a:rPr lang="en" sz="900" u="sng">
                <a:solidFill>
                  <a:schemeClr val="accent5"/>
                </a:solidFill>
                <a:hlinkClick r:id="rId15"/>
              </a:rPr>
              <a:t>http://www.ecn.nl/fileadmin/ecn/units/zon/vansark-carpediem.pdf</a:t>
            </a:r>
            <a:endParaRPr sz="900" u="sng">
              <a:solidFill>
                <a:schemeClr val="accent5"/>
              </a:solidFill>
              <a:hlinkClick r:id="rId16"/>
            </a:endParaRPr>
          </a:p>
          <a:p>
            <a:pPr indent="0" lvl="0" marL="0" rtl="0" algn="l">
              <a:spcBef>
                <a:spcPts val="0"/>
              </a:spcBef>
              <a:spcAft>
                <a:spcPts val="0"/>
              </a:spcAft>
              <a:buClr>
                <a:schemeClr val="dk1"/>
              </a:buClr>
              <a:buSzPts val="1100"/>
              <a:buFont typeface="Arial"/>
              <a:buNone/>
            </a:pPr>
            <a:r>
              <a:rPr lang="en" sz="900"/>
              <a:t>[13] </a:t>
            </a:r>
            <a:r>
              <a:rPr lang="en" sz="900" u="sng">
                <a:solidFill>
                  <a:schemeClr val="accent5"/>
                </a:solidFill>
                <a:hlinkClick r:id="rId17"/>
              </a:rPr>
              <a:t>http://www.solaranlagen-portal.com/photovoltaik/stromspeicher/voltwerk-vs-5-hybrid</a:t>
            </a:r>
            <a:endParaRPr sz="900" u="sng">
              <a:solidFill>
                <a:schemeClr val="accent5"/>
              </a:solidFill>
              <a:hlinkClick r:id="rId18"/>
            </a:endParaRPr>
          </a:p>
          <a:p>
            <a:pPr indent="0" lvl="0" marL="0" rtl="0" algn="l">
              <a:spcBef>
                <a:spcPts val="0"/>
              </a:spcBef>
              <a:spcAft>
                <a:spcPts val="0"/>
              </a:spcAft>
              <a:buClr>
                <a:schemeClr val="dk1"/>
              </a:buClr>
              <a:buSzPts val="1100"/>
              <a:buFont typeface="Arial"/>
              <a:buNone/>
            </a:pPr>
            <a:r>
              <a:rPr lang="en" sz="900"/>
              <a:t>[14] </a:t>
            </a:r>
            <a:r>
              <a:rPr lang="en" sz="900" u="sng">
                <a:solidFill>
                  <a:schemeClr val="accent5"/>
                </a:solidFill>
                <a:hlinkClick r:id="rId19"/>
              </a:rPr>
              <a:t>http://www.photovoltaik-shop.com/solarstromspeicherset-bosch-voltwerk-hybrid-m-11-kwh.html</a:t>
            </a:r>
            <a:endParaRPr sz="900" u="sng">
              <a:solidFill>
                <a:schemeClr val="accent5"/>
              </a:solidFill>
              <a:hlinkClick r:id="rId20"/>
            </a:endParaRPr>
          </a:p>
          <a:p>
            <a:pPr indent="0" lvl="0" marL="0" rtl="0" algn="l">
              <a:spcBef>
                <a:spcPts val="0"/>
              </a:spcBef>
              <a:spcAft>
                <a:spcPts val="0"/>
              </a:spcAft>
              <a:buClr>
                <a:schemeClr val="dk1"/>
              </a:buClr>
              <a:buSzPts val="1100"/>
              <a:buFont typeface="Arial"/>
              <a:buNone/>
            </a:pPr>
            <a:r>
              <a:rPr lang="en" sz="900"/>
              <a:t>[15] </a:t>
            </a:r>
            <a:r>
              <a:rPr lang="en" sz="900" u="sng">
                <a:solidFill>
                  <a:schemeClr val="accent5"/>
                </a:solidFill>
                <a:hlinkClick r:id="rId21"/>
              </a:rPr>
              <a:t>http://www.photovoltaik-shop.com/solarstromspeicherset-bosch-voltwerk-hybrid-l-13-2-kwh.html</a:t>
            </a:r>
            <a:endParaRPr sz="900" u="sng">
              <a:solidFill>
                <a:schemeClr val="accent5"/>
              </a:solidFill>
              <a:hlinkClick r:id="rId22"/>
            </a:endParaRPr>
          </a:p>
          <a:p>
            <a:pPr indent="0" lvl="0" marL="0" rtl="0" algn="l">
              <a:spcBef>
                <a:spcPts val="0"/>
              </a:spcBef>
              <a:spcAft>
                <a:spcPts val="0"/>
              </a:spcAft>
              <a:buClr>
                <a:schemeClr val="dk1"/>
              </a:buClr>
              <a:buSzPts val="1100"/>
              <a:buFont typeface="Arial"/>
              <a:buNone/>
            </a:pPr>
            <a:r>
              <a:rPr lang="en" sz="900"/>
              <a:t>[16] </a:t>
            </a:r>
            <a:r>
              <a:rPr lang="en" sz="900" u="sng">
                <a:solidFill>
                  <a:schemeClr val="accent5"/>
                </a:solidFill>
                <a:hlinkClick r:id="rId23"/>
              </a:rPr>
              <a:t>https://www.ovoenergy.com/guides/energy-guides/how-much-heating-energy-do-you-use.html</a:t>
            </a:r>
            <a:endParaRPr sz="900"/>
          </a:p>
          <a:p>
            <a:pPr indent="0" lvl="0" marL="0" rtl="0" algn="l">
              <a:spcBef>
                <a:spcPts val="0"/>
              </a:spcBef>
              <a:spcAft>
                <a:spcPts val="0"/>
              </a:spcAft>
              <a:buClr>
                <a:schemeClr val="dk1"/>
              </a:buClr>
              <a:buSzPts val="1100"/>
              <a:buFont typeface="Arial"/>
              <a:buNone/>
            </a:pPr>
            <a:r>
              <a:rPr lang="en" sz="900"/>
              <a:t>[17] </a:t>
            </a:r>
            <a:r>
              <a:rPr lang="en" sz="900" u="sng">
                <a:solidFill>
                  <a:schemeClr val="hlink"/>
                </a:solidFill>
                <a:hlinkClick r:id="rId24"/>
              </a:rPr>
              <a:t>https://www.sciencedirect.com/sdfe/pdf/download/read/noindex/pii/S0959652618316652/1-s2.0-S0959652618316652-main.pdf</a:t>
            </a:r>
            <a:endParaRPr sz="900"/>
          </a:p>
          <a:p>
            <a:pPr indent="0" lvl="0" marL="0" rtl="0" algn="l">
              <a:spcBef>
                <a:spcPts val="0"/>
              </a:spcBef>
              <a:spcAft>
                <a:spcPts val="0"/>
              </a:spcAft>
              <a:buClr>
                <a:schemeClr val="dk1"/>
              </a:buClr>
              <a:buSzPts val="1100"/>
              <a:buFont typeface="Arial"/>
              <a:buNone/>
            </a:pPr>
            <a:r>
              <a:rPr lang="en" sz="900"/>
              <a:t>[18] </a:t>
            </a:r>
            <a:r>
              <a:rPr lang="en" sz="900" u="sng">
                <a:solidFill>
                  <a:schemeClr val="hlink"/>
                </a:solidFill>
                <a:hlinkClick r:id="rId25"/>
              </a:rPr>
              <a:t>https://www.researchgate.net/publication/285596800_Supporting_the_adoption_of_smart_grid_appliances_in_city_districts_-_A_quantitative_evaluation_of_policy_options_using_agent-based_modelling_and_scenario_discovery?enrichId=rgreq-dcdd0c67bb5c6a7ddb6f9d3f76ad0d39-XXX&amp;enrichSource=Y292ZXJQYWdlOzI4NTU5NjgwMDtBUzozMDI5NDk5NzUxNjY5NzZAMTQ0OTI0MDMxMDY4MA%3D%3D&amp;el=1_x_3&amp;_esc=publicationCoverPdf</a:t>
            </a:r>
            <a:endParaRPr sz="900"/>
          </a:p>
          <a:p>
            <a:pPr indent="0" lvl="0" marL="0" rtl="0" algn="l">
              <a:spcBef>
                <a:spcPts val="0"/>
              </a:spcBef>
              <a:spcAft>
                <a:spcPts val="0"/>
              </a:spcAft>
              <a:buClr>
                <a:schemeClr val="dk1"/>
              </a:buClr>
              <a:buSzPts val="1100"/>
              <a:buFont typeface="Arial"/>
              <a:buNone/>
            </a:pPr>
            <a:r>
              <a:rPr lang="en" sz="900"/>
              <a:t>[19] </a:t>
            </a:r>
            <a:r>
              <a:rPr lang="en" sz="900">
                <a:solidFill>
                  <a:srgbClr val="4C5C64"/>
                </a:solidFill>
              </a:rPr>
              <a:t>Rogers, E. M. (2003). </a:t>
            </a:r>
            <a:r>
              <a:rPr i="1" lang="en" sz="900">
                <a:solidFill>
                  <a:srgbClr val="4C5C64"/>
                </a:solidFill>
              </a:rPr>
              <a:t>Diffusion of innovations</a:t>
            </a:r>
            <a:r>
              <a:rPr lang="en" sz="900">
                <a:solidFill>
                  <a:srgbClr val="4C5C64"/>
                </a:solidFill>
              </a:rPr>
              <a:t>. New York: Free Press.</a:t>
            </a:r>
            <a:endParaRPr sz="900">
              <a:solidFill>
                <a:srgbClr val="4C5C64"/>
              </a:solidFill>
            </a:endParaRPr>
          </a:p>
          <a:p>
            <a:pPr indent="0" lvl="0" marL="0" rtl="0" algn="l">
              <a:spcBef>
                <a:spcPts val="0"/>
              </a:spcBef>
              <a:spcAft>
                <a:spcPts val="0"/>
              </a:spcAft>
              <a:buClr>
                <a:schemeClr val="dk1"/>
              </a:buClr>
              <a:buSzPts val="1100"/>
              <a:buFont typeface="Arial"/>
              <a:buNone/>
            </a:pPr>
            <a:r>
              <a:rPr lang="en" sz="900">
                <a:solidFill>
                  <a:srgbClr val="4C5C64"/>
                </a:solidFill>
              </a:rPr>
              <a:t>[20] </a:t>
            </a:r>
            <a:r>
              <a:rPr lang="en" sz="900" u="sng">
                <a:solidFill>
                  <a:schemeClr val="hlink"/>
                </a:solidFill>
                <a:hlinkClick r:id="rId26"/>
              </a:rPr>
              <a:t>https://unit-converter.gasunie.nl/</a:t>
            </a:r>
            <a:endParaRPr sz="900">
              <a:solidFill>
                <a:srgbClr val="4C5C64"/>
              </a:solidFill>
            </a:endParaRPr>
          </a:p>
          <a:p>
            <a:pPr indent="0" lvl="0" marL="0" rtl="0" algn="l">
              <a:spcBef>
                <a:spcPts val="0"/>
              </a:spcBef>
              <a:spcAft>
                <a:spcPts val="0"/>
              </a:spcAft>
              <a:buClr>
                <a:schemeClr val="dk1"/>
              </a:buClr>
              <a:buSzPts val="1100"/>
              <a:buFont typeface="Arial"/>
              <a:buNone/>
            </a:pPr>
            <a:r>
              <a:rPr lang="en" sz="900">
                <a:solidFill>
                  <a:srgbClr val="4C5C64"/>
                </a:solidFill>
              </a:rPr>
              <a:t>[21] </a:t>
            </a:r>
            <a:r>
              <a:rPr lang="en" sz="900" u="sng">
                <a:solidFill>
                  <a:schemeClr val="hlink"/>
                </a:solidFill>
                <a:hlinkClick r:id="rId27"/>
              </a:rPr>
              <a:t>https://www.indexmundi.com/italy/natural_gas_consumption.html</a:t>
            </a:r>
            <a:endParaRPr sz="900">
              <a:solidFill>
                <a:srgbClr val="4C5C64"/>
              </a:solidFill>
            </a:endParaRPr>
          </a:p>
        </p:txBody>
      </p:sp>
      <p:sp>
        <p:nvSpPr>
          <p:cNvPr id="765" name="Google Shape;765;p6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766" name="Google Shape;766;p63"/>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3"/>
          <p:cNvSpPr txBox="1"/>
          <p:nvPr>
            <p:ph idx="2" type="body"/>
          </p:nvPr>
        </p:nvSpPr>
        <p:spPr>
          <a:xfrm>
            <a:off x="4832400" y="733200"/>
            <a:ext cx="39999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Italy wants to increase RES in energy from 34.1%, shown in Figure 1, to 55% by 2030 [1] and reduce CO</a:t>
            </a:r>
            <a:r>
              <a:rPr baseline="-25000" lang="en"/>
              <a:t>2</a:t>
            </a:r>
            <a:r>
              <a:rPr lang="en"/>
              <a:t> emissions by %80 from their 1990 levels [2]. </a:t>
            </a:r>
            <a:endParaRPr/>
          </a:p>
        </p:txBody>
      </p:sp>
      <p:sp>
        <p:nvSpPr>
          <p:cNvPr id="417" name="Google Shape;417;p33"/>
          <p:cNvSpPr txBox="1"/>
          <p:nvPr>
            <p:ph idx="1" type="body"/>
          </p:nvPr>
        </p:nvSpPr>
        <p:spPr>
          <a:xfrm>
            <a:off x="311700" y="733200"/>
            <a:ext cx="39999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 </a:t>
            </a:r>
            <a:r>
              <a:rPr lang="en" sz="1000"/>
              <a:t>objectives</a:t>
            </a:r>
            <a:r>
              <a:rPr lang="en" sz="1000"/>
              <a:t> of Italy’s </a:t>
            </a:r>
            <a:r>
              <a:rPr lang="en" sz="1000"/>
              <a:t>National Energy Strategy 2017 [1] </a:t>
            </a:r>
            <a:r>
              <a:rPr lang="en"/>
              <a:t>consist of </a:t>
            </a:r>
            <a:r>
              <a:rPr lang="en" sz="1000"/>
              <a:t>making the energy system more:</a:t>
            </a:r>
            <a:endParaRPr sz="1000"/>
          </a:p>
          <a:p>
            <a:pPr indent="-292100" lvl="0" marL="457200" rtl="0" algn="l">
              <a:spcBef>
                <a:spcPts val="0"/>
              </a:spcBef>
              <a:spcAft>
                <a:spcPts val="0"/>
              </a:spcAft>
              <a:buSzPts val="1000"/>
              <a:buChar char="●"/>
            </a:pPr>
            <a:r>
              <a:rPr lang="en" sz="1000"/>
              <a:t>C</a:t>
            </a:r>
            <a:r>
              <a:rPr lang="en" sz="1000"/>
              <a:t>ompetitive</a:t>
            </a:r>
            <a:r>
              <a:rPr lang="en"/>
              <a:t>: </a:t>
            </a:r>
            <a:r>
              <a:rPr lang="en" sz="1000"/>
              <a:t>energy prices aligned with the European prices</a:t>
            </a:r>
            <a:endParaRPr sz="1000"/>
          </a:p>
          <a:p>
            <a:pPr indent="-292100" lvl="0" marL="457200" rtl="0" algn="l">
              <a:spcBef>
                <a:spcPts val="0"/>
              </a:spcBef>
              <a:spcAft>
                <a:spcPts val="0"/>
              </a:spcAft>
              <a:buSzPts val="1000"/>
              <a:buChar char="●"/>
            </a:pPr>
            <a:r>
              <a:rPr lang="en" sz="1000"/>
              <a:t>Sustainable: decarbonization, high energy efficiency</a:t>
            </a:r>
            <a:endParaRPr sz="1000"/>
          </a:p>
          <a:p>
            <a:pPr indent="-292100" lvl="0" marL="457200" rtl="0" algn="l">
              <a:spcBef>
                <a:spcPts val="0"/>
              </a:spcBef>
              <a:spcAft>
                <a:spcPts val="0"/>
              </a:spcAft>
              <a:buSzPts val="1000"/>
              <a:buChar char="●"/>
            </a:pPr>
            <a:r>
              <a:rPr lang="en" sz="1000"/>
              <a:t>Secure: security of supply, flexibility and independence</a:t>
            </a:r>
            <a:endParaRPr sz="1000"/>
          </a:p>
          <a:p>
            <a:pPr indent="0" lvl="0" marL="0" rtl="0" algn="l">
              <a:spcBef>
                <a:spcPts val="0"/>
              </a:spcBef>
              <a:spcAft>
                <a:spcPts val="0"/>
              </a:spcAft>
              <a:buNone/>
            </a:pPr>
            <a:r>
              <a:t/>
            </a:r>
            <a:endParaRPr/>
          </a:p>
          <a:p>
            <a:pPr indent="0" lvl="0" marL="0" rtl="0" algn="l">
              <a:spcBef>
                <a:spcPts val="0"/>
              </a:spcBef>
              <a:spcAft>
                <a:spcPts val="0"/>
              </a:spcAft>
              <a:buNone/>
            </a:pPr>
            <a:r>
              <a:rPr lang="en" sz="1000"/>
              <a:t>To achieve these objectives, Italy </a:t>
            </a:r>
            <a:r>
              <a:rPr lang="en"/>
              <a:t>decided on the target of a 28% share of RES in total energy consumption by 2030. This RES share will be broken down as follows [1]:</a:t>
            </a:r>
            <a:endParaRPr/>
          </a:p>
          <a:p>
            <a:pPr indent="-292100" lvl="0" marL="457200" rtl="0" algn="l">
              <a:spcBef>
                <a:spcPts val="0"/>
              </a:spcBef>
              <a:spcAft>
                <a:spcPts val="0"/>
              </a:spcAft>
              <a:buSzPts val="1000"/>
              <a:buChar char="●"/>
            </a:pPr>
            <a:r>
              <a:rPr lang="en"/>
              <a:t>55% of RES in Energy</a:t>
            </a:r>
            <a:endParaRPr/>
          </a:p>
          <a:p>
            <a:pPr indent="-292100" lvl="0" marL="457200" rtl="0" algn="l">
              <a:spcBef>
                <a:spcPts val="0"/>
              </a:spcBef>
              <a:spcAft>
                <a:spcPts val="0"/>
              </a:spcAft>
              <a:buSzPts val="1000"/>
              <a:buChar char="●"/>
            </a:pPr>
            <a:r>
              <a:rPr lang="en"/>
              <a:t>30% of RES in Heating &amp; Cooling</a:t>
            </a:r>
            <a:endParaRPr/>
          </a:p>
          <a:p>
            <a:pPr indent="-292100" lvl="0" marL="457200" rtl="0" algn="l">
              <a:spcBef>
                <a:spcPts val="0"/>
              </a:spcBef>
              <a:spcAft>
                <a:spcPts val="0"/>
              </a:spcAft>
              <a:buSzPts val="1000"/>
              <a:buChar char="●"/>
            </a:pPr>
            <a:r>
              <a:rPr lang="en"/>
              <a:t>21% of RES in Transportation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
        <p:nvSpPr>
          <p:cNvPr id="418" name="Google Shape;418;p3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19" name="Google Shape;419;p33"/>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lang="en"/>
              <a:t>Introduction</a:t>
            </a:r>
            <a:endParaRPr/>
          </a:p>
        </p:txBody>
      </p:sp>
      <p:sp>
        <p:nvSpPr>
          <p:cNvPr id="420" name="Google Shape;420;p33"/>
          <p:cNvSpPr txBox="1"/>
          <p:nvPr/>
        </p:nvSpPr>
        <p:spPr>
          <a:xfrm>
            <a:off x="5317050" y="4498863"/>
            <a:ext cx="30306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1. Energy generation of Italy by sources in 2018 [2].</a:t>
            </a:r>
            <a:endParaRPr sz="800">
              <a:latin typeface="Open Sans"/>
              <a:ea typeface="Open Sans"/>
              <a:cs typeface="Open Sans"/>
              <a:sym typeface="Open Sans"/>
            </a:endParaRPr>
          </a:p>
        </p:txBody>
      </p:sp>
      <p:pic>
        <p:nvPicPr>
          <p:cNvPr id="421" name="Google Shape;421;p33" title="Chart"/>
          <p:cNvPicPr preferRelativeResize="0"/>
          <p:nvPr/>
        </p:nvPicPr>
        <p:blipFill rotWithShape="1">
          <a:blip r:embed="rId3">
            <a:alphaModFix/>
          </a:blip>
          <a:srcRect b="0" l="0" r="10562" t="2296"/>
          <a:stretch/>
        </p:blipFill>
        <p:spPr>
          <a:xfrm>
            <a:off x="4731500" y="1707287"/>
            <a:ext cx="4201700" cy="2791600"/>
          </a:xfrm>
          <a:prstGeom prst="rect">
            <a:avLst/>
          </a:prstGeom>
          <a:noFill/>
          <a:ln>
            <a:noFill/>
          </a:ln>
        </p:spPr>
      </p:pic>
      <p:pic>
        <p:nvPicPr>
          <p:cNvPr id="422" name="Google Shape;422;p33"/>
          <p:cNvPicPr preferRelativeResize="0"/>
          <p:nvPr/>
        </p:nvPicPr>
        <p:blipFill rotWithShape="1">
          <a:blip r:embed="rId4">
            <a:alphaModFix/>
          </a:blip>
          <a:srcRect b="0" l="13680" r="13476" t="0"/>
          <a:stretch/>
        </p:blipFill>
        <p:spPr>
          <a:xfrm>
            <a:off x="1456175" y="3189697"/>
            <a:ext cx="603000" cy="500340"/>
          </a:xfrm>
          <a:prstGeom prst="rect">
            <a:avLst/>
          </a:prstGeom>
          <a:noFill/>
          <a:ln>
            <a:noFill/>
          </a:ln>
        </p:spPr>
      </p:pic>
      <p:pic>
        <p:nvPicPr>
          <p:cNvPr id="423" name="Google Shape;423;p33"/>
          <p:cNvPicPr preferRelativeResize="0"/>
          <p:nvPr/>
        </p:nvPicPr>
        <p:blipFill rotWithShape="1">
          <a:blip r:embed="rId5">
            <a:alphaModFix/>
          </a:blip>
          <a:srcRect b="0" l="0" r="11754" t="7338"/>
          <a:stretch/>
        </p:blipFill>
        <p:spPr>
          <a:xfrm>
            <a:off x="2370075" y="3177214"/>
            <a:ext cx="548700" cy="525325"/>
          </a:xfrm>
          <a:prstGeom prst="rect">
            <a:avLst/>
          </a:prstGeom>
          <a:noFill/>
          <a:ln>
            <a:noFill/>
          </a:ln>
        </p:spPr>
      </p:pic>
      <p:sp>
        <p:nvSpPr>
          <p:cNvPr id="424" name="Google Shape;424;p33"/>
          <p:cNvSpPr/>
          <p:nvPr/>
        </p:nvSpPr>
        <p:spPr>
          <a:xfrm>
            <a:off x="1411625" y="3809600"/>
            <a:ext cx="692100" cy="284700"/>
          </a:xfrm>
          <a:prstGeom prst="roundRect">
            <a:avLst>
              <a:gd fmla="val 16667" name="adj"/>
            </a:avLst>
          </a:pr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pen Sans"/>
                <a:ea typeface="Open Sans"/>
                <a:cs typeface="Open Sans"/>
                <a:sym typeface="Open Sans"/>
              </a:rPr>
              <a:t>28%</a:t>
            </a:r>
            <a:endParaRPr b="1">
              <a:solidFill>
                <a:srgbClr val="FFFFFF"/>
              </a:solidFill>
              <a:latin typeface="Open Sans"/>
              <a:ea typeface="Open Sans"/>
              <a:cs typeface="Open Sans"/>
              <a:sym typeface="Open Sans"/>
            </a:endParaRPr>
          </a:p>
        </p:txBody>
      </p:sp>
      <p:sp>
        <p:nvSpPr>
          <p:cNvPr id="425" name="Google Shape;425;p33"/>
          <p:cNvSpPr/>
          <p:nvPr/>
        </p:nvSpPr>
        <p:spPr>
          <a:xfrm>
            <a:off x="2298375" y="3809600"/>
            <a:ext cx="692100" cy="284700"/>
          </a:xfrm>
          <a:prstGeom prst="roundRect">
            <a:avLst>
              <a:gd fmla="val 16667" name="adj"/>
            </a:avLst>
          </a:pr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pen Sans"/>
                <a:ea typeface="Open Sans"/>
                <a:cs typeface="Open Sans"/>
                <a:sym typeface="Open Sans"/>
              </a:rPr>
              <a:t>80%</a:t>
            </a:r>
            <a:endParaRPr b="1">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34"/>
          <p:cNvSpPr txBox="1"/>
          <p:nvPr/>
        </p:nvSpPr>
        <p:spPr>
          <a:xfrm>
            <a:off x="4832400" y="4599100"/>
            <a:ext cx="37299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3. Newspaper clips about Italy’s dependence on Russian gas [6] [7].</a:t>
            </a:r>
            <a:endParaRPr sz="800">
              <a:latin typeface="Open Sans"/>
              <a:ea typeface="Open Sans"/>
              <a:cs typeface="Open Sans"/>
              <a:sym typeface="Open Sans"/>
            </a:endParaRPr>
          </a:p>
        </p:txBody>
      </p:sp>
      <p:sp>
        <p:nvSpPr>
          <p:cNvPr id="431" name="Google Shape;431;p34"/>
          <p:cNvSpPr txBox="1"/>
          <p:nvPr>
            <p:ph idx="1" type="body"/>
          </p:nvPr>
        </p:nvSpPr>
        <p:spPr>
          <a:xfrm>
            <a:off x="311700" y="733200"/>
            <a:ext cx="39999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Approximately 50% of the energy demand of Italy  is provided by natural gas [3]. Of this, almost 50% is imported by Russia, followed by Algeria, Qatar, Libya, Norway, and the Netherlands [4] as shown in Figure 2.</a:t>
            </a:r>
            <a:endParaRPr/>
          </a:p>
          <a:p>
            <a:pPr indent="0" lvl="0" marL="0" rtl="0" algn="l">
              <a:spcBef>
                <a:spcPts val="0"/>
              </a:spcBef>
              <a:spcAft>
                <a:spcPts val="0"/>
              </a:spcAft>
              <a:buClr>
                <a:schemeClr val="dk1"/>
              </a:buClr>
              <a:buSzPts val="1100"/>
              <a:buFont typeface="Arial"/>
              <a:buNone/>
            </a:pPr>
            <a:r>
              <a:rPr lang="en"/>
              <a:t>Although natural gas has a key role in energy transition as a backup source, its volatility and uncertainty steers Italy towards renewable energy sources in the road to decarbonization.</a:t>
            </a:r>
            <a:endParaRPr/>
          </a:p>
          <a:p>
            <a:pPr indent="0" lvl="0" marL="0" rtl="0" algn="l">
              <a:spcBef>
                <a:spcPts val="0"/>
              </a:spcBef>
              <a:spcAft>
                <a:spcPts val="0"/>
              </a:spcAft>
              <a:buNone/>
            </a:pPr>
            <a:r>
              <a:t/>
            </a:r>
            <a:endParaRPr/>
          </a:p>
        </p:txBody>
      </p:sp>
      <p:sp>
        <p:nvSpPr>
          <p:cNvPr id="432" name="Google Shape;432;p34"/>
          <p:cNvSpPr txBox="1"/>
          <p:nvPr>
            <p:ph idx="2" type="body"/>
          </p:nvPr>
        </p:nvSpPr>
        <p:spPr>
          <a:xfrm>
            <a:off x="4832400" y="733200"/>
            <a:ext cx="3999900" cy="3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Improving the security and adequacy of the energy system and increasing the flexibility of gas networks and power grids is necessary, especially considering the dependency on natural gas [5]. That’s why, Italy aims to:</a:t>
            </a:r>
            <a:endParaRPr/>
          </a:p>
          <a:p>
            <a:pPr indent="-292100" lvl="0" marL="457200" rtl="0" algn="l">
              <a:spcBef>
                <a:spcPts val="0"/>
              </a:spcBef>
              <a:spcAft>
                <a:spcPts val="0"/>
              </a:spcAft>
              <a:buSzPts val="1000"/>
              <a:buChar char="●"/>
            </a:pPr>
            <a:r>
              <a:rPr lang="en"/>
              <a:t>Manage the variability of natural-gas flows and demand peaks</a:t>
            </a:r>
            <a:endParaRPr/>
          </a:p>
          <a:p>
            <a:pPr indent="-292100" lvl="0" marL="457200" rtl="0" algn="l">
              <a:spcBef>
                <a:spcPts val="0"/>
              </a:spcBef>
              <a:spcAft>
                <a:spcPts val="0"/>
              </a:spcAft>
              <a:buSzPts val="1000"/>
              <a:buChar char="●"/>
            </a:pPr>
            <a:r>
              <a:rPr lang="en"/>
              <a:t>Diversify supply sources</a:t>
            </a:r>
            <a:endParaRPr/>
          </a:p>
          <a:p>
            <a:pPr indent="0" lvl="0" marL="0" rtl="0" algn="l">
              <a:spcBef>
                <a:spcPts val="0"/>
              </a:spcBef>
              <a:spcAft>
                <a:spcPts val="0"/>
              </a:spcAft>
              <a:buNone/>
            </a:pPr>
            <a:r>
              <a:t/>
            </a:r>
            <a:endParaRPr/>
          </a:p>
        </p:txBody>
      </p:sp>
      <p:sp>
        <p:nvSpPr>
          <p:cNvPr id="433" name="Google Shape;433;p3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34" name="Google Shape;434;p34"/>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t>
            </a:r>
            <a:r>
              <a:rPr lang="en"/>
              <a:t>Introduction</a:t>
            </a:r>
            <a:endParaRPr/>
          </a:p>
        </p:txBody>
      </p:sp>
      <p:sp>
        <p:nvSpPr>
          <p:cNvPr id="435" name="Google Shape;435;p34"/>
          <p:cNvSpPr txBox="1"/>
          <p:nvPr/>
        </p:nvSpPr>
        <p:spPr>
          <a:xfrm>
            <a:off x="796350" y="4602450"/>
            <a:ext cx="30306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2. Natural gas imports by country in 2018 [4].</a:t>
            </a:r>
            <a:endParaRPr sz="800">
              <a:latin typeface="Open Sans"/>
              <a:ea typeface="Open Sans"/>
              <a:cs typeface="Open Sans"/>
              <a:sym typeface="Open Sans"/>
            </a:endParaRPr>
          </a:p>
        </p:txBody>
      </p:sp>
      <p:pic>
        <p:nvPicPr>
          <p:cNvPr id="436" name="Google Shape;436;p34" title="Chart"/>
          <p:cNvPicPr preferRelativeResize="0"/>
          <p:nvPr/>
        </p:nvPicPr>
        <p:blipFill>
          <a:blip r:embed="rId3">
            <a:alphaModFix/>
          </a:blip>
          <a:stretch>
            <a:fillRect/>
          </a:stretch>
        </p:blipFill>
        <p:spPr>
          <a:xfrm>
            <a:off x="610900" y="2017675"/>
            <a:ext cx="3401499" cy="2667349"/>
          </a:xfrm>
          <a:prstGeom prst="rect">
            <a:avLst/>
          </a:prstGeom>
          <a:noFill/>
          <a:ln>
            <a:noFill/>
          </a:ln>
        </p:spPr>
      </p:pic>
      <p:pic>
        <p:nvPicPr>
          <p:cNvPr id="437" name="Google Shape;437;p34"/>
          <p:cNvPicPr preferRelativeResize="0"/>
          <p:nvPr/>
        </p:nvPicPr>
        <p:blipFill>
          <a:blip r:embed="rId4">
            <a:alphaModFix/>
          </a:blip>
          <a:stretch>
            <a:fillRect/>
          </a:stretch>
        </p:blipFill>
        <p:spPr>
          <a:xfrm>
            <a:off x="7290900" y="2603737"/>
            <a:ext cx="1709250" cy="1295925"/>
          </a:xfrm>
          <a:prstGeom prst="rect">
            <a:avLst/>
          </a:prstGeom>
          <a:noFill/>
          <a:ln>
            <a:noFill/>
          </a:ln>
        </p:spPr>
      </p:pic>
      <p:grpSp>
        <p:nvGrpSpPr>
          <p:cNvPr id="438" name="Google Shape;438;p34"/>
          <p:cNvGrpSpPr/>
          <p:nvPr/>
        </p:nvGrpSpPr>
        <p:grpSpPr>
          <a:xfrm>
            <a:off x="4311593" y="2388011"/>
            <a:ext cx="2979316" cy="1727396"/>
            <a:chOff x="1751625" y="152400"/>
            <a:chExt cx="5945551" cy="2388215"/>
          </a:xfrm>
        </p:grpSpPr>
        <p:pic>
          <p:nvPicPr>
            <p:cNvPr id="439" name="Google Shape;439;p34"/>
            <p:cNvPicPr preferRelativeResize="0"/>
            <p:nvPr/>
          </p:nvPicPr>
          <p:blipFill rotWithShape="1">
            <a:blip r:embed="rId5">
              <a:alphaModFix/>
            </a:blip>
            <a:srcRect b="68451" l="0" r="0" t="0"/>
            <a:stretch/>
          </p:blipFill>
          <p:spPr>
            <a:xfrm>
              <a:off x="1751625" y="152400"/>
              <a:ext cx="5945551" cy="1622725"/>
            </a:xfrm>
            <a:prstGeom prst="rect">
              <a:avLst/>
            </a:prstGeom>
            <a:noFill/>
            <a:ln>
              <a:noFill/>
            </a:ln>
          </p:spPr>
        </p:pic>
        <p:pic>
          <p:nvPicPr>
            <p:cNvPr id="440" name="Google Shape;440;p34"/>
            <p:cNvPicPr preferRelativeResize="0"/>
            <p:nvPr/>
          </p:nvPicPr>
          <p:blipFill>
            <a:blip r:embed="rId6">
              <a:alphaModFix/>
            </a:blip>
            <a:stretch>
              <a:fillRect/>
            </a:stretch>
          </p:blipFill>
          <p:spPr>
            <a:xfrm>
              <a:off x="1751625" y="1775125"/>
              <a:ext cx="5945550" cy="76549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5"/>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46" name="Google Shape;446;p35"/>
          <p:cNvSpPr txBox="1"/>
          <p:nvPr>
            <p:ph idx="1" type="body"/>
          </p:nvPr>
        </p:nvSpPr>
        <p:spPr>
          <a:xfrm>
            <a:off x="311700" y="733200"/>
            <a:ext cx="39999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Sicily</a:t>
            </a:r>
            <a:endParaRPr b="1"/>
          </a:p>
          <a:p>
            <a:pPr indent="-292100" lvl="0" marL="457200" rtl="0" algn="l">
              <a:spcBef>
                <a:spcPts val="0"/>
              </a:spcBef>
              <a:spcAft>
                <a:spcPts val="0"/>
              </a:spcAft>
              <a:buSzPts val="1000"/>
              <a:buChar char="●"/>
            </a:pPr>
            <a:r>
              <a:rPr lang="en"/>
              <a:t>Biggest region in Italy</a:t>
            </a:r>
            <a:endParaRPr/>
          </a:p>
          <a:p>
            <a:pPr indent="-292100" lvl="0" marL="457200" rtl="0" algn="l">
              <a:spcBef>
                <a:spcPts val="0"/>
              </a:spcBef>
              <a:spcAft>
                <a:spcPts val="0"/>
              </a:spcAft>
              <a:buSzPts val="1000"/>
              <a:buChar char="●"/>
            </a:pPr>
            <a:r>
              <a:rPr lang="en"/>
              <a:t>Connections to Algerian gas</a:t>
            </a:r>
            <a:endParaRPr/>
          </a:p>
          <a:p>
            <a:pPr indent="-292100" lvl="0" marL="457200" rtl="0" algn="l">
              <a:spcBef>
                <a:spcPts val="0"/>
              </a:spcBef>
              <a:spcAft>
                <a:spcPts val="0"/>
              </a:spcAft>
              <a:buSzPts val="1000"/>
              <a:buChar char="●"/>
            </a:pPr>
            <a:r>
              <a:rPr lang="en"/>
              <a:t>RES potential in Sicily:</a:t>
            </a:r>
            <a:endParaRPr/>
          </a:p>
          <a:p>
            <a:pPr indent="-292100" lvl="1" marL="914400" rtl="0" algn="l">
              <a:spcBef>
                <a:spcPts val="0"/>
              </a:spcBef>
              <a:spcAft>
                <a:spcPts val="0"/>
              </a:spcAft>
              <a:buSzPts val="1000"/>
              <a:buChar char="○"/>
            </a:pPr>
            <a:r>
              <a:rPr lang="en"/>
              <a:t>Wind</a:t>
            </a:r>
            <a:endParaRPr/>
          </a:p>
          <a:p>
            <a:pPr indent="-292100" lvl="1" marL="914400" rtl="0" algn="l">
              <a:spcBef>
                <a:spcPts val="0"/>
              </a:spcBef>
              <a:spcAft>
                <a:spcPts val="0"/>
              </a:spcAft>
              <a:buSzPts val="1000"/>
              <a:buChar char="○"/>
            </a:pPr>
            <a:r>
              <a:rPr lang="en"/>
              <a:t>Sun</a:t>
            </a:r>
            <a:endParaRPr/>
          </a:p>
          <a:p>
            <a:pPr indent="-292100" lvl="1" marL="914400" rtl="0" algn="l">
              <a:spcBef>
                <a:spcPts val="0"/>
              </a:spcBef>
              <a:spcAft>
                <a:spcPts val="0"/>
              </a:spcAft>
              <a:buSzPts val="1000"/>
              <a:buChar char="○"/>
            </a:pPr>
            <a:r>
              <a:rPr lang="en"/>
              <a:t>Sea currents</a:t>
            </a:r>
            <a:endParaRPr/>
          </a:p>
          <a:p>
            <a:pPr indent="-292100" lvl="0" marL="457200" rtl="0" algn="l">
              <a:spcBef>
                <a:spcPts val="0"/>
              </a:spcBef>
              <a:spcAft>
                <a:spcPts val="0"/>
              </a:spcAft>
              <a:buSzPts val="1000"/>
              <a:buChar char="●"/>
            </a:pPr>
            <a:r>
              <a:rPr lang="en"/>
              <a:t>Power production is higher than the consumption because of the refinery districts. The excess supply is transported to the mainland. This creates a </a:t>
            </a:r>
            <a:r>
              <a:rPr b="1" lang="en"/>
              <a:t>lack of enthusiasm for the renewables </a:t>
            </a:r>
            <a:r>
              <a:rPr lang="en"/>
              <a:t>because any renewable energy produced would be transported to the mainland without any benefits to the island. That’s why RES would be more beneficial in isolated communities or small islands that are running on diesel. </a:t>
            </a:r>
            <a:endParaRPr/>
          </a:p>
          <a:p>
            <a:pPr indent="-292100" lvl="0" marL="457200" rtl="0" algn="l">
              <a:spcBef>
                <a:spcPts val="0"/>
              </a:spcBef>
              <a:spcAft>
                <a:spcPts val="0"/>
              </a:spcAft>
              <a:buSzPts val="1000"/>
              <a:buChar char="●"/>
            </a:pPr>
            <a:r>
              <a:rPr lang="en"/>
              <a:t>Challenges for the integration of RES</a:t>
            </a:r>
            <a:endParaRPr/>
          </a:p>
          <a:p>
            <a:pPr indent="-292100" lvl="1" marL="914400" rtl="0" algn="l">
              <a:spcBef>
                <a:spcPts val="0"/>
              </a:spcBef>
              <a:spcAft>
                <a:spcPts val="0"/>
              </a:spcAft>
              <a:buSzPts val="1000"/>
              <a:buChar char="○"/>
            </a:pPr>
            <a:r>
              <a:rPr lang="en"/>
              <a:t>Weak structure of the power grid</a:t>
            </a:r>
            <a:endParaRPr/>
          </a:p>
          <a:p>
            <a:pPr indent="-292100" lvl="1" marL="914400" rtl="0" algn="l">
              <a:spcBef>
                <a:spcPts val="0"/>
              </a:spcBef>
              <a:spcAft>
                <a:spcPts val="0"/>
              </a:spcAft>
              <a:buSzPts val="1000"/>
              <a:buChar char="○"/>
            </a:pPr>
            <a:r>
              <a:rPr lang="en"/>
              <a:t>Low transport capacity</a:t>
            </a:r>
            <a:endParaRPr/>
          </a:p>
          <a:p>
            <a:pPr indent="-292100" lvl="1" marL="914400" rtl="0" algn="l">
              <a:spcBef>
                <a:spcPts val="0"/>
              </a:spcBef>
              <a:spcAft>
                <a:spcPts val="0"/>
              </a:spcAft>
              <a:buSzPts val="1000"/>
              <a:buChar char="○"/>
            </a:pPr>
            <a:r>
              <a:rPr b="1" lang="en"/>
              <a:t>Limited storage </a:t>
            </a:r>
            <a:r>
              <a:rPr lang="en"/>
              <a:t>because of landscape issues</a:t>
            </a:r>
            <a:endParaRPr/>
          </a:p>
          <a:p>
            <a:pPr indent="-292100" lvl="1" marL="914400" rtl="0" algn="l">
              <a:spcBef>
                <a:spcPts val="0"/>
              </a:spcBef>
              <a:spcAft>
                <a:spcPts val="0"/>
              </a:spcAft>
              <a:buSzPts val="1000"/>
              <a:buChar char="○"/>
            </a:pPr>
            <a:r>
              <a:rPr lang="en"/>
              <a:t>The uncontrolled localization of wind power plants in the protected natural areas caused the residents to oppose the wind turbines.</a:t>
            </a:r>
            <a:endParaRPr/>
          </a:p>
          <a:p>
            <a:pPr indent="-292100" lvl="1" marL="914400" rtl="0" algn="l">
              <a:spcBef>
                <a:spcPts val="0"/>
              </a:spcBef>
              <a:spcAft>
                <a:spcPts val="0"/>
              </a:spcAft>
              <a:buSzPts val="1000"/>
              <a:buChar char="○"/>
            </a:pPr>
            <a:r>
              <a:rPr b="1" lang="en"/>
              <a:t>People’s tendency towards solar</a:t>
            </a:r>
            <a:endParaRPr b="1"/>
          </a:p>
        </p:txBody>
      </p:sp>
      <p:sp>
        <p:nvSpPr>
          <p:cNvPr id="447" name="Google Shape;447;p35"/>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Scope</a:t>
            </a:r>
            <a:endParaRPr/>
          </a:p>
        </p:txBody>
      </p:sp>
      <p:pic>
        <p:nvPicPr>
          <p:cNvPr id="448" name="Google Shape;448;p35"/>
          <p:cNvPicPr preferRelativeResize="0"/>
          <p:nvPr/>
        </p:nvPicPr>
        <p:blipFill>
          <a:blip r:embed="rId3">
            <a:alphaModFix/>
          </a:blip>
          <a:stretch>
            <a:fillRect/>
          </a:stretch>
        </p:blipFill>
        <p:spPr>
          <a:xfrm>
            <a:off x="5339900" y="742862"/>
            <a:ext cx="2984900" cy="3657774"/>
          </a:xfrm>
          <a:prstGeom prst="rect">
            <a:avLst/>
          </a:prstGeom>
          <a:noFill/>
          <a:ln>
            <a:noFill/>
          </a:ln>
        </p:spPr>
      </p:pic>
      <p:pic>
        <p:nvPicPr>
          <p:cNvPr id="449" name="Google Shape;449;p35"/>
          <p:cNvPicPr preferRelativeResize="0"/>
          <p:nvPr/>
        </p:nvPicPr>
        <p:blipFill>
          <a:blip r:embed="rId4">
            <a:alphaModFix/>
          </a:blip>
          <a:stretch>
            <a:fillRect/>
          </a:stretch>
        </p:blipFill>
        <p:spPr>
          <a:xfrm>
            <a:off x="4832400" y="3400399"/>
            <a:ext cx="1733250" cy="1308225"/>
          </a:xfrm>
          <a:prstGeom prst="rect">
            <a:avLst/>
          </a:prstGeom>
          <a:noFill/>
          <a:ln>
            <a:noFill/>
          </a:ln>
        </p:spPr>
      </p:pic>
      <p:sp>
        <p:nvSpPr>
          <p:cNvPr id="450" name="Google Shape;450;p35"/>
          <p:cNvSpPr txBox="1"/>
          <p:nvPr/>
        </p:nvSpPr>
        <p:spPr>
          <a:xfrm>
            <a:off x="4832400" y="4522900"/>
            <a:ext cx="37299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4. The gas transportation network in Italy [8].</a:t>
            </a:r>
            <a:endParaRPr sz="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36"/>
          <p:cNvSpPr txBox="1"/>
          <p:nvPr>
            <p:ph idx="1" type="body"/>
          </p:nvPr>
        </p:nvSpPr>
        <p:spPr>
          <a:xfrm>
            <a:off x="311700" y="733200"/>
            <a:ext cx="39999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Although there has been an important growth in the generation from renewable energy sources, Sicilian energy system is still dependent on fossil fuel, especially on the imported natural gas [5] as shown in Figure 5. Being in a politically important location with its connections to Algerian gas, Sicily is an important island. In accordance with the targets set for 2030, the share of renewables in Sicily is expected to increase with incentives of the government.</a:t>
            </a:r>
            <a:endParaRPr/>
          </a:p>
        </p:txBody>
      </p:sp>
      <p:sp>
        <p:nvSpPr>
          <p:cNvPr id="456" name="Google Shape;456;p3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57" name="Google Shape;457;p36"/>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Problem Definition</a:t>
            </a:r>
            <a:endParaRPr/>
          </a:p>
        </p:txBody>
      </p:sp>
      <p:sp>
        <p:nvSpPr>
          <p:cNvPr id="458" name="Google Shape;458;p36"/>
          <p:cNvSpPr txBox="1"/>
          <p:nvPr/>
        </p:nvSpPr>
        <p:spPr>
          <a:xfrm>
            <a:off x="391250" y="4522900"/>
            <a:ext cx="37299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5. Energy generation of Sicily by sources in 2017 [</a:t>
            </a:r>
            <a:r>
              <a:rPr lang="en" sz="800">
                <a:latin typeface="Open Sans"/>
                <a:ea typeface="Open Sans"/>
                <a:cs typeface="Open Sans"/>
                <a:sym typeface="Open Sans"/>
              </a:rPr>
              <a:t>4</a:t>
            </a:r>
            <a:r>
              <a:rPr lang="en" sz="800">
                <a:latin typeface="Open Sans"/>
                <a:ea typeface="Open Sans"/>
                <a:cs typeface="Open Sans"/>
                <a:sym typeface="Open Sans"/>
              </a:rPr>
              <a:t>].</a:t>
            </a:r>
            <a:endParaRPr sz="800">
              <a:latin typeface="Open Sans"/>
              <a:ea typeface="Open Sans"/>
              <a:cs typeface="Open Sans"/>
              <a:sym typeface="Open Sans"/>
            </a:endParaRPr>
          </a:p>
        </p:txBody>
      </p:sp>
      <p:sp>
        <p:nvSpPr>
          <p:cNvPr id="459" name="Google Shape;459;p36"/>
          <p:cNvSpPr txBox="1"/>
          <p:nvPr>
            <p:ph idx="2" type="body"/>
          </p:nvPr>
        </p:nvSpPr>
        <p:spPr>
          <a:xfrm>
            <a:off x="4832400" y="733200"/>
            <a:ext cx="3999900" cy="41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Sicily, 32.8% of the energy is consumed by the households as shown in Figure 6. The solar PV can be used by the households to meet the demand to reduce the dependency on the termoelectric sources for energy  generation..</a:t>
            </a:r>
            <a:endParaRPr/>
          </a:p>
          <a:p>
            <a:pPr indent="0" lvl="0" marL="0" rtl="0" algn="l">
              <a:spcBef>
                <a:spcPts val="0"/>
              </a:spcBef>
              <a:spcAft>
                <a:spcPts val="0"/>
              </a:spcAft>
              <a:buClr>
                <a:schemeClr val="dk1"/>
              </a:buClr>
              <a:buSzPts val="1100"/>
              <a:buFont typeface="Arial"/>
              <a:buNone/>
            </a:pPr>
            <a:r>
              <a:rPr lang="en"/>
              <a:t>This research tries to find the effect of subsidies and solar PV technologies on the CO</a:t>
            </a:r>
            <a:r>
              <a:rPr baseline="-25000" lang="en"/>
              <a:t>2</a:t>
            </a:r>
            <a:r>
              <a:rPr lang="en"/>
              <a:t> emissions and electricity prices in Sicily.</a:t>
            </a:r>
            <a:endParaRPr/>
          </a:p>
        </p:txBody>
      </p:sp>
      <p:sp>
        <p:nvSpPr>
          <p:cNvPr id="460" name="Google Shape;460;p36"/>
          <p:cNvSpPr txBox="1"/>
          <p:nvPr/>
        </p:nvSpPr>
        <p:spPr>
          <a:xfrm>
            <a:off x="4832400" y="4522900"/>
            <a:ext cx="37299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6. Energy consumption in Sicily by sector in 2017 [4].</a:t>
            </a:r>
            <a:endParaRPr sz="800">
              <a:latin typeface="Open Sans"/>
              <a:ea typeface="Open Sans"/>
              <a:cs typeface="Open Sans"/>
              <a:sym typeface="Open Sans"/>
            </a:endParaRPr>
          </a:p>
        </p:txBody>
      </p:sp>
      <p:pic>
        <p:nvPicPr>
          <p:cNvPr id="461" name="Google Shape;461;p36" title="Chart"/>
          <p:cNvPicPr preferRelativeResize="0"/>
          <p:nvPr/>
        </p:nvPicPr>
        <p:blipFill>
          <a:blip r:embed="rId3">
            <a:alphaModFix/>
          </a:blip>
          <a:stretch>
            <a:fillRect/>
          </a:stretch>
        </p:blipFill>
        <p:spPr>
          <a:xfrm>
            <a:off x="5215213" y="2174900"/>
            <a:ext cx="3234269" cy="2446300"/>
          </a:xfrm>
          <a:prstGeom prst="rect">
            <a:avLst/>
          </a:prstGeom>
          <a:noFill/>
          <a:ln>
            <a:noFill/>
          </a:ln>
        </p:spPr>
      </p:pic>
      <p:pic>
        <p:nvPicPr>
          <p:cNvPr id="462" name="Google Shape;462;p36" title="Chart"/>
          <p:cNvPicPr preferRelativeResize="0"/>
          <p:nvPr/>
        </p:nvPicPr>
        <p:blipFill>
          <a:blip r:embed="rId4">
            <a:alphaModFix/>
          </a:blip>
          <a:stretch>
            <a:fillRect/>
          </a:stretch>
        </p:blipFill>
        <p:spPr>
          <a:xfrm>
            <a:off x="790137" y="2174900"/>
            <a:ext cx="3043034" cy="244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37"/>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4. Research Question</a:t>
            </a:r>
            <a:endParaRPr sz="3600"/>
          </a:p>
        </p:txBody>
      </p:sp>
      <p:sp>
        <p:nvSpPr>
          <p:cNvPr id="468" name="Google Shape;468;p3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69" name="Google Shape;469;p37"/>
          <p:cNvSpPr txBox="1"/>
          <p:nvPr/>
        </p:nvSpPr>
        <p:spPr>
          <a:xfrm>
            <a:off x="778650" y="897450"/>
            <a:ext cx="7586700" cy="1488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2"/>
                </a:solidFill>
                <a:latin typeface="Open Sans"/>
                <a:ea typeface="Open Sans"/>
                <a:cs typeface="Open Sans"/>
                <a:sym typeface="Open Sans"/>
              </a:rPr>
              <a:t>Can </a:t>
            </a:r>
            <a:r>
              <a:rPr b="1" lang="en" sz="1800">
                <a:solidFill>
                  <a:schemeClr val="dk2"/>
                </a:solidFill>
                <a:latin typeface="Open Sans"/>
                <a:ea typeface="Open Sans"/>
                <a:cs typeface="Open Sans"/>
                <a:sym typeface="Open Sans"/>
              </a:rPr>
              <a:t>solar energy</a:t>
            </a:r>
            <a:r>
              <a:rPr lang="en" sz="1800">
                <a:solidFill>
                  <a:schemeClr val="dk2"/>
                </a:solidFill>
                <a:latin typeface="Open Sans"/>
                <a:ea typeface="Open Sans"/>
                <a:cs typeface="Open Sans"/>
                <a:sym typeface="Open Sans"/>
              </a:rPr>
              <a:t> provide Sicily with reliable and affordable electricity supply and decrease dependency on natural gas imports with the help of </a:t>
            </a:r>
            <a:r>
              <a:rPr b="1" lang="en" sz="1800">
                <a:solidFill>
                  <a:schemeClr val="dk2"/>
                </a:solidFill>
                <a:latin typeface="Open Sans"/>
                <a:ea typeface="Open Sans"/>
                <a:cs typeface="Open Sans"/>
                <a:sym typeface="Open Sans"/>
              </a:rPr>
              <a:t>subsidies</a:t>
            </a:r>
            <a:r>
              <a:rPr lang="en" sz="1800">
                <a:solidFill>
                  <a:schemeClr val="dk2"/>
                </a:solidFill>
                <a:latin typeface="Open Sans"/>
                <a:ea typeface="Open Sans"/>
                <a:cs typeface="Open Sans"/>
                <a:sym typeface="Open Sans"/>
              </a:rPr>
              <a:t> and </a:t>
            </a:r>
            <a:r>
              <a:rPr b="1" lang="en" sz="1800">
                <a:solidFill>
                  <a:schemeClr val="dk2"/>
                </a:solidFill>
                <a:latin typeface="Open Sans"/>
                <a:ea typeface="Open Sans"/>
                <a:cs typeface="Open Sans"/>
                <a:sym typeface="Open Sans"/>
              </a:rPr>
              <a:t>storage</a:t>
            </a:r>
            <a:r>
              <a:rPr lang="en" sz="1800">
                <a:solidFill>
                  <a:schemeClr val="dk2"/>
                </a:solidFill>
                <a:latin typeface="Open Sans"/>
                <a:ea typeface="Open Sans"/>
                <a:cs typeface="Open Sans"/>
                <a:sym typeface="Open Sans"/>
              </a:rPr>
              <a:t> options while taking </a:t>
            </a:r>
            <a:r>
              <a:rPr b="1" lang="en" sz="1800">
                <a:solidFill>
                  <a:schemeClr val="dk2"/>
                </a:solidFill>
                <a:latin typeface="Open Sans"/>
                <a:ea typeface="Open Sans"/>
                <a:cs typeface="Open Sans"/>
                <a:sym typeface="Open Sans"/>
              </a:rPr>
              <a:t>consumers’ adoption</a:t>
            </a:r>
            <a:r>
              <a:rPr lang="en" sz="1800">
                <a:solidFill>
                  <a:schemeClr val="dk2"/>
                </a:solidFill>
                <a:latin typeface="Open Sans"/>
                <a:ea typeface="Open Sans"/>
                <a:cs typeface="Open Sans"/>
                <a:sym typeface="Open Sans"/>
              </a:rPr>
              <a:t> of new technologies into account in 2030?</a:t>
            </a:r>
            <a:endParaRPr sz="1800">
              <a:solidFill>
                <a:schemeClr val="dk2"/>
              </a:solidFill>
              <a:latin typeface="Open Sans"/>
              <a:ea typeface="Open Sans"/>
              <a:cs typeface="Open Sans"/>
              <a:sym typeface="Open Sans"/>
            </a:endParaRPr>
          </a:p>
        </p:txBody>
      </p:sp>
      <p:sp>
        <p:nvSpPr>
          <p:cNvPr id="470" name="Google Shape;470;p37"/>
          <p:cNvSpPr/>
          <p:nvPr/>
        </p:nvSpPr>
        <p:spPr>
          <a:xfrm>
            <a:off x="3235909" y="2468880"/>
            <a:ext cx="731400" cy="731400"/>
          </a:xfrm>
          <a:prstGeom prst="ellipse">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1" name="Google Shape;471;p37"/>
          <p:cNvSpPr/>
          <p:nvPr/>
        </p:nvSpPr>
        <p:spPr>
          <a:xfrm>
            <a:off x="3071107" y="3383280"/>
            <a:ext cx="1135200" cy="788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Subsidizing the renewables</a:t>
            </a:r>
            <a:endParaRPr sz="1100">
              <a:solidFill>
                <a:schemeClr val="lt1"/>
              </a:solidFill>
              <a:latin typeface="Dosis"/>
              <a:ea typeface="Dosis"/>
              <a:cs typeface="Dosis"/>
              <a:sym typeface="Dosis"/>
            </a:endParaRPr>
          </a:p>
        </p:txBody>
      </p:sp>
      <p:sp>
        <p:nvSpPr>
          <p:cNvPr id="472" name="Google Shape;472;p37"/>
          <p:cNvSpPr/>
          <p:nvPr/>
        </p:nvSpPr>
        <p:spPr>
          <a:xfrm>
            <a:off x="1699409" y="3383280"/>
            <a:ext cx="1135200" cy="78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Using solar energy in households</a:t>
            </a:r>
            <a:endParaRPr sz="1100">
              <a:solidFill>
                <a:schemeClr val="lt1"/>
              </a:solidFill>
              <a:latin typeface="Dosis"/>
              <a:ea typeface="Dosis"/>
              <a:cs typeface="Dosis"/>
              <a:sym typeface="Dosis"/>
            </a:endParaRPr>
          </a:p>
        </p:txBody>
      </p:sp>
      <p:sp>
        <p:nvSpPr>
          <p:cNvPr id="473" name="Google Shape;473;p37"/>
          <p:cNvSpPr/>
          <p:nvPr/>
        </p:nvSpPr>
        <p:spPr>
          <a:xfrm>
            <a:off x="3447850" y="2658135"/>
            <a:ext cx="307500" cy="393600"/>
          </a:xfrm>
          <a:custGeom>
            <a:rect b="b" l="l" r="r" t="t"/>
            <a:pathLst>
              <a:path extrusionOk="0" h="120000" w="120000">
                <a:moveTo>
                  <a:pt x="120000" y="16425"/>
                </a:moveTo>
                <a:cubicBezTo>
                  <a:pt x="120000" y="7439"/>
                  <a:pt x="92952" y="0"/>
                  <a:pt x="60000" y="0"/>
                </a:cubicBezTo>
                <a:cubicBezTo>
                  <a:pt x="26929" y="0"/>
                  <a:pt x="0" y="7439"/>
                  <a:pt x="0" y="16425"/>
                </a:cubicBezTo>
                <a:lnTo>
                  <a:pt x="0" y="38260"/>
                </a:lnTo>
                <a:cubicBezTo>
                  <a:pt x="0" y="40096"/>
                  <a:pt x="1299" y="42028"/>
                  <a:pt x="3307" y="43671"/>
                </a:cubicBezTo>
                <a:cubicBezTo>
                  <a:pt x="944" y="45314"/>
                  <a:pt x="0" y="47246"/>
                  <a:pt x="0" y="49082"/>
                </a:cubicBezTo>
                <a:lnTo>
                  <a:pt x="0" y="70917"/>
                </a:lnTo>
                <a:cubicBezTo>
                  <a:pt x="0" y="72850"/>
                  <a:pt x="1299" y="74782"/>
                  <a:pt x="3307" y="76425"/>
                </a:cubicBezTo>
                <a:cubicBezTo>
                  <a:pt x="944" y="78067"/>
                  <a:pt x="0" y="79903"/>
                  <a:pt x="0" y="81835"/>
                </a:cubicBezTo>
                <a:lnTo>
                  <a:pt x="0" y="103671"/>
                </a:lnTo>
                <a:cubicBezTo>
                  <a:pt x="0" y="112657"/>
                  <a:pt x="26929" y="120000"/>
                  <a:pt x="60000" y="120000"/>
                </a:cubicBezTo>
                <a:cubicBezTo>
                  <a:pt x="92952" y="120000"/>
                  <a:pt x="120000" y="112657"/>
                  <a:pt x="120000" y="103671"/>
                </a:cubicBezTo>
                <a:lnTo>
                  <a:pt x="120000" y="81835"/>
                </a:lnTo>
                <a:cubicBezTo>
                  <a:pt x="120000" y="79903"/>
                  <a:pt x="118582" y="78067"/>
                  <a:pt x="116692" y="76425"/>
                </a:cubicBezTo>
                <a:cubicBezTo>
                  <a:pt x="118937" y="74782"/>
                  <a:pt x="120000" y="72850"/>
                  <a:pt x="120000" y="70917"/>
                </a:cubicBezTo>
                <a:lnTo>
                  <a:pt x="120000" y="49082"/>
                </a:lnTo>
                <a:cubicBezTo>
                  <a:pt x="120000" y="47246"/>
                  <a:pt x="118582" y="45314"/>
                  <a:pt x="116692" y="43671"/>
                </a:cubicBezTo>
                <a:cubicBezTo>
                  <a:pt x="118937" y="42028"/>
                  <a:pt x="120000" y="40096"/>
                  <a:pt x="120000" y="38260"/>
                </a:cubicBezTo>
                <a:lnTo>
                  <a:pt x="120000" y="16425"/>
                </a:lnTo>
                <a:close/>
                <a:moveTo>
                  <a:pt x="113267" y="103671"/>
                </a:moveTo>
                <a:cubicBezTo>
                  <a:pt x="113267" y="109661"/>
                  <a:pt x="89291" y="114589"/>
                  <a:pt x="60000" y="114589"/>
                </a:cubicBezTo>
                <a:cubicBezTo>
                  <a:pt x="30590" y="114589"/>
                  <a:pt x="6614" y="109661"/>
                  <a:pt x="6614" y="103671"/>
                </a:cubicBezTo>
                <a:lnTo>
                  <a:pt x="6614" y="89178"/>
                </a:lnTo>
                <a:cubicBezTo>
                  <a:pt x="16653" y="94396"/>
                  <a:pt x="36614" y="98164"/>
                  <a:pt x="60000" y="98164"/>
                </a:cubicBezTo>
                <a:cubicBezTo>
                  <a:pt x="83267" y="98164"/>
                  <a:pt x="103346" y="94685"/>
                  <a:pt x="113267" y="89178"/>
                </a:cubicBezTo>
                <a:lnTo>
                  <a:pt x="113267" y="103671"/>
                </a:lnTo>
                <a:close/>
                <a:moveTo>
                  <a:pt x="60000" y="92753"/>
                </a:moveTo>
                <a:cubicBezTo>
                  <a:pt x="30590" y="92753"/>
                  <a:pt x="6614" y="87826"/>
                  <a:pt x="6614" y="81835"/>
                </a:cubicBezTo>
                <a:cubicBezTo>
                  <a:pt x="6614" y="81062"/>
                  <a:pt x="7322" y="79903"/>
                  <a:pt x="8267" y="79130"/>
                </a:cubicBezTo>
                <a:cubicBezTo>
                  <a:pt x="18661" y="84057"/>
                  <a:pt x="38031" y="87342"/>
                  <a:pt x="60000" y="87342"/>
                </a:cubicBezTo>
                <a:cubicBezTo>
                  <a:pt x="81968" y="87342"/>
                  <a:pt x="101338" y="84057"/>
                  <a:pt x="111614" y="79130"/>
                </a:cubicBezTo>
                <a:cubicBezTo>
                  <a:pt x="112677" y="79903"/>
                  <a:pt x="113267" y="80772"/>
                  <a:pt x="113267" y="81835"/>
                </a:cubicBezTo>
                <a:cubicBezTo>
                  <a:pt x="113267" y="87826"/>
                  <a:pt x="89291" y="92753"/>
                  <a:pt x="60000" y="92753"/>
                </a:cubicBezTo>
                <a:close/>
                <a:moveTo>
                  <a:pt x="113267" y="70917"/>
                </a:moveTo>
                <a:cubicBezTo>
                  <a:pt x="113267" y="76908"/>
                  <a:pt x="89291" y="81835"/>
                  <a:pt x="60000" y="81835"/>
                </a:cubicBezTo>
                <a:cubicBezTo>
                  <a:pt x="30590" y="81835"/>
                  <a:pt x="6614" y="76908"/>
                  <a:pt x="6614" y="70917"/>
                </a:cubicBezTo>
                <a:lnTo>
                  <a:pt x="6614" y="56521"/>
                </a:lnTo>
                <a:cubicBezTo>
                  <a:pt x="16653" y="61642"/>
                  <a:pt x="36614" y="65507"/>
                  <a:pt x="60000" y="65507"/>
                </a:cubicBezTo>
                <a:cubicBezTo>
                  <a:pt x="83267" y="65507"/>
                  <a:pt x="103346" y="61932"/>
                  <a:pt x="113267" y="56521"/>
                </a:cubicBezTo>
                <a:lnTo>
                  <a:pt x="113267" y="70917"/>
                </a:lnTo>
                <a:close/>
                <a:moveTo>
                  <a:pt x="60000" y="60000"/>
                </a:moveTo>
                <a:cubicBezTo>
                  <a:pt x="30590" y="60000"/>
                  <a:pt x="6614" y="55169"/>
                  <a:pt x="6614" y="49082"/>
                </a:cubicBezTo>
                <a:cubicBezTo>
                  <a:pt x="6614" y="48309"/>
                  <a:pt x="7322" y="47246"/>
                  <a:pt x="8267" y="46376"/>
                </a:cubicBezTo>
                <a:cubicBezTo>
                  <a:pt x="18661" y="51304"/>
                  <a:pt x="38031" y="54589"/>
                  <a:pt x="60000" y="54589"/>
                </a:cubicBezTo>
                <a:cubicBezTo>
                  <a:pt x="81968" y="54589"/>
                  <a:pt x="101338" y="51304"/>
                  <a:pt x="111614" y="46376"/>
                </a:cubicBezTo>
                <a:cubicBezTo>
                  <a:pt x="112677" y="47246"/>
                  <a:pt x="113267" y="48019"/>
                  <a:pt x="113267" y="49082"/>
                </a:cubicBezTo>
                <a:cubicBezTo>
                  <a:pt x="113267" y="55169"/>
                  <a:pt x="89291" y="60000"/>
                  <a:pt x="60000" y="60000"/>
                </a:cubicBezTo>
                <a:close/>
                <a:moveTo>
                  <a:pt x="113267" y="38260"/>
                </a:moveTo>
                <a:cubicBezTo>
                  <a:pt x="113267" y="44251"/>
                  <a:pt x="89291" y="49082"/>
                  <a:pt x="60000" y="49082"/>
                </a:cubicBezTo>
                <a:cubicBezTo>
                  <a:pt x="30590" y="49082"/>
                  <a:pt x="6614" y="44251"/>
                  <a:pt x="6614" y="38260"/>
                </a:cubicBezTo>
                <a:lnTo>
                  <a:pt x="6614" y="23768"/>
                </a:lnTo>
                <a:cubicBezTo>
                  <a:pt x="16653" y="28985"/>
                  <a:pt x="36614" y="32753"/>
                  <a:pt x="60000" y="32753"/>
                </a:cubicBezTo>
                <a:cubicBezTo>
                  <a:pt x="83267" y="32753"/>
                  <a:pt x="103346" y="29178"/>
                  <a:pt x="113267" y="23768"/>
                </a:cubicBezTo>
                <a:lnTo>
                  <a:pt x="113267" y="38260"/>
                </a:lnTo>
                <a:close/>
                <a:moveTo>
                  <a:pt x="60000" y="27342"/>
                </a:moveTo>
                <a:cubicBezTo>
                  <a:pt x="30590" y="27342"/>
                  <a:pt x="6614" y="22415"/>
                  <a:pt x="6614" y="16425"/>
                </a:cubicBezTo>
                <a:cubicBezTo>
                  <a:pt x="6614" y="10434"/>
                  <a:pt x="30590" y="5507"/>
                  <a:pt x="60000" y="5507"/>
                </a:cubicBezTo>
                <a:cubicBezTo>
                  <a:pt x="89291" y="5507"/>
                  <a:pt x="113267" y="10434"/>
                  <a:pt x="113267" y="16425"/>
                </a:cubicBezTo>
                <a:cubicBezTo>
                  <a:pt x="113267" y="22415"/>
                  <a:pt x="89291" y="27342"/>
                  <a:pt x="60000" y="2734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37"/>
          <p:cNvSpPr/>
          <p:nvPr/>
        </p:nvSpPr>
        <p:spPr>
          <a:xfrm>
            <a:off x="4744556" y="2468880"/>
            <a:ext cx="731400" cy="731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5" name="Google Shape;475;p37"/>
          <p:cNvSpPr/>
          <p:nvPr/>
        </p:nvSpPr>
        <p:spPr>
          <a:xfrm>
            <a:off x="6149617" y="2468880"/>
            <a:ext cx="731400" cy="7314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6" name="Google Shape;476;p37"/>
          <p:cNvSpPr/>
          <p:nvPr/>
        </p:nvSpPr>
        <p:spPr>
          <a:xfrm>
            <a:off x="4542650" y="3393688"/>
            <a:ext cx="1135200" cy="78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Implementing new storage technologies</a:t>
            </a:r>
            <a:endParaRPr sz="1100">
              <a:solidFill>
                <a:schemeClr val="lt1"/>
              </a:solidFill>
              <a:latin typeface="Dosis"/>
              <a:ea typeface="Dosis"/>
              <a:cs typeface="Dosis"/>
              <a:sym typeface="Dosis"/>
            </a:endParaRPr>
          </a:p>
        </p:txBody>
      </p:sp>
      <p:sp>
        <p:nvSpPr>
          <p:cNvPr id="477" name="Google Shape;477;p37"/>
          <p:cNvSpPr/>
          <p:nvPr/>
        </p:nvSpPr>
        <p:spPr>
          <a:xfrm>
            <a:off x="6023927" y="3383280"/>
            <a:ext cx="1135200" cy="788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Discovering technology adoption by consumers</a:t>
            </a:r>
            <a:endParaRPr sz="1100">
              <a:solidFill>
                <a:schemeClr val="lt1"/>
              </a:solidFill>
              <a:latin typeface="Dosis"/>
              <a:ea typeface="Dosis"/>
              <a:cs typeface="Dosis"/>
              <a:sym typeface="Dosis"/>
            </a:endParaRPr>
          </a:p>
        </p:txBody>
      </p:sp>
      <p:sp>
        <p:nvSpPr>
          <p:cNvPr id="478" name="Google Shape;478;p37"/>
          <p:cNvSpPr/>
          <p:nvPr/>
        </p:nvSpPr>
        <p:spPr>
          <a:xfrm>
            <a:off x="6303061" y="2659825"/>
            <a:ext cx="424500" cy="349500"/>
          </a:xfrm>
          <a:custGeom>
            <a:rect b="b" l="l" r="r" t="t"/>
            <a:pathLst>
              <a:path extrusionOk="0" h="120000" w="120000">
                <a:moveTo>
                  <a:pt x="12991" y="89763"/>
                </a:moveTo>
                <a:cubicBezTo>
                  <a:pt x="16551" y="88346"/>
                  <a:pt x="22999" y="83385"/>
                  <a:pt x="22999" y="72047"/>
                </a:cubicBezTo>
                <a:cubicBezTo>
                  <a:pt x="22999" y="61653"/>
                  <a:pt x="20304" y="57401"/>
                  <a:pt x="18957" y="54685"/>
                </a:cubicBezTo>
                <a:lnTo>
                  <a:pt x="18668" y="54330"/>
                </a:lnTo>
                <a:lnTo>
                  <a:pt x="18668" y="54330"/>
                </a:lnTo>
                <a:cubicBezTo>
                  <a:pt x="18668" y="54094"/>
                  <a:pt x="18187" y="52086"/>
                  <a:pt x="18957" y="48425"/>
                </a:cubicBezTo>
                <a:cubicBezTo>
                  <a:pt x="19246" y="47007"/>
                  <a:pt x="18957" y="45354"/>
                  <a:pt x="18668" y="44055"/>
                </a:cubicBezTo>
                <a:cubicBezTo>
                  <a:pt x="17610" y="40984"/>
                  <a:pt x="15396" y="35669"/>
                  <a:pt x="17032" y="31417"/>
                </a:cubicBezTo>
                <a:cubicBezTo>
                  <a:pt x="19534" y="24330"/>
                  <a:pt x="20304" y="23740"/>
                  <a:pt x="22999" y="22322"/>
                </a:cubicBezTo>
                <a:cubicBezTo>
                  <a:pt x="23287" y="22322"/>
                  <a:pt x="23576" y="22086"/>
                  <a:pt x="23865" y="22086"/>
                </a:cubicBezTo>
                <a:cubicBezTo>
                  <a:pt x="24442" y="21377"/>
                  <a:pt x="27425" y="20314"/>
                  <a:pt x="30120" y="20314"/>
                </a:cubicBezTo>
                <a:cubicBezTo>
                  <a:pt x="31467" y="20314"/>
                  <a:pt x="32526" y="20669"/>
                  <a:pt x="33392" y="21377"/>
                </a:cubicBezTo>
                <a:cubicBezTo>
                  <a:pt x="33680" y="20314"/>
                  <a:pt x="33873" y="19015"/>
                  <a:pt x="34161" y="18070"/>
                </a:cubicBezTo>
                <a:cubicBezTo>
                  <a:pt x="34450" y="17007"/>
                  <a:pt x="35028" y="16062"/>
                  <a:pt x="35220" y="15354"/>
                </a:cubicBezTo>
                <a:cubicBezTo>
                  <a:pt x="33680" y="14409"/>
                  <a:pt x="31756" y="14055"/>
                  <a:pt x="29831" y="14055"/>
                </a:cubicBezTo>
                <a:cubicBezTo>
                  <a:pt x="25982" y="14055"/>
                  <a:pt x="22229" y="15708"/>
                  <a:pt x="20593" y="16653"/>
                </a:cubicBezTo>
                <a:cubicBezTo>
                  <a:pt x="16263" y="19015"/>
                  <a:pt x="14338" y="21023"/>
                  <a:pt x="11643" y="29409"/>
                </a:cubicBezTo>
                <a:cubicBezTo>
                  <a:pt x="9238" y="36377"/>
                  <a:pt x="12221" y="43700"/>
                  <a:pt x="13568" y="47362"/>
                </a:cubicBezTo>
                <a:cubicBezTo>
                  <a:pt x="11932" y="55984"/>
                  <a:pt x="14049" y="59055"/>
                  <a:pt x="14049" y="59055"/>
                </a:cubicBezTo>
                <a:cubicBezTo>
                  <a:pt x="15396" y="61062"/>
                  <a:pt x="17321" y="64015"/>
                  <a:pt x="17321" y="72755"/>
                </a:cubicBezTo>
                <a:cubicBezTo>
                  <a:pt x="17321" y="82322"/>
                  <a:pt x="11355" y="84094"/>
                  <a:pt x="11355" y="84094"/>
                </a:cubicBezTo>
                <a:cubicBezTo>
                  <a:pt x="6447" y="85984"/>
                  <a:pt x="0" y="90708"/>
                  <a:pt x="0" y="104055"/>
                </a:cubicBezTo>
                <a:cubicBezTo>
                  <a:pt x="0" y="104055"/>
                  <a:pt x="0" y="107362"/>
                  <a:pt x="2694" y="107362"/>
                </a:cubicBezTo>
                <a:lnTo>
                  <a:pt x="14915" y="107362"/>
                </a:lnTo>
                <a:cubicBezTo>
                  <a:pt x="15396" y="105000"/>
                  <a:pt x="16551" y="102755"/>
                  <a:pt x="17321" y="100748"/>
                </a:cubicBezTo>
                <a:lnTo>
                  <a:pt x="5677" y="100748"/>
                </a:lnTo>
                <a:cubicBezTo>
                  <a:pt x="6447" y="93661"/>
                  <a:pt x="9719" y="91417"/>
                  <a:pt x="12991" y="89763"/>
                </a:cubicBezTo>
                <a:close/>
                <a:moveTo>
                  <a:pt x="108067" y="83385"/>
                </a:moveTo>
                <a:cubicBezTo>
                  <a:pt x="108067" y="83385"/>
                  <a:pt x="102101" y="81732"/>
                  <a:pt x="102101" y="72047"/>
                </a:cubicBezTo>
                <a:cubicBezTo>
                  <a:pt x="102101" y="63425"/>
                  <a:pt x="104218" y="60354"/>
                  <a:pt x="105372" y="58346"/>
                </a:cubicBezTo>
                <a:cubicBezTo>
                  <a:pt x="105372" y="58346"/>
                  <a:pt x="107778" y="55393"/>
                  <a:pt x="105854" y="46653"/>
                </a:cubicBezTo>
                <a:cubicBezTo>
                  <a:pt x="107201" y="42992"/>
                  <a:pt x="110184" y="35314"/>
                  <a:pt x="107778" y="28700"/>
                </a:cubicBezTo>
                <a:cubicBezTo>
                  <a:pt x="105084" y="20314"/>
                  <a:pt x="103159" y="18425"/>
                  <a:pt x="98829" y="16062"/>
                </a:cubicBezTo>
                <a:cubicBezTo>
                  <a:pt x="97481" y="15000"/>
                  <a:pt x="93632" y="13346"/>
                  <a:pt x="89591" y="13346"/>
                </a:cubicBezTo>
                <a:cubicBezTo>
                  <a:pt x="87666" y="13346"/>
                  <a:pt x="85741" y="13700"/>
                  <a:pt x="84105" y="14763"/>
                </a:cubicBezTo>
                <a:cubicBezTo>
                  <a:pt x="84971" y="16653"/>
                  <a:pt x="85549" y="19015"/>
                  <a:pt x="85741" y="21023"/>
                </a:cubicBezTo>
                <a:lnTo>
                  <a:pt x="86030" y="21023"/>
                </a:lnTo>
                <a:cubicBezTo>
                  <a:pt x="86896" y="20314"/>
                  <a:pt x="88243" y="20078"/>
                  <a:pt x="89591" y="20078"/>
                </a:cubicBezTo>
                <a:cubicBezTo>
                  <a:pt x="92285" y="20078"/>
                  <a:pt x="94979" y="21377"/>
                  <a:pt x="95846" y="21732"/>
                </a:cubicBezTo>
                <a:cubicBezTo>
                  <a:pt x="96134" y="22086"/>
                  <a:pt x="96327" y="22086"/>
                  <a:pt x="96615" y="22086"/>
                </a:cubicBezTo>
                <a:cubicBezTo>
                  <a:pt x="99310" y="23385"/>
                  <a:pt x="100465" y="24094"/>
                  <a:pt x="102582" y="31062"/>
                </a:cubicBezTo>
                <a:cubicBezTo>
                  <a:pt x="103929" y="35078"/>
                  <a:pt x="102101" y="40748"/>
                  <a:pt x="100946" y="43700"/>
                </a:cubicBezTo>
                <a:cubicBezTo>
                  <a:pt x="100465" y="45000"/>
                  <a:pt x="100465" y="46653"/>
                  <a:pt x="100753" y="48070"/>
                </a:cubicBezTo>
                <a:cubicBezTo>
                  <a:pt x="101523" y="51732"/>
                  <a:pt x="100946" y="53385"/>
                  <a:pt x="100946" y="54094"/>
                </a:cubicBezTo>
                <a:lnTo>
                  <a:pt x="100946" y="54094"/>
                </a:lnTo>
                <a:lnTo>
                  <a:pt x="100753" y="54330"/>
                </a:lnTo>
                <a:cubicBezTo>
                  <a:pt x="99310" y="56692"/>
                  <a:pt x="96615" y="61417"/>
                  <a:pt x="96615" y="71692"/>
                </a:cubicBezTo>
                <a:cubicBezTo>
                  <a:pt x="96615" y="83031"/>
                  <a:pt x="102870" y="88346"/>
                  <a:pt x="106720" y="89409"/>
                </a:cubicBezTo>
                <a:cubicBezTo>
                  <a:pt x="110184" y="91062"/>
                  <a:pt x="113456" y="93425"/>
                  <a:pt x="114322" y="99685"/>
                </a:cubicBezTo>
                <a:lnTo>
                  <a:pt x="102582" y="99685"/>
                </a:lnTo>
                <a:cubicBezTo>
                  <a:pt x="103736" y="101692"/>
                  <a:pt x="104506" y="104055"/>
                  <a:pt x="105084" y="106417"/>
                </a:cubicBezTo>
                <a:lnTo>
                  <a:pt x="117305" y="106417"/>
                </a:lnTo>
                <a:cubicBezTo>
                  <a:pt x="120000" y="106417"/>
                  <a:pt x="120000" y="102992"/>
                  <a:pt x="120000" y="102992"/>
                </a:cubicBezTo>
                <a:cubicBezTo>
                  <a:pt x="119422" y="90000"/>
                  <a:pt x="112975" y="85393"/>
                  <a:pt x="108067" y="83385"/>
                </a:cubicBezTo>
                <a:close/>
                <a:moveTo>
                  <a:pt x="81411" y="90708"/>
                </a:moveTo>
                <a:cubicBezTo>
                  <a:pt x="81411" y="90708"/>
                  <a:pt x="71692" y="87755"/>
                  <a:pt x="71692" y="75354"/>
                </a:cubicBezTo>
                <a:cubicBezTo>
                  <a:pt x="71692" y="64370"/>
                  <a:pt x="75733" y="60708"/>
                  <a:pt x="77080" y="57992"/>
                </a:cubicBezTo>
                <a:cubicBezTo>
                  <a:pt x="77080" y="57992"/>
                  <a:pt x="80352" y="54685"/>
                  <a:pt x="78139" y="43700"/>
                </a:cubicBezTo>
                <a:cubicBezTo>
                  <a:pt x="81700" y="37677"/>
                  <a:pt x="82758" y="27755"/>
                  <a:pt x="78428" y="15708"/>
                </a:cubicBezTo>
                <a:cubicBezTo>
                  <a:pt x="76022" y="8740"/>
                  <a:pt x="73809" y="4724"/>
                  <a:pt x="70537" y="2362"/>
                </a:cubicBezTo>
                <a:cubicBezTo>
                  <a:pt x="68131" y="708"/>
                  <a:pt x="65437" y="0"/>
                  <a:pt x="62935" y="0"/>
                </a:cubicBezTo>
                <a:cubicBezTo>
                  <a:pt x="58123" y="0"/>
                  <a:pt x="53504" y="2007"/>
                  <a:pt x="51579" y="3661"/>
                </a:cubicBezTo>
                <a:cubicBezTo>
                  <a:pt x="46094" y="6732"/>
                  <a:pt x="42630" y="9330"/>
                  <a:pt x="39069" y="20078"/>
                </a:cubicBezTo>
                <a:cubicBezTo>
                  <a:pt x="36086" y="28700"/>
                  <a:pt x="39647" y="38385"/>
                  <a:pt x="41283" y="43346"/>
                </a:cubicBezTo>
                <a:cubicBezTo>
                  <a:pt x="39069" y="54330"/>
                  <a:pt x="42052" y="57992"/>
                  <a:pt x="42052" y="57992"/>
                </a:cubicBezTo>
                <a:cubicBezTo>
                  <a:pt x="43688" y="60708"/>
                  <a:pt x="47441" y="64724"/>
                  <a:pt x="47441" y="75354"/>
                </a:cubicBezTo>
                <a:cubicBezTo>
                  <a:pt x="47441" y="87755"/>
                  <a:pt x="37722" y="90708"/>
                  <a:pt x="37722" y="90708"/>
                </a:cubicBezTo>
                <a:cubicBezTo>
                  <a:pt x="31467" y="93425"/>
                  <a:pt x="18668" y="98740"/>
                  <a:pt x="18668" y="116692"/>
                </a:cubicBezTo>
                <a:cubicBezTo>
                  <a:pt x="18668" y="116692"/>
                  <a:pt x="18668" y="120000"/>
                  <a:pt x="21459" y="120000"/>
                </a:cubicBezTo>
                <a:lnTo>
                  <a:pt x="97481" y="120000"/>
                </a:lnTo>
                <a:cubicBezTo>
                  <a:pt x="100176" y="120000"/>
                  <a:pt x="100176" y="116692"/>
                  <a:pt x="100176" y="116692"/>
                </a:cubicBezTo>
                <a:cubicBezTo>
                  <a:pt x="100465" y="98740"/>
                  <a:pt x="87377" y="93425"/>
                  <a:pt x="81411" y="90708"/>
                </a:cubicBezTo>
                <a:close/>
                <a:moveTo>
                  <a:pt x="24635" y="113385"/>
                </a:moveTo>
                <a:cubicBezTo>
                  <a:pt x="25982" y="104055"/>
                  <a:pt x="32526" y="100393"/>
                  <a:pt x="39647" y="97322"/>
                </a:cubicBezTo>
                <a:lnTo>
                  <a:pt x="39839" y="97322"/>
                </a:lnTo>
                <a:cubicBezTo>
                  <a:pt x="44747" y="95669"/>
                  <a:pt x="53504" y="89409"/>
                  <a:pt x="53504" y="75708"/>
                </a:cubicBezTo>
                <a:cubicBezTo>
                  <a:pt x="53504" y="64015"/>
                  <a:pt x="49655" y="58346"/>
                  <a:pt x="47441" y="55393"/>
                </a:cubicBezTo>
                <a:cubicBezTo>
                  <a:pt x="46960" y="54685"/>
                  <a:pt x="46672" y="54094"/>
                  <a:pt x="46672" y="54094"/>
                </a:cubicBezTo>
                <a:cubicBezTo>
                  <a:pt x="46383" y="53740"/>
                  <a:pt x="45613" y="51023"/>
                  <a:pt x="46960" y="45000"/>
                </a:cubicBezTo>
                <a:cubicBezTo>
                  <a:pt x="47441" y="42047"/>
                  <a:pt x="46672" y="40748"/>
                  <a:pt x="46672" y="40748"/>
                </a:cubicBezTo>
                <a:cubicBezTo>
                  <a:pt x="45324" y="36732"/>
                  <a:pt x="42341" y="29055"/>
                  <a:pt x="44458" y="22677"/>
                </a:cubicBezTo>
                <a:cubicBezTo>
                  <a:pt x="47249" y="14055"/>
                  <a:pt x="49655" y="12401"/>
                  <a:pt x="54274" y="10039"/>
                </a:cubicBezTo>
                <a:cubicBezTo>
                  <a:pt x="54562" y="10039"/>
                  <a:pt x="54851" y="9685"/>
                  <a:pt x="55044" y="9330"/>
                </a:cubicBezTo>
                <a:cubicBezTo>
                  <a:pt x="55910" y="8740"/>
                  <a:pt x="59470" y="6732"/>
                  <a:pt x="63512" y="6732"/>
                </a:cubicBezTo>
                <a:cubicBezTo>
                  <a:pt x="65437" y="6732"/>
                  <a:pt x="67265" y="7086"/>
                  <a:pt x="68708" y="8031"/>
                </a:cubicBezTo>
                <a:cubicBezTo>
                  <a:pt x="70344" y="9094"/>
                  <a:pt x="71884" y="11338"/>
                  <a:pt x="74097" y="18070"/>
                </a:cubicBezTo>
                <a:cubicBezTo>
                  <a:pt x="78428" y="30354"/>
                  <a:pt x="75733" y="37086"/>
                  <a:pt x="74386" y="39330"/>
                </a:cubicBezTo>
                <a:cubicBezTo>
                  <a:pt x="73520" y="40984"/>
                  <a:pt x="73039" y="42992"/>
                  <a:pt x="73520" y="44763"/>
                </a:cubicBezTo>
                <a:cubicBezTo>
                  <a:pt x="74675" y="50314"/>
                  <a:pt x="73809" y="52677"/>
                  <a:pt x="73809" y="53031"/>
                </a:cubicBezTo>
                <a:cubicBezTo>
                  <a:pt x="73809" y="53031"/>
                  <a:pt x="73039" y="54094"/>
                  <a:pt x="72750" y="54685"/>
                </a:cubicBezTo>
                <a:cubicBezTo>
                  <a:pt x="70537" y="57755"/>
                  <a:pt x="66784" y="63425"/>
                  <a:pt x="66784" y="75000"/>
                </a:cubicBezTo>
                <a:cubicBezTo>
                  <a:pt x="66784" y="88700"/>
                  <a:pt x="75445" y="95078"/>
                  <a:pt x="80352" y="96732"/>
                </a:cubicBezTo>
                <a:lnTo>
                  <a:pt x="80641" y="96732"/>
                </a:lnTo>
                <a:cubicBezTo>
                  <a:pt x="87377" y="99685"/>
                  <a:pt x="94210" y="103346"/>
                  <a:pt x="95557" y="112677"/>
                </a:cubicBezTo>
                <a:lnTo>
                  <a:pt x="24635" y="112677"/>
                </a:lnTo>
                <a:lnTo>
                  <a:pt x="24635" y="113385"/>
                </a:lnTo>
                <a:close/>
              </a:path>
            </a:pathLst>
          </a:custGeom>
          <a:solidFill>
            <a:srgbClr val="FFFFFF"/>
          </a:solidFill>
          <a:ln cap="flat" cmpd="sng" w="9525">
            <a:solidFill>
              <a:srgbClr val="FFFFFF">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highlight>
                <a:srgbClr val="FFFFFF"/>
              </a:highlight>
              <a:latin typeface="Calibri"/>
              <a:ea typeface="Calibri"/>
              <a:cs typeface="Calibri"/>
              <a:sym typeface="Calibri"/>
            </a:endParaRPr>
          </a:p>
        </p:txBody>
      </p:sp>
      <p:pic>
        <p:nvPicPr>
          <p:cNvPr id="479" name="Google Shape;479;p37"/>
          <p:cNvPicPr preferRelativeResize="0"/>
          <p:nvPr/>
        </p:nvPicPr>
        <p:blipFill>
          <a:blip r:embed="rId3">
            <a:alphaModFix/>
          </a:blip>
          <a:stretch>
            <a:fillRect/>
          </a:stretch>
        </p:blipFill>
        <p:spPr>
          <a:xfrm>
            <a:off x="4897963" y="2637774"/>
            <a:ext cx="424571" cy="393600"/>
          </a:xfrm>
          <a:prstGeom prst="rect">
            <a:avLst/>
          </a:prstGeom>
          <a:noFill/>
          <a:ln>
            <a:noFill/>
          </a:ln>
        </p:spPr>
      </p:pic>
      <p:sp>
        <p:nvSpPr>
          <p:cNvPr id="480" name="Google Shape;480;p37"/>
          <p:cNvSpPr txBox="1"/>
          <p:nvPr/>
        </p:nvSpPr>
        <p:spPr>
          <a:xfrm>
            <a:off x="2707075" y="4306300"/>
            <a:ext cx="37299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7. The solution presented for the problem.</a:t>
            </a:r>
            <a:endParaRPr sz="800">
              <a:latin typeface="Open Sans"/>
              <a:ea typeface="Open Sans"/>
              <a:cs typeface="Open Sans"/>
              <a:sym typeface="Open Sans"/>
            </a:endParaRPr>
          </a:p>
        </p:txBody>
      </p:sp>
      <p:sp>
        <p:nvSpPr>
          <p:cNvPr id="481" name="Google Shape;481;p37"/>
          <p:cNvSpPr/>
          <p:nvPr/>
        </p:nvSpPr>
        <p:spPr>
          <a:xfrm>
            <a:off x="1901307" y="2468880"/>
            <a:ext cx="731400" cy="7314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482" name="Google Shape;482;p37"/>
          <p:cNvPicPr preferRelativeResize="0"/>
          <p:nvPr/>
        </p:nvPicPr>
        <p:blipFill>
          <a:blip r:embed="rId4">
            <a:alphaModFix/>
          </a:blip>
          <a:stretch>
            <a:fillRect/>
          </a:stretch>
        </p:blipFill>
        <p:spPr>
          <a:xfrm>
            <a:off x="1992656" y="2484019"/>
            <a:ext cx="548700" cy="54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38"/>
          <p:cNvSpPr txBox="1"/>
          <p:nvPr>
            <p:ph idx="1" type="body"/>
          </p:nvPr>
        </p:nvSpPr>
        <p:spPr>
          <a:xfrm>
            <a:off x="311700" y="781650"/>
            <a:ext cx="3999900" cy="4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Aim</a:t>
            </a:r>
            <a:endParaRPr b="1"/>
          </a:p>
          <a:p>
            <a:pPr indent="0" lvl="0" marL="0" rtl="0" algn="l">
              <a:lnSpc>
                <a:spcPct val="100000"/>
              </a:lnSpc>
              <a:spcBef>
                <a:spcPts val="0"/>
              </a:spcBef>
              <a:spcAft>
                <a:spcPts val="0"/>
              </a:spcAft>
              <a:buClr>
                <a:schemeClr val="dk1"/>
              </a:buClr>
              <a:buSzPts val="1100"/>
              <a:buFont typeface="Arial"/>
              <a:buNone/>
            </a:pPr>
            <a:r>
              <a:rPr lang="en"/>
              <a:t>The design solution aims to identify different scenarios for the electricity power system of Sicily in which the share of electricity produced by PV solar panels is increased to reduce CO</a:t>
            </a:r>
            <a:r>
              <a:rPr baseline="-25000" lang="en"/>
              <a:t>2</a:t>
            </a:r>
            <a:r>
              <a:rPr lang="en"/>
              <a:t> emissions and the dependency of Italy on Russian gas imports in 2030 by discovering the effect of consumers’ technology adoption, storage, and subsidy options.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Assumptions</a:t>
            </a:r>
            <a:endParaRPr b="1"/>
          </a:p>
          <a:p>
            <a:pPr indent="-292100" lvl="0" marL="457200" rtl="0" algn="l">
              <a:spcBef>
                <a:spcPts val="0"/>
              </a:spcBef>
              <a:spcAft>
                <a:spcPts val="0"/>
              </a:spcAft>
              <a:buSzPts val="1000"/>
              <a:buChar char="●"/>
            </a:pPr>
            <a:r>
              <a:rPr lang="en"/>
              <a:t>Time horizon until: 2030</a:t>
            </a:r>
            <a:endParaRPr/>
          </a:p>
          <a:p>
            <a:pPr indent="-292100" lvl="0" marL="457200" rtl="0" algn="l">
              <a:spcBef>
                <a:spcPts val="0"/>
              </a:spcBef>
              <a:spcAft>
                <a:spcPts val="0"/>
              </a:spcAft>
              <a:buSzPts val="1000"/>
              <a:buChar char="●"/>
            </a:pPr>
            <a:r>
              <a:rPr lang="en"/>
              <a:t>Solution: </a:t>
            </a:r>
            <a:r>
              <a:rPr b="1" lang="en"/>
              <a:t>solar PV + storage + subsidies considering the rate of technology adoption by consumers</a:t>
            </a:r>
            <a:endParaRPr b="1"/>
          </a:p>
          <a:p>
            <a:pPr indent="-292100" lvl="0" marL="457200" rtl="0" algn="l">
              <a:spcBef>
                <a:spcPts val="0"/>
              </a:spcBef>
              <a:spcAft>
                <a:spcPts val="0"/>
              </a:spcAft>
              <a:buSzPts val="1000"/>
              <a:buChar char="●"/>
            </a:pPr>
            <a:r>
              <a:rPr lang="en"/>
              <a:t>The research focuses on the energy used to produce power for households, leaving out the heating and transport sectors.</a:t>
            </a:r>
            <a:endParaRPr/>
          </a:p>
          <a:p>
            <a:pPr indent="-292100" lvl="0" marL="457200" rtl="0" algn="l">
              <a:spcBef>
                <a:spcPts val="0"/>
              </a:spcBef>
              <a:spcAft>
                <a:spcPts val="0"/>
              </a:spcAft>
              <a:buSzPts val="1000"/>
              <a:buChar char="●"/>
            </a:pPr>
            <a:r>
              <a:rPr lang="en"/>
              <a:t>The electricity generated from PV will reduce the electricity that comes from the plant with the highest marginal cost, oil and CCGT. Therefore in this research, all the electricity generated by PV will reduce the electricity generated by oil and CCGT power plant.</a:t>
            </a:r>
            <a:endParaRPr/>
          </a:p>
        </p:txBody>
      </p:sp>
      <p:sp>
        <p:nvSpPr>
          <p:cNvPr id="488" name="Google Shape;488;p38"/>
          <p:cNvSpPr txBox="1"/>
          <p:nvPr>
            <p:ph type="title"/>
          </p:nvPr>
        </p:nvSpPr>
        <p:spPr>
          <a:xfrm>
            <a:off x="311700" y="34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r>
              <a:rPr lang="en"/>
              <a:t>.1. Design Proposal - Solution</a:t>
            </a:r>
            <a:endParaRPr/>
          </a:p>
        </p:txBody>
      </p:sp>
      <p:sp>
        <p:nvSpPr>
          <p:cNvPr id="489" name="Google Shape;489;p3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90" name="Google Shape;490;p38"/>
          <p:cNvSpPr/>
          <p:nvPr/>
        </p:nvSpPr>
        <p:spPr>
          <a:xfrm>
            <a:off x="5611360" y="2654544"/>
            <a:ext cx="731400" cy="731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7720171" y="740269"/>
            <a:ext cx="731400" cy="731400"/>
          </a:xfrm>
          <a:prstGeom prst="ellipse">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2" name="Google Shape;492;p38"/>
          <p:cNvSpPr/>
          <p:nvPr/>
        </p:nvSpPr>
        <p:spPr>
          <a:xfrm>
            <a:off x="7082907" y="2674907"/>
            <a:ext cx="731400" cy="73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3" name="Google Shape;493;p38"/>
          <p:cNvSpPr/>
          <p:nvPr/>
        </p:nvSpPr>
        <p:spPr>
          <a:xfrm>
            <a:off x="5409453" y="3531563"/>
            <a:ext cx="1135200" cy="78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Moving towards EU targets about CO</a:t>
            </a:r>
            <a:r>
              <a:rPr baseline="-25000" lang="en" sz="1100">
                <a:solidFill>
                  <a:schemeClr val="lt1"/>
                </a:solidFill>
                <a:latin typeface="Dosis"/>
                <a:ea typeface="Dosis"/>
                <a:cs typeface="Dosis"/>
                <a:sym typeface="Dosis"/>
              </a:rPr>
              <a:t>2</a:t>
            </a:r>
            <a:r>
              <a:rPr lang="en" sz="1100">
                <a:solidFill>
                  <a:schemeClr val="lt1"/>
                </a:solidFill>
                <a:latin typeface="Dosis"/>
                <a:ea typeface="Dosis"/>
                <a:cs typeface="Dosis"/>
                <a:sym typeface="Dosis"/>
              </a:rPr>
              <a:t> reduction</a:t>
            </a:r>
            <a:endParaRPr sz="1100">
              <a:solidFill>
                <a:schemeClr val="lt1"/>
              </a:solidFill>
              <a:latin typeface="Dosis"/>
              <a:ea typeface="Dosis"/>
              <a:cs typeface="Dosis"/>
              <a:sym typeface="Dosis"/>
            </a:endParaRPr>
          </a:p>
        </p:txBody>
      </p:sp>
      <p:sp>
        <p:nvSpPr>
          <p:cNvPr id="494" name="Google Shape;494;p38"/>
          <p:cNvSpPr/>
          <p:nvPr/>
        </p:nvSpPr>
        <p:spPr>
          <a:xfrm>
            <a:off x="7555370" y="1617250"/>
            <a:ext cx="1135200" cy="788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Subsidizing the renewables</a:t>
            </a:r>
            <a:endParaRPr sz="1100">
              <a:solidFill>
                <a:schemeClr val="lt1"/>
              </a:solidFill>
              <a:latin typeface="Dosis"/>
              <a:ea typeface="Dosis"/>
              <a:cs typeface="Dosis"/>
              <a:sym typeface="Dosis"/>
            </a:endParaRPr>
          </a:p>
        </p:txBody>
      </p:sp>
      <p:sp>
        <p:nvSpPr>
          <p:cNvPr id="495" name="Google Shape;495;p38"/>
          <p:cNvSpPr/>
          <p:nvPr/>
        </p:nvSpPr>
        <p:spPr>
          <a:xfrm>
            <a:off x="6881009" y="3531593"/>
            <a:ext cx="1135200" cy="788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Increasing the share of renewables</a:t>
            </a:r>
            <a:endParaRPr sz="1100">
              <a:solidFill>
                <a:schemeClr val="lt1"/>
              </a:solidFill>
              <a:latin typeface="Dosis"/>
              <a:ea typeface="Dosis"/>
              <a:cs typeface="Dosis"/>
              <a:sym typeface="Dosis"/>
            </a:endParaRPr>
          </a:p>
        </p:txBody>
      </p:sp>
      <p:sp>
        <p:nvSpPr>
          <p:cNvPr id="496" name="Google Shape;496;p38"/>
          <p:cNvSpPr/>
          <p:nvPr/>
        </p:nvSpPr>
        <p:spPr>
          <a:xfrm>
            <a:off x="7932113" y="929525"/>
            <a:ext cx="307500" cy="393600"/>
          </a:xfrm>
          <a:custGeom>
            <a:rect b="b" l="l" r="r" t="t"/>
            <a:pathLst>
              <a:path extrusionOk="0" h="120000" w="120000">
                <a:moveTo>
                  <a:pt x="120000" y="16425"/>
                </a:moveTo>
                <a:cubicBezTo>
                  <a:pt x="120000" y="7439"/>
                  <a:pt x="92952" y="0"/>
                  <a:pt x="60000" y="0"/>
                </a:cubicBezTo>
                <a:cubicBezTo>
                  <a:pt x="26929" y="0"/>
                  <a:pt x="0" y="7439"/>
                  <a:pt x="0" y="16425"/>
                </a:cubicBezTo>
                <a:lnTo>
                  <a:pt x="0" y="38260"/>
                </a:lnTo>
                <a:cubicBezTo>
                  <a:pt x="0" y="40096"/>
                  <a:pt x="1299" y="42028"/>
                  <a:pt x="3307" y="43671"/>
                </a:cubicBezTo>
                <a:cubicBezTo>
                  <a:pt x="944" y="45314"/>
                  <a:pt x="0" y="47246"/>
                  <a:pt x="0" y="49082"/>
                </a:cubicBezTo>
                <a:lnTo>
                  <a:pt x="0" y="70917"/>
                </a:lnTo>
                <a:cubicBezTo>
                  <a:pt x="0" y="72850"/>
                  <a:pt x="1299" y="74782"/>
                  <a:pt x="3307" y="76425"/>
                </a:cubicBezTo>
                <a:cubicBezTo>
                  <a:pt x="944" y="78067"/>
                  <a:pt x="0" y="79903"/>
                  <a:pt x="0" y="81835"/>
                </a:cubicBezTo>
                <a:lnTo>
                  <a:pt x="0" y="103671"/>
                </a:lnTo>
                <a:cubicBezTo>
                  <a:pt x="0" y="112657"/>
                  <a:pt x="26929" y="120000"/>
                  <a:pt x="60000" y="120000"/>
                </a:cubicBezTo>
                <a:cubicBezTo>
                  <a:pt x="92952" y="120000"/>
                  <a:pt x="120000" y="112657"/>
                  <a:pt x="120000" y="103671"/>
                </a:cubicBezTo>
                <a:lnTo>
                  <a:pt x="120000" y="81835"/>
                </a:lnTo>
                <a:cubicBezTo>
                  <a:pt x="120000" y="79903"/>
                  <a:pt x="118582" y="78067"/>
                  <a:pt x="116692" y="76425"/>
                </a:cubicBezTo>
                <a:cubicBezTo>
                  <a:pt x="118937" y="74782"/>
                  <a:pt x="120000" y="72850"/>
                  <a:pt x="120000" y="70917"/>
                </a:cubicBezTo>
                <a:lnTo>
                  <a:pt x="120000" y="49082"/>
                </a:lnTo>
                <a:cubicBezTo>
                  <a:pt x="120000" y="47246"/>
                  <a:pt x="118582" y="45314"/>
                  <a:pt x="116692" y="43671"/>
                </a:cubicBezTo>
                <a:cubicBezTo>
                  <a:pt x="118937" y="42028"/>
                  <a:pt x="120000" y="40096"/>
                  <a:pt x="120000" y="38260"/>
                </a:cubicBezTo>
                <a:lnTo>
                  <a:pt x="120000" y="16425"/>
                </a:lnTo>
                <a:close/>
                <a:moveTo>
                  <a:pt x="113267" y="103671"/>
                </a:moveTo>
                <a:cubicBezTo>
                  <a:pt x="113267" y="109661"/>
                  <a:pt x="89291" y="114589"/>
                  <a:pt x="60000" y="114589"/>
                </a:cubicBezTo>
                <a:cubicBezTo>
                  <a:pt x="30590" y="114589"/>
                  <a:pt x="6614" y="109661"/>
                  <a:pt x="6614" y="103671"/>
                </a:cubicBezTo>
                <a:lnTo>
                  <a:pt x="6614" y="89178"/>
                </a:lnTo>
                <a:cubicBezTo>
                  <a:pt x="16653" y="94396"/>
                  <a:pt x="36614" y="98164"/>
                  <a:pt x="60000" y="98164"/>
                </a:cubicBezTo>
                <a:cubicBezTo>
                  <a:pt x="83267" y="98164"/>
                  <a:pt x="103346" y="94685"/>
                  <a:pt x="113267" y="89178"/>
                </a:cubicBezTo>
                <a:lnTo>
                  <a:pt x="113267" y="103671"/>
                </a:lnTo>
                <a:close/>
                <a:moveTo>
                  <a:pt x="60000" y="92753"/>
                </a:moveTo>
                <a:cubicBezTo>
                  <a:pt x="30590" y="92753"/>
                  <a:pt x="6614" y="87826"/>
                  <a:pt x="6614" y="81835"/>
                </a:cubicBezTo>
                <a:cubicBezTo>
                  <a:pt x="6614" y="81062"/>
                  <a:pt x="7322" y="79903"/>
                  <a:pt x="8267" y="79130"/>
                </a:cubicBezTo>
                <a:cubicBezTo>
                  <a:pt x="18661" y="84057"/>
                  <a:pt x="38031" y="87342"/>
                  <a:pt x="60000" y="87342"/>
                </a:cubicBezTo>
                <a:cubicBezTo>
                  <a:pt x="81968" y="87342"/>
                  <a:pt x="101338" y="84057"/>
                  <a:pt x="111614" y="79130"/>
                </a:cubicBezTo>
                <a:cubicBezTo>
                  <a:pt x="112677" y="79903"/>
                  <a:pt x="113267" y="80772"/>
                  <a:pt x="113267" y="81835"/>
                </a:cubicBezTo>
                <a:cubicBezTo>
                  <a:pt x="113267" y="87826"/>
                  <a:pt x="89291" y="92753"/>
                  <a:pt x="60000" y="92753"/>
                </a:cubicBezTo>
                <a:close/>
                <a:moveTo>
                  <a:pt x="113267" y="70917"/>
                </a:moveTo>
                <a:cubicBezTo>
                  <a:pt x="113267" y="76908"/>
                  <a:pt x="89291" y="81835"/>
                  <a:pt x="60000" y="81835"/>
                </a:cubicBezTo>
                <a:cubicBezTo>
                  <a:pt x="30590" y="81835"/>
                  <a:pt x="6614" y="76908"/>
                  <a:pt x="6614" y="70917"/>
                </a:cubicBezTo>
                <a:lnTo>
                  <a:pt x="6614" y="56521"/>
                </a:lnTo>
                <a:cubicBezTo>
                  <a:pt x="16653" y="61642"/>
                  <a:pt x="36614" y="65507"/>
                  <a:pt x="60000" y="65507"/>
                </a:cubicBezTo>
                <a:cubicBezTo>
                  <a:pt x="83267" y="65507"/>
                  <a:pt x="103346" y="61932"/>
                  <a:pt x="113267" y="56521"/>
                </a:cubicBezTo>
                <a:lnTo>
                  <a:pt x="113267" y="70917"/>
                </a:lnTo>
                <a:close/>
                <a:moveTo>
                  <a:pt x="60000" y="60000"/>
                </a:moveTo>
                <a:cubicBezTo>
                  <a:pt x="30590" y="60000"/>
                  <a:pt x="6614" y="55169"/>
                  <a:pt x="6614" y="49082"/>
                </a:cubicBezTo>
                <a:cubicBezTo>
                  <a:pt x="6614" y="48309"/>
                  <a:pt x="7322" y="47246"/>
                  <a:pt x="8267" y="46376"/>
                </a:cubicBezTo>
                <a:cubicBezTo>
                  <a:pt x="18661" y="51304"/>
                  <a:pt x="38031" y="54589"/>
                  <a:pt x="60000" y="54589"/>
                </a:cubicBezTo>
                <a:cubicBezTo>
                  <a:pt x="81968" y="54589"/>
                  <a:pt x="101338" y="51304"/>
                  <a:pt x="111614" y="46376"/>
                </a:cubicBezTo>
                <a:cubicBezTo>
                  <a:pt x="112677" y="47246"/>
                  <a:pt x="113267" y="48019"/>
                  <a:pt x="113267" y="49082"/>
                </a:cubicBezTo>
                <a:cubicBezTo>
                  <a:pt x="113267" y="55169"/>
                  <a:pt x="89291" y="60000"/>
                  <a:pt x="60000" y="60000"/>
                </a:cubicBezTo>
                <a:close/>
                <a:moveTo>
                  <a:pt x="113267" y="38260"/>
                </a:moveTo>
                <a:cubicBezTo>
                  <a:pt x="113267" y="44251"/>
                  <a:pt x="89291" y="49082"/>
                  <a:pt x="60000" y="49082"/>
                </a:cubicBezTo>
                <a:cubicBezTo>
                  <a:pt x="30590" y="49082"/>
                  <a:pt x="6614" y="44251"/>
                  <a:pt x="6614" y="38260"/>
                </a:cubicBezTo>
                <a:lnTo>
                  <a:pt x="6614" y="23768"/>
                </a:lnTo>
                <a:cubicBezTo>
                  <a:pt x="16653" y="28985"/>
                  <a:pt x="36614" y="32753"/>
                  <a:pt x="60000" y="32753"/>
                </a:cubicBezTo>
                <a:cubicBezTo>
                  <a:pt x="83267" y="32753"/>
                  <a:pt x="103346" y="29178"/>
                  <a:pt x="113267" y="23768"/>
                </a:cubicBezTo>
                <a:lnTo>
                  <a:pt x="113267" y="38260"/>
                </a:lnTo>
                <a:close/>
                <a:moveTo>
                  <a:pt x="60000" y="27342"/>
                </a:moveTo>
                <a:cubicBezTo>
                  <a:pt x="30590" y="27342"/>
                  <a:pt x="6614" y="22415"/>
                  <a:pt x="6614" y="16425"/>
                </a:cubicBezTo>
                <a:cubicBezTo>
                  <a:pt x="6614" y="10434"/>
                  <a:pt x="30590" y="5507"/>
                  <a:pt x="60000" y="5507"/>
                </a:cubicBezTo>
                <a:cubicBezTo>
                  <a:pt x="89291" y="5507"/>
                  <a:pt x="113267" y="10434"/>
                  <a:pt x="113267" y="16425"/>
                </a:cubicBezTo>
                <a:cubicBezTo>
                  <a:pt x="113267" y="22415"/>
                  <a:pt x="89291" y="27342"/>
                  <a:pt x="60000" y="2734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497" name="Google Shape;497;p38"/>
          <p:cNvPicPr preferRelativeResize="0"/>
          <p:nvPr/>
        </p:nvPicPr>
        <p:blipFill rotWithShape="1">
          <a:blip r:embed="rId3">
            <a:alphaModFix/>
          </a:blip>
          <a:srcRect b="0" l="13680" r="13476" t="0"/>
          <a:stretch/>
        </p:blipFill>
        <p:spPr>
          <a:xfrm>
            <a:off x="7147100" y="2790435"/>
            <a:ext cx="603000" cy="500340"/>
          </a:xfrm>
          <a:prstGeom prst="rect">
            <a:avLst/>
          </a:prstGeom>
          <a:noFill/>
          <a:ln>
            <a:noFill/>
          </a:ln>
        </p:spPr>
      </p:pic>
      <p:sp>
        <p:nvSpPr>
          <p:cNvPr id="498" name="Google Shape;498;p38"/>
          <p:cNvSpPr/>
          <p:nvPr/>
        </p:nvSpPr>
        <p:spPr>
          <a:xfrm>
            <a:off x="6391231" y="740269"/>
            <a:ext cx="731400" cy="7314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99" name="Google Shape;499;p38"/>
          <p:cNvSpPr/>
          <p:nvPr/>
        </p:nvSpPr>
        <p:spPr>
          <a:xfrm>
            <a:off x="4985717" y="702232"/>
            <a:ext cx="731400" cy="7314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00" name="Google Shape;500;p38"/>
          <p:cNvSpPr/>
          <p:nvPr/>
        </p:nvSpPr>
        <p:spPr>
          <a:xfrm>
            <a:off x="6189325" y="1617250"/>
            <a:ext cx="1135200" cy="788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Implementing new storage technologies</a:t>
            </a:r>
            <a:endParaRPr sz="1100">
              <a:solidFill>
                <a:schemeClr val="lt1"/>
              </a:solidFill>
              <a:latin typeface="Dosis"/>
              <a:ea typeface="Dosis"/>
              <a:cs typeface="Dosis"/>
              <a:sym typeface="Dosis"/>
            </a:endParaRPr>
          </a:p>
        </p:txBody>
      </p:sp>
      <p:sp>
        <p:nvSpPr>
          <p:cNvPr id="501" name="Google Shape;501;p38"/>
          <p:cNvSpPr/>
          <p:nvPr/>
        </p:nvSpPr>
        <p:spPr>
          <a:xfrm>
            <a:off x="4783802" y="1614056"/>
            <a:ext cx="1135200" cy="788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Dosis"/>
                <a:ea typeface="Dosis"/>
                <a:cs typeface="Dosis"/>
                <a:sym typeface="Dosis"/>
              </a:rPr>
              <a:t>Discovering technology adoption by consumers</a:t>
            </a:r>
            <a:endParaRPr sz="1100">
              <a:solidFill>
                <a:schemeClr val="lt1"/>
              </a:solidFill>
              <a:latin typeface="Dosis"/>
              <a:ea typeface="Dosis"/>
              <a:cs typeface="Dosis"/>
              <a:sym typeface="Dosis"/>
            </a:endParaRPr>
          </a:p>
        </p:txBody>
      </p:sp>
      <p:sp>
        <p:nvSpPr>
          <p:cNvPr id="502" name="Google Shape;502;p38"/>
          <p:cNvSpPr/>
          <p:nvPr/>
        </p:nvSpPr>
        <p:spPr>
          <a:xfrm>
            <a:off x="5139161" y="893177"/>
            <a:ext cx="424500" cy="349500"/>
          </a:xfrm>
          <a:custGeom>
            <a:rect b="b" l="l" r="r" t="t"/>
            <a:pathLst>
              <a:path extrusionOk="0" h="120000" w="120000">
                <a:moveTo>
                  <a:pt x="12991" y="89763"/>
                </a:moveTo>
                <a:cubicBezTo>
                  <a:pt x="16551" y="88346"/>
                  <a:pt x="22999" y="83385"/>
                  <a:pt x="22999" y="72047"/>
                </a:cubicBezTo>
                <a:cubicBezTo>
                  <a:pt x="22999" y="61653"/>
                  <a:pt x="20304" y="57401"/>
                  <a:pt x="18957" y="54685"/>
                </a:cubicBezTo>
                <a:lnTo>
                  <a:pt x="18668" y="54330"/>
                </a:lnTo>
                <a:lnTo>
                  <a:pt x="18668" y="54330"/>
                </a:lnTo>
                <a:cubicBezTo>
                  <a:pt x="18668" y="54094"/>
                  <a:pt x="18187" y="52086"/>
                  <a:pt x="18957" y="48425"/>
                </a:cubicBezTo>
                <a:cubicBezTo>
                  <a:pt x="19246" y="47007"/>
                  <a:pt x="18957" y="45354"/>
                  <a:pt x="18668" y="44055"/>
                </a:cubicBezTo>
                <a:cubicBezTo>
                  <a:pt x="17610" y="40984"/>
                  <a:pt x="15396" y="35669"/>
                  <a:pt x="17032" y="31417"/>
                </a:cubicBezTo>
                <a:cubicBezTo>
                  <a:pt x="19534" y="24330"/>
                  <a:pt x="20304" y="23740"/>
                  <a:pt x="22999" y="22322"/>
                </a:cubicBezTo>
                <a:cubicBezTo>
                  <a:pt x="23287" y="22322"/>
                  <a:pt x="23576" y="22086"/>
                  <a:pt x="23865" y="22086"/>
                </a:cubicBezTo>
                <a:cubicBezTo>
                  <a:pt x="24442" y="21377"/>
                  <a:pt x="27425" y="20314"/>
                  <a:pt x="30120" y="20314"/>
                </a:cubicBezTo>
                <a:cubicBezTo>
                  <a:pt x="31467" y="20314"/>
                  <a:pt x="32526" y="20669"/>
                  <a:pt x="33392" y="21377"/>
                </a:cubicBezTo>
                <a:cubicBezTo>
                  <a:pt x="33680" y="20314"/>
                  <a:pt x="33873" y="19015"/>
                  <a:pt x="34161" y="18070"/>
                </a:cubicBezTo>
                <a:cubicBezTo>
                  <a:pt x="34450" y="17007"/>
                  <a:pt x="35028" y="16062"/>
                  <a:pt x="35220" y="15354"/>
                </a:cubicBezTo>
                <a:cubicBezTo>
                  <a:pt x="33680" y="14409"/>
                  <a:pt x="31756" y="14055"/>
                  <a:pt x="29831" y="14055"/>
                </a:cubicBezTo>
                <a:cubicBezTo>
                  <a:pt x="25982" y="14055"/>
                  <a:pt x="22229" y="15708"/>
                  <a:pt x="20593" y="16653"/>
                </a:cubicBezTo>
                <a:cubicBezTo>
                  <a:pt x="16263" y="19015"/>
                  <a:pt x="14338" y="21023"/>
                  <a:pt x="11643" y="29409"/>
                </a:cubicBezTo>
                <a:cubicBezTo>
                  <a:pt x="9238" y="36377"/>
                  <a:pt x="12221" y="43700"/>
                  <a:pt x="13568" y="47362"/>
                </a:cubicBezTo>
                <a:cubicBezTo>
                  <a:pt x="11932" y="55984"/>
                  <a:pt x="14049" y="59055"/>
                  <a:pt x="14049" y="59055"/>
                </a:cubicBezTo>
                <a:cubicBezTo>
                  <a:pt x="15396" y="61062"/>
                  <a:pt x="17321" y="64015"/>
                  <a:pt x="17321" y="72755"/>
                </a:cubicBezTo>
                <a:cubicBezTo>
                  <a:pt x="17321" y="82322"/>
                  <a:pt x="11355" y="84094"/>
                  <a:pt x="11355" y="84094"/>
                </a:cubicBezTo>
                <a:cubicBezTo>
                  <a:pt x="6447" y="85984"/>
                  <a:pt x="0" y="90708"/>
                  <a:pt x="0" y="104055"/>
                </a:cubicBezTo>
                <a:cubicBezTo>
                  <a:pt x="0" y="104055"/>
                  <a:pt x="0" y="107362"/>
                  <a:pt x="2694" y="107362"/>
                </a:cubicBezTo>
                <a:lnTo>
                  <a:pt x="14915" y="107362"/>
                </a:lnTo>
                <a:cubicBezTo>
                  <a:pt x="15396" y="105000"/>
                  <a:pt x="16551" y="102755"/>
                  <a:pt x="17321" y="100748"/>
                </a:cubicBezTo>
                <a:lnTo>
                  <a:pt x="5677" y="100748"/>
                </a:lnTo>
                <a:cubicBezTo>
                  <a:pt x="6447" y="93661"/>
                  <a:pt x="9719" y="91417"/>
                  <a:pt x="12991" y="89763"/>
                </a:cubicBezTo>
                <a:close/>
                <a:moveTo>
                  <a:pt x="108067" y="83385"/>
                </a:moveTo>
                <a:cubicBezTo>
                  <a:pt x="108067" y="83385"/>
                  <a:pt x="102101" y="81732"/>
                  <a:pt x="102101" y="72047"/>
                </a:cubicBezTo>
                <a:cubicBezTo>
                  <a:pt x="102101" y="63425"/>
                  <a:pt x="104218" y="60354"/>
                  <a:pt x="105372" y="58346"/>
                </a:cubicBezTo>
                <a:cubicBezTo>
                  <a:pt x="105372" y="58346"/>
                  <a:pt x="107778" y="55393"/>
                  <a:pt x="105854" y="46653"/>
                </a:cubicBezTo>
                <a:cubicBezTo>
                  <a:pt x="107201" y="42992"/>
                  <a:pt x="110184" y="35314"/>
                  <a:pt x="107778" y="28700"/>
                </a:cubicBezTo>
                <a:cubicBezTo>
                  <a:pt x="105084" y="20314"/>
                  <a:pt x="103159" y="18425"/>
                  <a:pt x="98829" y="16062"/>
                </a:cubicBezTo>
                <a:cubicBezTo>
                  <a:pt x="97481" y="15000"/>
                  <a:pt x="93632" y="13346"/>
                  <a:pt x="89591" y="13346"/>
                </a:cubicBezTo>
                <a:cubicBezTo>
                  <a:pt x="87666" y="13346"/>
                  <a:pt x="85741" y="13700"/>
                  <a:pt x="84105" y="14763"/>
                </a:cubicBezTo>
                <a:cubicBezTo>
                  <a:pt x="84971" y="16653"/>
                  <a:pt x="85549" y="19015"/>
                  <a:pt x="85741" y="21023"/>
                </a:cubicBezTo>
                <a:lnTo>
                  <a:pt x="86030" y="21023"/>
                </a:lnTo>
                <a:cubicBezTo>
                  <a:pt x="86896" y="20314"/>
                  <a:pt x="88243" y="20078"/>
                  <a:pt x="89591" y="20078"/>
                </a:cubicBezTo>
                <a:cubicBezTo>
                  <a:pt x="92285" y="20078"/>
                  <a:pt x="94979" y="21377"/>
                  <a:pt x="95846" y="21732"/>
                </a:cubicBezTo>
                <a:cubicBezTo>
                  <a:pt x="96134" y="22086"/>
                  <a:pt x="96327" y="22086"/>
                  <a:pt x="96615" y="22086"/>
                </a:cubicBezTo>
                <a:cubicBezTo>
                  <a:pt x="99310" y="23385"/>
                  <a:pt x="100465" y="24094"/>
                  <a:pt x="102582" y="31062"/>
                </a:cubicBezTo>
                <a:cubicBezTo>
                  <a:pt x="103929" y="35078"/>
                  <a:pt x="102101" y="40748"/>
                  <a:pt x="100946" y="43700"/>
                </a:cubicBezTo>
                <a:cubicBezTo>
                  <a:pt x="100465" y="45000"/>
                  <a:pt x="100465" y="46653"/>
                  <a:pt x="100753" y="48070"/>
                </a:cubicBezTo>
                <a:cubicBezTo>
                  <a:pt x="101523" y="51732"/>
                  <a:pt x="100946" y="53385"/>
                  <a:pt x="100946" y="54094"/>
                </a:cubicBezTo>
                <a:lnTo>
                  <a:pt x="100946" y="54094"/>
                </a:lnTo>
                <a:lnTo>
                  <a:pt x="100753" y="54330"/>
                </a:lnTo>
                <a:cubicBezTo>
                  <a:pt x="99310" y="56692"/>
                  <a:pt x="96615" y="61417"/>
                  <a:pt x="96615" y="71692"/>
                </a:cubicBezTo>
                <a:cubicBezTo>
                  <a:pt x="96615" y="83031"/>
                  <a:pt x="102870" y="88346"/>
                  <a:pt x="106720" y="89409"/>
                </a:cubicBezTo>
                <a:cubicBezTo>
                  <a:pt x="110184" y="91062"/>
                  <a:pt x="113456" y="93425"/>
                  <a:pt x="114322" y="99685"/>
                </a:cubicBezTo>
                <a:lnTo>
                  <a:pt x="102582" y="99685"/>
                </a:lnTo>
                <a:cubicBezTo>
                  <a:pt x="103736" y="101692"/>
                  <a:pt x="104506" y="104055"/>
                  <a:pt x="105084" y="106417"/>
                </a:cubicBezTo>
                <a:lnTo>
                  <a:pt x="117305" y="106417"/>
                </a:lnTo>
                <a:cubicBezTo>
                  <a:pt x="120000" y="106417"/>
                  <a:pt x="120000" y="102992"/>
                  <a:pt x="120000" y="102992"/>
                </a:cubicBezTo>
                <a:cubicBezTo>
                  <a:pt x="119422" y="90000"/>
                  <a:pt x="112975" y="85393"/>
                  <a:pt x="108067" y="83385"/>
                </a:cubicBezTo>
                <a:close/>
                <a:moveTo>
                  <a:pt x="81411" y="90708"/>
                </a:moveTo>
                <a:cubicBezTo>
                  <a:pt x="81411" y="90708"/>
                  <a:pt x="71692" y="87755"/>
                  <a:pt x="71692" y="75354"/>
                </a:cubicBezTo>
                <a:cubicBezTo>
                  <a:pt x="71692" y="64370"/>
                  <a:pt x="75733" y="60708"/>
                  <a:pt x="77080" y="57992"/>
                </a:cubicBezTo>
                <a:cubicBezTo>
                  <a:pt x="77080" y="57992"/>
                  <a:pt x="80352" y="54685"/>
                  <a:pt x="78139" y="43700"/>
                </a:cubicBezTo>
                <a:cubicBezTo>
                  <a:pt x="81700" y="37677"/>
                  <a:pt x="82758" y="27755"/>
                  <a:pt x="78428" y="15708"/>
                </a:cubicBezTo>
                <a:cubicBezTo>
                  <a:pt x="76022" y="8740"/>
                  <a:pt x="73809" y="4724"/>
                  <a:pt x="70537" y="2362"/>
                </a:cubicBezTo>
                <a:cubicBezTo>
                  <a:pt x="68131" y="708"/>
                  <a:pt x="65437" y="0"/>
                  <a:pt x="62935" y="0"/>
                </a:cubicBezTo>
                <a:cubicBezTo>
                  <a:pt x="58123" y="0"/>
                  <a:pt x="53504" y="2007"/>
                  <a:pt x="51579" y="3661"/>
                </a:cubicBezTo>
                <a:cubicBezTo>
                  <a:pt x="46094" y="6732"/>
                  <a:pt x="42630" y="9330"/>
                  <a:pt x="39069" y="20078"/>
                </a:cubicBezTo>
                <a:cubicBezTo>
                  <a:pt x="36086" y="28700"/>
                  <a:pt x="39647" y="38385"/>
                  <a:pt x="41283" y="43346"/>
                </a:cubicBezTo>
                <a:cubicBezTo>
                  <a:pt x="39069" y="54330"/>
                  <a:pt x="42052" y="57992"/>
                  <a:pt x="42052" y="57992"/>
                </a:cubicBezTo>
                <a:cubicBezTo>
                  <a:pt x="43688" y="60708"/>
                  <a:pt x="47441" y="64724"/>
                  <a:pt x="47441" y="75354"/>
                </a:cubicBezTo>
                <a:cubicBezTo>
                  <a:pt x="47441" y="87755"/>
                  <a:pt x="37722" y="90708"/>
                  <a:pt x="37722" y="90708"/>
                </a:cubicBezTo>
                <a:cubicBezTo>
                  <a:pt x="31467" y="93425"/>
                  <a:pt x="18668" y="98740"/>
                  <a:pt x="18668" y="116692"/>
                </a:cubicBezTo>
                <a:cubicBezTo>
                  <a:pt x="18668" y="116692"/>
                  <a:pt x="18668" y="120000"/>
                  <a:pt x="21459" y="120000"/>
                </a:cubicBezTo>
                <a:lnTo>
                  <a:pt x="97481" y="120000"/>
                </a:lnTo>
                <a:cubicBezTo>
                  <a:pt x="100176" y="120000"/>
                  <a:pt x="100176" y="116692"/>
                  <a:pt x="100176" y="116692"/>
                </a:cubicBezTo>
                <a:cubicBezTo>
                  <a:pt x="100465" y="98740"/>
                  <a:pt x="87377" y="93425"/>
                  <a:pt x="81411" y="90708"/>
                </a:cubicBezTo>
                <a:close/>
                <a:moveTo>
                  <a:pt x="24635" y="113385"/>
                </a:moveTo>
                <a:cubicBezTo>
                  <a:pt x="25982" y="104055"/>
                  <a:pt x="32526" y="100393"/>
                  <a:pt x="39647" y="97322"/>
                </a:cubicBezTo>
                <a:lnTo>
                  <a:pt x="39839" y="97322"/>
                </a:lnTo>
                <a:cubicBezTo>
                  <a:pt x="44747" y="95669"/>
                  <a:pt x="53504" y="89409"/>
                  <a:pt x="53504" y="75708"/>
                </a:cubicBezTo>
                <a:cubicBezTo>
                  <a:pt x="53504" y="64015"/>
                  <a:pt x="49655" y="58346"/>
                  <a:pt x="47441" y="55393"/>
                </a:cubicBezTo>
                <a:cubicBezTo>
                  <a:pt x="46960" y="54685"/>
                  <a:pt x="46672" y="54094"/>
                  <a:pt x="46672" y="54094"/>
                </a:cubicBezTo>
                <a:cubicBezTo>
                  <a:pt x="46383" y="53740"/>
                  <a:pt x="45613" y="51023"/>
                  <a:pt x="46960" y="45000"/>
                </a:cubicBezTo>
                <a:cubicBezTo>
                  <a:pt x="47441" y="42047"/>
                  <a:pt x="46672" y="40748"/>
                  <a:pt x="46672" y="40748"/>
                </a:cubicBezTo>
                <a:cubicBezTo>
                  <a:pt x="45324" y="36732"/>
                  <a:pt x="42341" y="29055"/>
                  <a:pt x="44458" y="22677"/>
                </a:cubicBezTo>
                <a:cubicBezTo>
                  <a:pt x="47249" y="14055"/>
                  <a:pt x="49655" y="12401"/>
                  <a:pt x="54274" y="10039"/>
                </a:cubicBezTo>
                <a:cubicBezTo>
                  <a:pt x="54562" y="10039"/>
                  <a:pt x="54851" y="9685"/>
                  <a:pt x="55044" y="9330"/>
                </a:cubicBezTo>
                <a:cubicBezTo>
                  <a:pt x="55910" y="8740"/>
                  <a:pt x="59470" y="6732"/>
                  <a:pt x="63512" y="6732"/>
                </a:cubicBezTo>
                <a:cubicBezTo>
                  <a:pt x="65437" y="6732"/>
                  <a:pt x="67265" y="7086"/>
                  <a:pt x="68708" y="8031"/>
                </a:cubicBezTo>
                <a:cubicBezTo>
                  <a:pt x="70344" y="9094"/>
                  <a:pt x="71884" y="11338"/>
                  <a:pt x="74097" y="18070"/>
                </a:cubicBezTo>
                <a:cubicBezTo>
                  <a:pt x="78428" y="30354"/>
                  <a:pt x="75733" y="37086"/>
                  <a:pt x="74386" y="39330"/>
                </a:cubicBezTo>
                <a:cubicBezTo>
                  <a:pt x="73520" y="40984"/>
                  <a:pt x="73039" y="42992"/>
                  <a:pt x="73520" y="44763"/>
                </a:cubicBezTo>
                <a:cubicBezTo>
                  <a:pt x="74675" y="50314"/>
                  <a:pt x="73809" y="52677"/>
                  <a:pt x="73809" y="53031"/>
                </a:cubicBezTo>
                <a:cubicBezTo>
                  <a:pt x="73809" y="53031"/>
                  <a:pt x="73039" y="54094"/>
                  <a:pt x="72750" y="54685"/>
                </a:cubicBezTo>
                <a:cubicBezTo>
                  <a:pt x="70537" y="57755"/>
                  <a:pt x="66784" y="63425"/>
                  <a:pt x="66784" y="75000"/>
                </a:cubicBezTo>
                <a:cubicBezTo>
                  <a:pt x="66784" y="88700"/>
                  <a:pt x="75445" y="95078"/>
                  <a:pt x="80352" y="96732"/>
                </a:cubicBezTo>
                <a:lnTo>
                  <a:pt x="80641" y="96732"/>
                </a:lnTo>
                <a:cubicBezTo>
                  <a:pt x="87377" y="99685"/>
                  <a:pt x="94210" y="103346"/>
                  <a:pt x="95557" y="112677"/>
                </a:cubicBezTo>
                <a:lnTo>
                  <a:pt x="24635" y="112677"/>
                </a:lnTo>
                <a:lnTo>
                  <a:pt x="24635" y="113385"/>
                </a:lnTo>
                <a:close/>
              </a:path>
            </a:pathLst>
          </a:custGeom>
          <a:solidFill>
            <a:srgbClr val="FFFFFF"/>
          </a:solidFill>
          <a:ln cap="flat" cmpd="sng" w="9525">
            <a:solidFill>
              <a:srgbClr val="FFFFFF">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highlight>
                <a:srgbClr val="FFFFFF"/>
              </a:highlight>
              <a:latin typeface="Calibri"/>
              <a:ea typeface="Calibri"/>
              <a:cs typeface="Calibri"/>
              <a:sym typeface="Calibri"/>
            </a:endParaRPr>
          </a:p>
        </p:txBody>
      </p:sp>
      <p:pic>
        <p:nvPicPr>
          <p:cNvPr id="503" name="Google Shape;503;p38"/>
          <p:cNvPicPr preferRelativeResize="0"/>
          <p:nvPr/>
        </p:nvPicPr>
        <p:blipFill>
          <a:blip r:embed="rId4">
            <a:alphaModFix/>
          </a:blip>
          <a:stretch>
            <a:fillRect/>
          </a:stretch>
        </p:blipFill>
        <p:spPr>
          <a:xfrm>
            <a:off x="6544638" y="909163"/>
            <a:ext cx="424571" cy="393600"/>
          </a:xfrm>
          <a:prstGeom prst="rect">
            <a:avLst/>
          </a:prstGeom>
          <a:noFill/>
          <a:ln>
            <a:noFill/>
          </a:ln>
        </p:spPr>
      </p:pic>
      <p:pic>
        <p:nvPicPr>
          <p:cNvPr id="504" name="Google Shape;504;p38"/>
          <p:cNvPicPr preferRelativeResize="0"/>
          <p:nvPr/>
        </p:nvPicPr>
        <p:blipFill rotWithShape="1">
          <a:blip r:embed="rId5">
            <a:alphaModFix/>
          </a:blip>
          <a:srcRect b="0" l="0" r="11754" t="7338"/>
          <a:stretch/>
        </p:blipFill>
        <p:spPr>
          <a:xfrm>
            <a:off x="5702700" y="2777939"/>
            <a:ext cx="548700" cy="525325"/>
          </a:xfrm>
          <a:prstGeom prst="rect">
            <a:avLst/>
          </a:prstGeom>
          <a:noFill/>
          <a:ln>
            <a:noFill/>
          </a:ln>
        </p:spPr>
      </p:pic>
      <p:sp>
        <p:nvSpPr>
          <p:cNvPr id="505" name="Google Shape;505;p38"/>
          <p:cNvSpPr txBox="1"/>
          <p:nvPr/>
        </p:nvSpPr>
        <p:spPr>
          <a:xfrm>
            <a:off x="5240150" y="4568875"/>
            <a:ext cx="37299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Figure 8. The solution presented for the problem.</a:t>
            </a:r>
            <a:endParaRPr sz="8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