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4"/>
  </p:handoutMasterIdLst>
  <p:sldIdLst>
    <p:sldId id="256" r:id="rId3"/>
    <p:sldId id="257" r:id="rId5"/>
    <p:sldId id="258" r:id="rId6"/>
    <p:sldId id="291" r:id="rId7"/>
    <p:sldId id="259" r:id="rId8"/>
    <p:sldId id="331" r:id="rId9"/>
    <p:sldId id="332" r:id="rId10"/>
    <p:sldId id="262" r:id="rId11"/>
    <p:sldId id="263" r:id="rId12"/>
    <p:sldId id="267" r:id="rId13"/>
    <p:sldId id="269" r:id="rId14"/>
    <p:sldId id="296" r:id="rId15"/>
    <p:sldId id="268" r:id="rId16"/>
    <p:sldId id="293" r:id="rId17"/>
    <p:sldId id="295" r:id="rId18"/>
    <p:sldId id="294" r:id="rId19"/>
    <p:sldId id="276" r:id="rId20"/>
    <p:sldId id="277" r:id="rId21"/>
    <p:sldId id="319" r:id="rId22"/>
    <p:sldId id="278" r:id="rId23"/>
    <p:sldId id="279" r:id="rId24"/>
    <p:sldId id="280" r:id="rId25"/>
    <p:sldId id="281" r:id="rId26"/>
    <p:sldId id="282" r:id="rId27"/>
    <p:sldId id="283" r:id="rId28"/>
    <p:sldId id="297" r:id="rId29"/>
    <p:sldId id="285" r:id="rId30"/>
    <p:sldId id="287" r:id="rId31"/>
    <p:sldId id="288" r:id="rId32"/>
    <p:sldId id="290" r:id="rId33"/>
  </p:sldIdLst>
  <p:sldSz cx="9144000" cy="5143500" type="screen16x9"/>
  <p:notesSz cx="6858000" cy="9144000"/>
  <p:embeddedFontLst>
    <p:embeddedFont>
      <p:font typeface="SimSun" panose="02010600030101010101" pitchFamily="2" charset="-122"/>
      <p:regular r:id="rId38"/>
    </p:embeddedFont>
    <p:embeddedFont>
      <p:font typeface="Malgun Gothic" panose="020B0503020000020004" charset="-127"/>
      <p:regular r:id="rId39"/>
    </p:embeddedFont>
    <p:embeddedFont>
      <p:font typeface="Wingdings 3" panose="05040102010807070707" charset="2"/>
      <p:regular r:id="rId40"/>
    </p:embeddedFont>
    <p:embeddedFont>
      <p:font typeface="Imprint MT Shadow" panose="04020605060303030202" pitchFamily="82" charset="0"/>
      <p:regular r:id="rId41"/>
    </p:embeddedFont>
    <p:embeddedFont>
      <p:font typeface="Century Gothic" panose="020B0502020202020204" charset="0"/>
      <p:regular r:id="rId42"/>
      <p:bold r:id="rId43"/>
      <p:italic r:id="rId44"/>
      <p:boldItalic r:id="rId45"/>
    </p:embeddedFont>
    <p:embeddedFont>
      <p:font typeface="HP Simplified Jpan Light" panose="020B0300000000000000" pitchFamily="34" charset="-128"/>
      <p:regular r:id="rId46"/>
    </p:embeddedFont>
    <p:embeddedFont>
      <p:font typeface="Calibri" panose="020F0502020204030204" pitchFamily="34" charset="0"/>
      <p:regular r:id="rId47"/>
      <p:bold r:id="rId48"/>
      <p:italic r:id="rId49"/>
      <p:boldItalic r:id="rId50"/>
    </p:embeddedFont>
    <p:embeddedFont>
      <p:font typeface="Lexend SemiBold"/>
      <p:regular r:id="rId51"/>
      <p:bold r:id="rId52"/>
    </p:embeddedFont>
    <p:embeddedFont>
      <p:font typeface="Colonna MT" panose="04020805060202030203" charset="0"/>
      <p:regular r:id="rId53"/>
    </p:embeddedFont>
    <p:embeddedFont>
      <p:font typeface="Berlin Sans FB Demi" panose="020E0802020502020306" charset="0"/>
      <p:bold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6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17.fntdata"/><Relationship Id="rId53" Type="http://schemas.openxmlformats.org/officeDocument/2006/relationships/font" Target="fonts/font16.fntdata"/><Relationship Id="rId52" Type="http://schemas.openxmlformats.org/officeDocument/2006/relationships/font" Target="fonts/font15.fntdata"/><Relationship Id="rId51" Type="http://schemas.openxmlformats.org/officeDocument/2006/relationships/font" Target="fonts/font14.fntdata"/><Relationship Id="rId50" Type="http://schemas.openxmlformats.org/officeDocument/2006/relationships/font" Target="fonts/font13.fntdata"/><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Malgun Gothic" panose="020B0503020000020004" charset="-127"/>
              <a:cs typeface="Malgun Gothic" panose="020B0503020000020004" charset="-127"/>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Malgun Gothic" panose="020B0503020000020004" charset="-127"/>
                <a:cs typeface="Malgun Gothic" panose="020B0503020000020004" charset="-127"/>
              </a:rPr>
            </a:fld>
            <a:endParaRPr lang="en-US">
              <a:ea typeface="Malgun Gothic" panose="020B0503020000020004" charset="-127"/>
              <a:cs typeface="Malgun Gothic" panose="020B0503020000020004" charset="-127"/>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Malgun Gothic" panose="020B0503020000020004" charset="-127"/>
              <a:cs typeface="Malgun Gothic" panose="020B0503020000020004" charset="-127"/>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Malgun Gothic" panose="020B0503020000020004" charset="-127"/>
                <a:cs typeface="Malgun Gothic" panose="020B0503020000020004" charset="-127"/>
              </a:rPr>
            </a:fld>
            <a:endParaRPr lang="en-US">
              <a:ea typeface="Malgun Gothic" panose="020B0503020000020004" charset="-127"/>
              <a:cs typeface="Malgun Gothic" panose="020B050302000002000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g22e49278d8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2e49278d8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
        <p:cNvGrpSpPr/>
        <p:nvPr/>
      </p:nvGrpSpPr>
      <p:grpSpPr>
        <a:xfrm>
          <a:off x="0" y="0"/>
          <a:ext cx="0" cy="0"/>
          <a:chOff x="0" y="0"/>
          <a:chExt cx="0" cy="0"/>
        </a:xfrm>
      </p:grpSpPr>
      <p:sp>
        <p:nvSpPr>
          <p:cNvPr id="241" name="Google Shape;241;g22e49278d8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2e49278d8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g22e49278d8a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e49278d8a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g22e49278d8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2e49278d8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g22e49278d8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e49278d8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g22e49278d8a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2e49278d8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g22e49278d8a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2e49278d8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22e49278d8a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e49278d8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8"/>
        <p:cNvGrpSpPr/>
        <p:nvPr/>
      </p:nvGrpSpPr>
      <p:grpSpPr>
        <a:xfrm>
          <a:off x="0" y="0"/>
          <a:ext cx="0" cy="0"/>
          <a:chOff x="0" y="0"/>
          <a:chExt cx="0" cy="0"/>
        </a:xfrm>
      </p:grpSpPr>
      <p:sp>
        <p:nvSpPr>
          <p:cNvPr id="279" name="Google Shape;279;g22e49278d8a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2e49278d8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g22e49278d8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2e49278d8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22e49278d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e49278d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22e49278d8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2e49278d8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22e49278d8a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2e49278d8a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g22e49278d8a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e49278d8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22e49278d8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e49278d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g22e49278d8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2e49278d8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g22e49278d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e49278d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g22e49278d8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e49278d8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22e49278d8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e49278d8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g22e49278d8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e49278d8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22e49278d8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e49278d8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algun Gothic" panose="020B0503020000020004" charset="-127"/>
                <a:cs typeface="Malgun Gothic" panose="020B0503020000020004" charset="-127"/>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9150" dirty="0">
                <a:latin typeface="Malgun Gothic" panose="020B0503020000020004" charset="-127"/>
                <a:ea typeface="Malgun Gothic" panose="020B0503020000020004" charset="-127"/>
                <a:cs typeface="Malgun Gothic" panose="020B0503020000020004" charset="-127"/>
              </a:rPr>
              <a:t>“</a:t>
            </a:r>
            <a:endParaRPr lang="en-US" sz="9150" dirty="0">
              <a:latin typeface="Malgun Gothic" panose="020B0503020000020004" charset="-127"/>
              <a:ea typeface="Malgun Gothic" panose="020B0503020000020004" charset="-127"/>
              <a:cs typeface="Malgun Gothic" panose="020B0503020000020004" charset="-127"/>
            </a:endParaRP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9150" dirty="0">
                <a:latin typeface="Malgun Gothic" panose="020B0503020000020004" charset="-127"/>
                <a:ea typeface="Malgun Gothic" panose="020B0503020000020004" charset="-127"/>
                <a:cs typeface="Malgun Gothic" panose="020B0503020000020004" charset="-127"/>
              </a:rPr>
              <a:t>”</a:t>
            </a:r>
            <a:endParaRPr lang="en-US" sz="9150" dirty="0">
              <a:latin typeface="Malgun Gothic" panose="020B0503020000020004" charset="-127"/>
              <a:ea typeface="Malgun Gothic" panose="020B0503020000020004" charset="-127"/>
              <a:cs typeface="Malgun Gothic" panose="020B0503020000020004" charset="-127"/>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4.png"/><Relationship Id="rId21" Type="http://schemas.openxmlformats.org/officeDocument/2006/relationships/image" Target="../media/image3.png"/><Relationship Id="rId20" Type="http://schemas.openxmlformats.org/officeDocument/2006/relationships/image" Target="../media/image2.png"/><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ea typeface="Malgun Gothic" panose="020B0503020000020004" charset="-127"/>
                <a:cs typeface="Malgun Gothic" panose="020B0503020000020004" charset="-127"/>
              </a:defRPr>
            </a:lvl1pPr>
          </a:lstStyle>
          <a:p>
            <a:fld id="{4AAD347D-5ACD-4C99-B74B-A9C85AD731AF}" type="datetimeFigureOut">
              <a:rPr lang="en-US" smtClean="0"/>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ea typeface="Malgun Gothic" panose="020B0503020000020004" charset="-127"/>
                <a:cs typeface="Malgun Gothic" panose="020B0503020000020004" charset="-127"/>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ea typeface="Malgun Gothic" panose="020B0503020000020004" charset="-127"/>
                <a:cs typeface="Malgun Gothic" panose="020B0503020000020004" charset="-127"/>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algun Gothic" panose="020B0503020000020004" charset="-127"/>
          <a:cs typeface="Malgun Gothic" panose="020B0503020000020004" charset="-127"/>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500" b="0" i="0" kern="1200">
          <a:solidFill>
            <a:schemeClr val="tx1"/>
          </a:solidFill>
          <a:latin typeface="+mj-lt"/>
          <a:ea typeface="Malgun Gothic" panose="020B0503020000020004" charset="-127"/>
          <a:cs typeface="Malgun Gothic" panose="020B0503020000020004" charset="-127"/>
        </a:defRPr>
      </a:lvl1pPr>
      <a:lvl2pPr marL="557530" indent="-21463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350" b="0" i="0" kern="1200">
          <a:solidFill>
            <a:schemeClr val="tx1"/>
          </a:solidFill>
          <a:latin typeface="+mj-lt"/>
          <a:ea typeface="Malgun Gothic" panose="020B0503020000020004" charset="-127"/>
          <a:cs typeface="Malgun Gothic" panose="020B0503020000020004" charset="-127"/>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200" b="0" i="0" kern="1200">
          <a:solidFill>
            <a:schemeClr val="tx1"/>
          </a:solidFill>
          <a:latin typeface="+mj-lt"/>
          <a:ea typeface="Malgun Gothic" panose="020B0503020000020004" charset="-127"/>
          <a:cs typeface="Malgun Gothic" panose="020B0503020000020004" charset="-127"/>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algun Gothic" panose="020B0503020000020004" charset="-127"/>
          <a:cs typeface="Malgun Gothic" panose="020B0503020000020004" charset="-127"/>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algun Gothic" panose="020B0503020000020004" charset="-127"/>
          <a:cs typeface="Malgun Gothic" panose="020B0503020000020004" charset="-127"/>
        </a:defRPr>
      </a:lvl5pPr>
      <a:lvl6pPr marL="187960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579755" y="1663065"/>
            <a:ext cx="7984490" cy="2223770"/>
          </a:xfrm>
          <a:prstGeom prst="rect">
            <a:avLst/>
          </a:prstGeom>
        </p:spPr>
        <p:txBody>
          <a:bodyPr spcFirstLastPara="1" wrap="square" lIns="91425" tIns="91425" rIns="91425" bIns="91425" anchor="t" anchorCtr="0"/>
          <a:lstStyle/>
          <a:p>
            <a:pPr algn="ctr">
              <a:lnSpc>
                <a:spcPct val="150000"/>
              </a:lnSpc>
              <a:spcBef>
                <a:spcPts val="1700"/>
              </a:spcBef>
              <a:spcAft>
                <a:spcPts val="1650"/>
              </a:spcAft>
            </a:pPr>
            <a:r>
              <a:rPr sz="2800" b="1" kern="2200">
                <a:latin typeface="Century Gothic" panose="020B0502020202020204" charset="0"/>
                <a:ea typeface="SimSun" panose="02010600030101010101" pitchFamily="2" charset="-122"/>
                <a:cs typeface="Century Gothic" panose="020B0502020202020204" charset="0"/>
              </a:rPr>
              <a:t>STOCK PRICE FORECASTING AND RISK ANALYSIS USING LSTM ALGORITHM</a:t>
            </a:r>
            <a:br>
              <a:rPr lang="en-IN" sz="2400" b="1" kern="2200" dirty="0">
                <a:effectLst/>
                <a:latin typeface="Century Gothic" panose="020B0502020202020204" charset="0"/>
                <a:ea typeface="SimSun" panose="02010600030101010101" pitchFamily="2" charset="-122"/>
                <a:cs typeface="Century Gothic" panose="020B0502020202020204" charset="0"/>
              </a:rPr>
            </a:br>
            <a:endParaRPr lang="en-IN" sz="2400" b="1" kern="2200" dirty="0">
              <a:effectLst/>
              <a:latin typeface="Century Gothic" panose="020B0502020202020204" charset="0"/>
              <a:ea typeface="SimSun" panose="02010600030101010101" pitchFamily="2" charset="-122"/>
              <a:cs typeface="Century Gothic" panose="020B0502020202020204" charset="0"/>
              <a:sym typeface="Lexend ExtraBold"/>
            </a:endParaRPr>
          </a:p>
        </p:txBody>
      </p:sp>
      <p:sp>
        <p:nvSpPr>
          <p:cNvPr id="6" name="TextBox 5"/>
          <p:cNvSpPr txBox="1"/>
          <p:nvPr/>
        </p:nvSpPr>
        <p:spPr>
          <a:xfrm>
            <a:off x="579796" y="295992"/>
            <a:ext cx="2426970" cy="922020"/>
          </a:xfrm>
          <a:prstGeom prst="rect">
            <a:avLst/>
          </a:prstGeom>
          <a:noFill/>
        </p:spPr>
        <p:txBody>
          <a:bodyPr wrap="none" rtlCol="0">
            <a:spAutoFit/>
          </a:bodyPr>
          <a:lstStyle/>
          <a:p>
            <a:r>
              <a:rPr lang="en-US" sz="5400" dirty="0">
                <a:solidFill>
                  <a:schemeClr val="tx1"/>
                </a:solidFill>
                <a:latin typeface="Century Gothic" panose="020B0502020202020204" charset="0"/>
                <a:ea typeface="EB Garamond SemiBold" charset="0"/>
                <a:cs typeface="Century Gothic" panose="020B0502020202020204" charset="0"/>
              </a:rPr>
              <a:t>1. Title</a:t>
            </a:r>
            <a:endParaRPr lang="en-US" sz="5400" dirty="0">
              <a:solidFill>
                <a:schemeClr val="tx1"/>
              </a:solidFill>
              <a:latin typeface="Century Gothic" panose="020B0502020202020204" charset="0"/>
              <a:ea typeface="EB Garamond SemiBold" charset="0"/>
              <a:cs typeface="Century Gothic" panose="020B0502020202020204" charset="0"/>
            </a:endParaRPr>
          </a:p>
        </p:txBody>
      </p:sp>
      <p:sp>
        <p:nvSpPr>
          <p:cNvPr id="2" name="Text Box 1"/>
          <p:cNvSpPr txBox="1"/>
          <p:nvPr/>
        </p:nvSpPr>
        <p:spPr>
          <a:xfrm>
            <a:off x="6610350" y="3564890"/>
            <a:ext cx="2212340" cy="1476375"/>
          </a:xfrm>
          <a:prstGeom prst="rect">
            <a:avLst/>
          </a:prstGeom>
          <a:noFill/>
        </p:spPr>
        <p:txBody>
          <a:bodyPr wrap="square" rtlCol="0">
            <a:spAutoFit/>
          </a:bodyPr>
          <a:p>
            <a:r>
              <a:rPr lang="en-US" i="1">
                <a:latin typeface="Century Gothic" panose="020B0502020202020204" charset="0"/>
                <a:cs typeface="Century Gothic" panose="020B0502020202020204" charset="0"/>
              </a:rPr>
              <a:t>GROUP MEMBERS</a:t>
            </a:r>
            <a:endParaRPr lang="en-US" i="1">
              <a:latin typeface="Century Gothic" panose="020B0502020202020204" charset="0"/>
              <a:cs typeface="Century Gothic" panose="020B0502020202020204" charset="0"/>
            </a:endParaRPr>
          </a:p>
          <a:p>
            <a:pPr algn="ctr"/>
            <a:r>
              <a:rPr lang="en-US">
                <a:latin typeface="Berlin Sans FB Demi" panose="020E0802020502020306" charset="0"/>
                <a:cs typeface="Berlin Sans FB Demi" panose="020E0802020502020306" charset="0"/>
              </a:rPr>
              <a:t>Dhanraj S</a:t>
            </a:r>
            <a:endParaRPr lang="en-US">
              <a:latin typeface="Berlin Sans FB Demi" panose="020E0802020502020306" charset="0"/>
              <a:cs typeface="Berlin Sans FB Demi" panose="020E0802020502020306" charset="0"/>
            </a:endParaRPr>
          </a:p>
          <a:p>
            <a:pPr algn="ctr"/>
            <a:r>
              <a:rPr lang="en-US">
                <a:latin typeface="Berlin Sans FB Demi" panose="020E0802020502020306" charset="0"/>
                <a:cs typeface="Berlin Sans FB Demi" panose="020E0802020502020306" charset="0"/>
              </a:rPr>
              <a:t>Dhinesh S</a:t>
            </a:r>
            <a:endParaRPr lang="en-US">
              <a:latin typeface="Berlin Sans FB Demi" panose="020E0802020502020306" charset="0"/>
              <a:cs typeface="Berlin Sans FB Demi" panose="020E0802020502020306" charset="0"/>
            </a:endParaRPr>
          </a:p>
          <a:p>
            <a:pPr algn="ctr"/>
            <a:r>
              <a:rPr lang="en-US">
                <a:latin typeface="Berlin Sans FB Demi" panose="020E0802020502020306" charset="0"/>
                <a:cs typeface="Berlin Sans FB Demi" panose="020E0802020502020306" charset="0"/>
              </a:rPr>
              <a:t>Karunakaran C</a:t>
            </a:r>
            <a:endParaRPr lang="en-US">
              <a:latin typeface="Berlin Sans FB Demi" panose="020E0802020502020306" charset="0"/>
              <a:cs typeface="Berlin Sans FB Demi" panose="020E0802020502020306" charset="0"/>
            </a:endParaRPr>
          </a:p>
          <a:p>
            <a:pPr algn="ctr"/>
            <a:r>
              <a:rPr lang="en-US">
                <a:latin typeface="Berlin Sans FB Demi" panose="020E0802020502020306" charset="0"/>
                <a:cs typeface="Berlin Sans FB Demi" panose="020E0802020502020306" charset="0"/>
              </a:rPr>
              <a:t>Kavidharsan B</a:t>
            </a:r>
            <a:endParaRPr lang="en-US">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11505" y="16"/>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Century Gothic" panose="020B0502020202020204" charset="0"/>
                <a:cs typeface="Century Gothic" panose="020B0502020202020204" charset="0"/>
              </a:rPr>
              <a:t>6.</a:t>
            </a:r>
            <a:r>
              <a:rPr lang="en-GB" dirty="0">
                <a:latin typeface="Century Gothic" panose="020B0502020202020204" charset="0"/>
                <a:ea typeface="EB Garamond SemiBold"/>
                <a:cs typeface="Century Gothic" panose="020B0502020202020204" charset="0"/>
                <a:sym typeface="EB Garamond SemiBold"/>
              </a:rPr>
              <a:t>Problem </a:t>
            </a:r>
            <a:r>
              <a:rPr lang="en-IN" altLang="en-GB" dirty="0">
                <a:latin typeface="Century Gothic" panose="020B0502020202020204" charset="0"/>
                <a:ea typeface="EB Garamond SemiBold"/>
                <a:cs typeface="Century Gothic" panose="020B0502020202020204" charset="0"/>
                <a:sym typeface="EB Garamond SemiBold"/>
              </a:rPr>
              <a:t>D</a:t>
            </a:r>
            <a:r>
              <a:rPr lang="en-GB" dirty="0">
                <a:latin typeface="Century Gothic" panose="020B0502020202020204" charset="0"/>
                <a:ea typeface="EB Garamond SemiBold"/>
                <a:cs typeface="Century Gothic" panose="020B0502020202020204" charset="0"/>
                <a:sym typeface="EB Garamond SemiBold"/>
              </a:rPr>
              <a:t>efinition</a:t>
            </a:r>
            <a:endParaRPr dirty="0">
              <a:latin typeface="Century Gothic" panose="020B0502020202020204" charset="0"/>
              <a:ea typeface="EB Garamond SemiBold"/>
              <a:cs typeface="Century Gothic" panose="020B0502020202020204" charset="0"/>
              <a:sym typeface="EB Garamond SemiBold"/>
            </a:endParaRPr>
          </a:p>
        </p:txBody>
      </p:sp>
      <p:sp>
        <p:nvSpPr>
          <p:cNvPr id="194" name="Google Shape;194;p24"/>
          <p:cNvSpPr txBox="1">
            <a:spLocks noGrp="1"/>
          </p:cNvSpPr>
          <p:nvPr>
            <p:ph type="body" idx="1"/>
          </p:nvPr>
        </p:nvSpPr>
        <p:spPr>
          <a:xfrm>
            <a:off x="311700" y="785846"/>
            <a:ext cx="8520600" cy="3162498"/>
          </a:xfrm>
          <a:prstGeom prst="rect">
            <a:avLst/>
          </a:prstGeom>
        </p:spPr>
        <p:txBody>
          <a:bodyPr spcFirstLastPara="1" wrap="square" lIns="91425" tIns="91425" rIns="91425" bIns="91425" anchor="t" anchorCtr="0">
            <a:noAutofit/>
          </a:bodyPr>
          <a:lstStyle/>
          <a:p>
            <a:pPr marL="285750" indent="-285750" algn="just">
              <a:lnSpc>
                <a:spcPct val="100000"/>
              </a:lnSpc>
              <a:buClr>
                <a:schemeClr val="tx2">
                  <a:lumMod val="75000"/>
                </a:schemeClr>
              </a:buClr>
              <a:buSzPts val="1100"/>
              <a:buFont typeface="Wingdings" panose="05000000000000000000" pitchFamily="2" charset="2"/>
              <a:buChar char="q"/>
            </a:pPr>
            <a:r>
              <a:rPr lang="en-US" sz="1700" b="0" i="0" dirty="0">
                <a:solidFill>
                  <a:schemeClr val="tx1"/>
                </a:solidFill>
                <a:effectLst/>
                <a:latin typeface="Century Gothic" panose="020B0502020202020204" charset="0"/>
                <a:cs typeface="Century Gothic" panose="020B0502020202020204" charset="0"/>
              </a:rPr>
              <a:t>Stock market prediction refers to the process of using various techniques and methods to forecast the future performance of stocks and other financial instruments.</a:t>
            </a:r>
            <a:endParaRPr sz="1700" dirty="0">
              <a:solidFill>
                <a:schemeClr val="tx1"/>
              </a:solidFill>
              <a:latin typeface="Century Gothic" panose="020B0502020202020204" charset="0"/>
              <a:cs typeface="Century Gothic" panose="020B0502020202020204" charset="0"/>
            </a:endParaRPr>
          </a:p>
          <a:p>
            <a:pPr marL="285750" indent="-285750">
              <a:spcBef>
                <a:spcPts val="1200"/>
              </a:spcBef>
              <a:spcAft>
                <a:spcPts val="1200"/>
              </a:spcAft>
              <a:buFont typeface="Wingdings" panose="05000000000000000000" pitchFamily="2" charset="2"/>
              <a:buChar char="q"/>
            </a:pPr>
            <a:r>
              <a:rPr lang="en-US" sz="1700" dirty="0">
                <a:solidFill>
                  <a:schemeClr val="tx1"/>
                </a:solidFill>
                <a:latin typeface="Century Gothic" panose="020B0502020202020204" charset="0"/>
                <a:cs typeface="Century Gothic" panose="020B0502020202020204" charset="0"/>
              </a:rPr>
              <a:t>This involves analyzing various factors such as historical market data, economic indicators, company financial statements, news events and other relevant information to make informed predictions about the future direction of stock prices.</a:t>
            </a:r>
            <a:endParaRPr lang="en-US" sz="1700" dirty="0">
              <a:solidFill>
                <a:schemeClr val="tx1"/>
              </a:solidFill>
              <a:latin typeface="Century Gothic" panose="020B0502020202020204" charset="0"/>
              <a:cs typeface="Century Gothic" panose="020B0502020202020204" charset="0"/>
            </a:endParaRPr>
          </a:p>
          <a:p>
            <a:pPr marL="285750" indent="-285750">
              <a:spcBef>
                <a:spcPts val="1200"/>
              </a:spcBef>
              <a:spcAft>
                <a:spcPts val="1200"/>
              </a:spcAft>
              <a:buFont typeface="Wingdings" panose="05000000000000000000" pitchFamily="2" charset="2"/>
              <a:buChar char="q"/>
            </a:pPr>
            <a:r>
              <a:rPr lang="en-US" sz="1700" b="0" i="0" dirty="0">
                <a:solidFill>
                  <a:schemeClr val="tx1"/>
                </a:solidFill>
                <a:effectLst/>
                <a:latin typeface="Century Gothic" panose="020B0502020202020204" charset="0"/>
                <a:cs typeface="Century Gothic" panose="020B0502020202020204" charset="0"/>
              </a:rPr>
              <a:t>Despite the challenges, there is significant interest in stock market prediction, as accurate forecasting can provide investors with valuable insights that can help them make better investment decisions.</a:t>
            </a:r>
            <a:endParaRPr lang="en-US" sz="1700" b="0" i="0" dirty="0">
              <a:solidFill>
                <a:schemeClr val="tx1"/>
              </a:solidFill>
              <a:effectLst/>
              <a:latin typeface="Century Gothic" panose="020B0502020202020204" charset="0"/>
              <a:cs typeface="Century Gothic" panose="020B0502020202020204" charset="0"/>
            </a:endParaRPr>
          </a:p>
          <a:p>
            <a:pPr marL="285750" indent="-285750">
              <a:spcBef>
                <a:spcPts val="1200"/>
              </a:spcBef>
              <a:spcAft>
                <a:spcPts val="1200"/>
              </a:spcAft>
              <a:buFont typeface="Wingdings" panose="05000000000000000000" pitchFamily="2" charset="2"/>
              <a:buChar char="q"/>
            </a:pPr>
            <a:r>
              <a:rPr lang="en-US" sz="1700" b="0" i="0" dirty="0">
                <a:solidFill>
                  <a:schemeClr val="tx1"/>
                </a:solidFill>
                <a:effectLst/>
                <a:latin typeface="Century Gothic" panose="020B0502020202020204" charset="0"/>
                <a:cs typeface="Century Gothic" panose="020B0502020202020204" charset="0"/>
              </a:rPr>
              <a:t>Various methods have been developed over the years to predict stock market performance, including technical analysis, fundamental analysis, machine learning algorithms, and other quantitative approaches.</a:t>
            </a:r>
            <a:endParaRPr lang="en-US" sz="1700" b="0" i="0" dirty="0">
              <a:solidFill>
                <a:schemeClr val="tx1"/>
              </a:solidFill>
              <a:effectLst/>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533877" y="4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dirty="0">
                <a:latin typeface="Century Gothic" panose="020B0502020202020204" charset="0"/>
                <a:cs typeface="Century Gothic" panose="020B0502020202020204" charset="0"/>
              </a:rPr>
              <a:t>7.</a:t>
            </a:r>
            <a:r>
              <a:rPr lang="en-GB" sz="3200" dirty="0">
                <a:latin typeface="Century Gothic" panose="020B0502020202020204" charset="0"/>
                <a:ea typeface="EB Garamond SemiBold"/>
                <a:cs typeface="Century Gothic" panose="020B0502020202020204" charset="0"/>
                <a:sym typeface="EB Garamond SemiBold"/>
              </a:rPr>
              <a:t>Proposed </a:t>
            </a:r>
            <a:r>
              <a:rPr lang="en-GB" sz="3200" dirty="0">
                <a:latin typeface="Century Gothic" panose="020B0502020202020204" charset="0"/>
                <a:ea typeface="HP Simplified Jpan" panose="020B0500000000000000" pitchFamily="34" charset="-128"/>
                <a:cs typeface="Century Gothic" panose="020B0502020202020204" charset="0"/>
                <a:sym typeface="EB Garamond SemiBold"/>
              </a:rPr>
              <a:t>system</a:t>
            </a:r>
            <a:endParaRPr lang="en-GB" sz="3200" dirty="0">
              <a:latin typeface="Century Gothic" panose="020B0502020202020204" charset="0"/>
              <a:ea typeface="HP Simplified Jpan" panose="020B0500000000000000" pitchFamily="34" charset="-128"/>
              <a:cs typeface="Century Gothic" panose="020B0502020202020204" charset="0"/>
              <a:sym typeface="EB Garamond SemiBold"/>
            </a:endParaRPr>
          </a:p>
        </p:txBody>
      </p:sp>
      <p:sp>
        <p:nvSpPr>
          <p:cNvPr id="3" name="Text Placeholder 2"/>
          <p:cNvSpPr>
            <a:spLocks noGrp="1"/>
          </p:cNvSpPr>
          <p:nvPr>
            <p:ph type="body" idx="1"/>
          </p:nvPr>
        </p:nvSpPr>
        <p:spPr>
          <a:xfrm>
            <a:off x="534145" y="857000"/>
            <a:ext cx="7428875" cy="3557475"/>
          </a:xfrm>
        </p:spPr>
        <p:txBody>
          <a:bodyPr>
            <a:noAutofit/>
          </a:bodyPr>
          <a:lstStyle/>
          <a:p>
            <a:pPr>
              <a:buFont typeface="Wingdings" panose="05000000000000000000" pitchFamily="2" charset="2"/>
              <a:buChar char="q"/>
            </a:pPr>
            <a:r>
              <a:rPr lang="en-US" sz="1400" b="0" i="0" dirty="0">
                <a:solidFill>
                  <a:schemeClr val="tx1"/>
                </a:solidFill>
                <a:effectLst/>
                <a:latin typeface="Century Gothic" panose="020B0502020202020204" charset="0"/>
                <a:cs typeface="Century Gothic" panose="020B0502020202020204" charset="0"/>
              </a:rPr>
              <a:t>A classical approach in time series forecasting is represented by regression, predicting the exact value in the future based on given known historical time window.</a:t>
            </a: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r>
              <a:rPr lang="en-US" sz="1400" b="0" i="0" dirty="0">
                <a:solidFill>
                  <a:schemeClr val="tx1"/>
                </a:solidFill>
                <a:effectLst/>
                <a:latin typeface="Century Gothic" panose="020B0502020202020204" charset="0"/>
                <a:cs typeface="Century Gothic" panose="020B0502020202020204" charset="0"/>
              </a:rPr>
              <a:t>Neural networks can face this problem as well.</a:t>
            </a: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r>
              <a:rPr lang="en-US" sz="1400" b="0" i="0" dirty="0">
                <a:solidFill>
                  <a:schemeClr val="tx1"/>
                </a:solidFill>
                <a:effectLst/>
                <a:latin typeface="Century Gothic" panose="020B0502020202020204" charset="0"/>
                <a:cs typeface="Century Gothic" panose="020B0502020202020204" charset="0"/>
              </a:rPr>
              <a:t>The main difference from the point of view of the classification architecture, consists in changing the last affine layer which turns to predict real value.</a:t>
            </a: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r>
              <a:rPr lang="en-US" sz="1400" b="0" i="0" dirty="0">
                <a:solidFill>
                  <a:schemeClr val="tx1"/>
                </a:solidFill>
                <a:effectLst/>
                <a:latin typeface="Century Gothic" panose="020B0502020202020204" charset="0"/>
                <a:cs typeface="Century Gothic" panose="020B0502020202020204" charset="0"/>
              </a:rPr>
              <a:t>It follows that the activation function should be a linear function within the range -inf, +inf, moreover only one neuron should be present in this layer, instead of number of classes.</a:t>
            </a: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r>
              <a:rPr lang="en-US" sz="1400" b="0" i="0" dirty="0">
                <a:solidFill>
                  <a:schemeClr val="tx1"/>
                </a:solidFill>
                <a:effectLst/>
                <a:latin typeface="Century Gothic" panose="020B0502020202020204" charset="0"/>
                <a:cs typeface="Century Gothic" panose="020B0502020202020204" charset="0"/>
              </a:rPr>
              <a:t>There is an important issue affecting the data preparation stage before regression.</a:t>
            </a: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endParaRPr lang="en-US" sz="14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r>
              <a:rPr lang="en-US" sz="1400" b="0" i="0" dirty="0">
                <a:solidFill>
                  <a:schemeClr val="tx1"/>
                </a:solidFill>
                <a:effectLst/>
                <a:latin typeface="Century Gothic" panose="020B0502020202020204" charset="0"/>
                <a:cs typeface="Century Gothic" panose="020B0502020202020204" charset="0"/>
              </a:rPr>
              <a:t>In fact, we need first to normalize data to be in some fixed range, them, after the regression procedure ends, we have to restore obtained results to predict actual value.</a:t>
            </a:r>
            <a:endParaRPr lang="en-US" sz="1400" b="0" i="0" dirty="0">
              <a:solidFill>
                <a:schemeClr val="tx1"/>
              </a:solidFill>
              <a:effectLst/>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4180" y="294640"/>
            <a:ext cx="8035290" cy="4045585"/>
          </a:xfrm>
        </p:spPr>
        <p:txBody>
          <a:bodyPr>
            <a:noAutofit/>
          </a:bodyPr>
          <a:lstStyle/>
          <a:p>
            <a:pPr>
              <a:buFont typeface="Wingdings" panose="05000000000000000000" pitchFamily="2" charset="2"/>
              <a:buChar char="q"/>
            </a:pPr>
            <a:endParaRPr lang="en-IN" sz="18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endParaRPr lang="en-IN" sz="18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r>
              <a:rPr lang="en-IN" altLang="en-US" sz="1800" b="0" i="0" dirty="0">
                <a:solidFill>
                  <a:schemeClr val="tx1"/>
                </a:solidFill>
                <a:effectLst/>
                <a:latin typeface="Century Gothic" panose="020B0502020202020204" charset="0"/>
                <a:cs typeface="Century Gothic" panose="020B0502020202020204" charset="0"/>
              </a:rPr>
              <a:t>      </a:t>
            </a:r>
            <a:r>
              <a:rPr lang="en-US" sz="1800" b="0" i="0" dirty="0">
                <a:solidFill>
                  <a:schemeClr val="tx1"/>
                </a:solidFill>
                <a:effectLst/>
                <a:latin typeface="Century Gothic" panose="020B0502020202020204" charset="0"/>
                <a:cs typeface="Century Gothic" panose="020B0502020202020204" charset="0"/>
              </a:rPr>
              <a:t>We can suppose that both the mean and the standard deviation from historical time window are the same as for the next value, so that, for training data, we first normalize every time window and then subtract its mean and divide for its standard deviation, in single prediction value.</a:t>
            </a:r>
            <a:endParaRPr lang="en-IN" sz="18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endParaRPr lang="en-IN" sz="18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r>
              <a:rPr lang="en-IN" sz="1800" dirty="0">
                <a:solidFill>
                  <a:schemeClr val="tx1"/>
                </a:solidFill>
                <a:latin typeface="Century Gothic" panose="020B0502020202020204" charset="0"/>
                <a:cs typeface="Century Gothic" panose="020B0502020202020204" charset="0"/>
              </a:rPr>
              <a:t>      The prediction methods can be roughly divided into two categories, statistical methods and artificial intelligence methods. Statistical methods include logistic regression model, ARCH model, etc. Artificial intelligence methods include multi-layer perceptron, convolutional neural network, naive Bayes network, back propagation network, single-layer LSTM, support vector machine, recurrent neural network, etc. we have used Long short-term memory network (LSTM)</a:t>
            </a:r>
            <a:endParaRPr lang="en-IN" sz="1800" dirty="0">
              <a:solidFill>
                <a:schemeClr val="tx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653610" y="22103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dirty="0">
                <a:latin typeface="Century Gothic (heading)" charset="0"/>
                <a:ea typeface="HP Simplified Jpan Light" panose="020B0300000000000000" pitchFamily="34" charset="-128"/>
                <a:cs typeface="Century Gothic (heading)" charset="0"/>
              </a:rPr>
              <a:t>8.</a:t>
            </a:r>
            <a:r>
              <a:rPr lang="en-GB" sz="3200" dirty="0">
                <a:latin typeface="Century Gothic (heading)" charset="0"/>
                <a:ea typeface="HP Simplified Jpan Light" panose="020B0300000000000000" pitchFamily="34" charset="-128"/>
                <a:cs typeface="Century Gothic (heading)" charset="0"/>
                <a:sym typeface="EB Garamond Medium"/>
              </a:rPr>
              <a:t>Methodology (Modules)</a:t>
            </a:r>
            <a:endParaRPr lang="en-GB" sz="3200" dirty="0">
              <a:latin typeface="Century Gothic (heading)" charset="0"/>
              <a:ea typeface="HP Simplified Jpan Light" panose="020B0300000000000000" pitchFamily="34" charset="-128"/>
              <a:cs typeface="Century Gothic (heading)" charset="0"/>
              <a:sym typeface="EB Garamond Medium"/>
            </a:endParaRPr>
          </a:p>
        </p:txBody>
      </p:sp>
      <p:sp>
        <p:nvSpPr>
          <p:cNvPr id="200" name="Google Shape;200;p25"/>
          <p:cNvSpPr txBox="1">
            <a:spLocks noGrp="1"/>
          </p:cNvSpPr>
          <p:nvPr>
            <p:ph type="body" idx="1"/>
          </p:nvPr>
        </p:nvSpPr>
        <p:spPr>
          <a:xfrm>
            <a:off x="653573" y="1115430"/>
            <a:ext cx="7837714" cy="291120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800" b="1" dirty="0">
                <a:solidFill>
                  <a:schemeClr val="tx1"/>
                </a:solidFill>
                <a:effectLst/>
                <a:latin typeface="Century Gothic" panose="020B0502020202020204" charset="0"/>
                <a:ea typeface="TimesNewRomanPS-BoldMT"/>
                <a:cs typeface="Century Gothic" panose="020B0502020202020204" charset="0"/>
              </a:rPr>
              <a:t>Long short-term memory network: </a:t>
            </a:r>
            <a:endParaRPr lang="en-IN"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          	Long short-term memory network (LSTM) is a particular form of recurrent neural network (RNN). </a:t>
            </a: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endParaRPr lang="en-US" sz="1800" dirty="0">
              <a:solidFill>
                <a:schemeClr val="tx1"/>
              </a:solidFill>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r>
              <a:rPr lang="en-US" sz="1800" b="1" dirty="0">
                <a:solidFill>
                  <a:schemeClr val="tx1"/>
                </a:solidFill>
                <a:effectLst/>
                <a:latin typeface="Century Gothic" panose="020B0502020202020204" charset="0"/>
                <a:ea typeface="TimesNewRomanPS-BoldMT"/>
                <a:cs typeface="Century Gothic" panose="020B0502020202020204" charset="0"/>
              </a:rPr>
              <a:t>Working of LSTM: </a:t>
            </a:r>
            <a:endParaRPr lang="en-IN" sz="1800" b="1" dirty="0">
              <a:solidFill>
                <a:schemeClr val="tx1"/>
              </a:solidFill>
              <a:latin typeface="Century Gothic" panose="020B0502020202020204" charset="0"/>
              <a:ea typeface="SimSun" panose="02010600030101010101" pitchFamily="2" charset="-122"/>
              <a:cs typeface="Century Gothic" panose="020B0502020202020204" charset="0"/>
            </a:endParaRPr>
          </a:p>
          <a:p>
            <a:pPr marL="146050" indent="0">
              <a:buNone/>
            </a:pPr>
            <a:r>
              <a:rPr lang="en-IN" sz="1800" b="1"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LSTM is a special network structure with three “gate” structures. Three gates are placed in an LSTM unit, called input gate, forgetting gate and output gate. While information enters the LSTM’s network, it can be selected by rules. Only the information conforms to the algorithm will be left, and the information that does not conform will be forgotten through the forgetting gate. </a:t>
            </a:r>
            <a:endParaRPr lang="en-US"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endParaRPr lang="en-US" dirty="0">
              <a:solidFill>
                <a:schemeClr val="tx1"/>
              </a:solidFill>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endParaRPr lang="en-IN"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285750" indent="-285750">
              <a:spcAft>
                <a:spcPts val="1200"/>
              </a:spcAft>
              <a:buFont typeface="Wingdings" panose="05000000000000000000" pitchFamily="2" charset="2"/>
              <a:buChar char="q"/>
            </a:pPr>
            <a:endParaRPr lang="en-IN" dirty="0">
              <a:solidFill>
                <a:schemeClr val="tx1"/>
              </a:solidFill>
              <a:effectLst/>
              <a:latin typeface="Century Gothic" panose="020B0502020202020204" charset="0"/>
              <a:ea typeface="SimSun" panose="02010600030101010101" pitchFamily="2" charset="-122"/>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4830" y="829310"/>
            <a:ext cx="7749540" cy="3850640"/>
          </a:xfrm>
        </p:spPr>
        <p:txBody>
          <a:bodyPr>
            <a:noAutofit/>
          </a:bodyPr>
          <a:lstStyle/>
          <a:p>
            <a:pPr>
              <a:buFont typeface="Wingdings" panose="05000000000000000000" charset="0"/>
              <a:buChar char="q"/>
            </a:pPr>
            <a:r>
              <a:rPr lang="en-IN" altLang="en-US" sz="1800" dirty="0">
                <a:effectLst/>
                <a:latin typeface="Century Gothic" panose="020B0502020202020204" charset="0"/>
                <a:ea typeface="SimSun" panose="02010600030101010101" pitchFamily="2" charset="-122"/>
                <a:cs typeface="Century Gothic" panose="020B0502020202020204" charset="0"/>
                <a:sym typeface="+mn-ea"/>
              </a:rPr>
              <a:t>     </a:t>
            </a:r>
            <a:r>
              <a:rPr lang="en-US" sz="1800" dirty="0">
                <a:effectLst/>
                <a:latin typeface="Century Gothic" panose="020B0502020202020204" charset="0"/>
                <a:ea typeface="SimSun" panose="02010600030101010101" pitchFamily="2" charset="-122"/>
                <a:cs typeface="Century Gothic" panose="020B0502020202020204" charset="0"/>
                <a:sym typeface="+mn-ea"/>
              </a:rPr>
              <a:t>The experimental data in this paper are the actual historical data downloaded from the Internet. Three data sets were used in the experiments. It is needed to find an optimization algorithm that requires less resources and has faster convergence speed</a:t>
            </a: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Font typeface="Wingdings" panose="05000000000000000000" pitchFamily="2" charset="2"/>
              <a:buNone/>
            </a:pP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r>
              <a:rPr lang="en-IN" alt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Used Long Short-term Memory (LSTM) with embedded layer and the LSTM neural network with automatic encoder</a:t>
            </a: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r>
              <a:rPr lang="en-IN" alt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LSTM is used instead of RNN to avoid exploding and vanishing gradients</a:t>
            </a: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a:buFont typeface="Wingdings" panose="05000000000000000000" pitchFamily="2" charset="2"/>
              <a:buChar char="q"/>
            </a:pPr>
            <a:endParaRPr lang="en-IN" sz="18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r>
              <a:rPr lang="en-IN" alt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800" dirty="0">
                <a:solidFill>
                  <a:schemeClr val="tx1"/>
                </a:solidFill>
                <a:effectLst/>
                <a:latin typeface="Century Gothic" panose="020B0502020202020204" charset="0"/>
                <a:ea typeface="SimSun" panose="02010600030101010101" pitchFamily="2" charset="-122"/>
                <a:cs typeface="Century Gothic" panose="020B0502020202020204" charset="0"/>
              </a:rPr>
              <a:t>The historical stock data table contains the information of opening price, the highest price, lowest price, closing price, transaction date, volume and so on. </a:t>
            </a: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Font typeface="Wingdings" panose="05000000000000000000" pitchFamily="2" charset="2"/>
              <a:buNone/>
            </a:pPr>
            <a:endParaRPr lang="en-US" sz="1800" dirty="0">
              <a:solidFill>
                <a:schemeClr val="tx1"/>
              </a:solidFill>
              <a:effectLst/>
              <a:latin typeface="Century Gothic" panose="020B0502020202020204" charset="0"/>
              <a:ea typeface="SimSun" panose="02010600030101010101" pitchFamily="2" charset="-122"/>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Imprint MT Shadow" panose="04020605060303030202" pitchFamily="82" charset="0"/>
                <a:ea typeface="SimSun" panose="02010600030101010101" pitchFamily="2" charset="-122"/>
                <a:cs typeface="Times New Roman" panose="02020603050405020304" pitchFamily="18" charset="0"/>
              </a:rPr>
              <a:t>LSTM Architecture</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pic>
        <p:nvPicPr>
          <p:cNvPr id="4" name="Picture 3"/>
          <p:cNvPicPr>
            <a:picLocks noChangeAspect="1"/>
          </p:cNvPicPr>
          <p:nvPr/>
        </p:nvPicPr>
        <p:blipFill>
          <a:blip r:embed="rId1"/>
          <a:stretch>
            <a:fillRect/>
          </a:stretch>
        </p:blipFill>
        <p:spPr>
          <a:xfrm>
            <a:off x="1212912" y="1432560"/>
            <a:ext cx="6443509" cy="23225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4970" y="184150"/>
            <a:ext cx="8161020" cy="4037965"/>
          </a:xfrm>
        </p:spPr>
        <p:txBody>
          <a:bodyPr>
            <a:noAutofit/>
          </a:bodyPr>
          <a:lstStyle/>
          <a:p>
            <a:pPr marL="146050" indent="0">
              <a:buNone/>
            </a:pPr>
            <a:r>
              <a:rPr lang="en-IN" sz="1600" b="1" i="0" dirty="0">
                <a:solidFill>
                  <a:schemeClr val="tx1"/>
                </a:solidFill>
                <a:effectLst/>
                <a:latin typeface="Century Gothic" panose="020B0502020202020204" charset="0"/>
                <a:cs typeface="Century Gothic" panose="020B0502020202020204" charset="0"/>
              </a:rPr>
              <a:t>Forget Gate:</a:t>
            </a:r>
            <a:endParaRPr lang="en-IN" sz="1600" b="1" i="0" dirty="0">
              <a:solidFill>
                <a:schemeClr val="tx1"/>
              </a:solidFill>
              <a:effectLst/>
              <a:latin typeface="Century Gothic" panose="020B0502020202020204" charset="0"/>
              <a:cs typeface="Century Gothic" panose="020B0502020202020204" charset="0"/>
            </a:endParaRPr>
          </a:p>
          <a:p>
            <a:pPr marL="146050" indent="0">
              <a:buNone/>
            </a:pPr>
            <a:endParaRPr lang="en-IN" altLang="en-US"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IN" alt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IN" alt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R</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esponsible for removing information from the cell state.</a:t>
            </a:r>
            <a:r>
              <a:rPr lang="en-IN" alt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T</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he information that is no longer required for the LSTM to understand things or the information that is of less importance is removed via multiplication of a filter.</a:t>
            </a:r>
            <a:endParaRPr lang="en-US"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endParaRPr lang="en-US"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b="1" dirty="0">
                <a:solidFill>
                  <a:schemeClr val="tx1"/>
                </a:solidFill>
                <a:effectLst/>
                <a:latin typeface="Century Gothic" panose="020B0502020202020204" charset="0"/>
                <a:ea typeface="TimesNewRomanPS-BoldMT"/>
                <a:cs typeface="Century Gothic" panose="020B0502020202020204" charset="0"/>
              </a:rPr>
              <a:t>Input Gate</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dirty="0">
                <a:solidFill>
                  <a:schemeClr val="tx1"/>
                </a:solidFill>
                <a:latin typeface="Century Gothic" panose="020B0502020202020204" charset="0"/>
                <a:ea typeface="SimSun" panose="02010600030101010101" pitchFamily="2" charset="-122"/>
                <a:cs typeface="Century Gothic" panose="020B0502020202020204" charset="0"/>
              </a:rPr>
              <a:t>	</a:t>
            </a:r>
            <a:endParaRPr lang="en-US" sz="1600" dirty="0">
              <a:solidFill>
                <a:schemeClr val="tx1"/>
              </a:solidFill>
              <a:latin typeface="Century Gothic" panose="020B0502020202020204" charset="0"/>
              <a:ea typeface="SimSun" panose="02010600030101010101" pitchFamily="2" charset="-122"/>
              <a:cs typeface="Century Gothic" panose="020B0502020202020204" charset="0"/>
            </a:endParaRPr>
          </a:p>
          <a:p>
            <a:pPr marL="146050" indent="0">
              <a:buNone/>
            </a:pPr>
            <a:r>
              <a:rPr lang="en-IN" altLang="en-US" sz="1600" dirty="0">
                <a:solidFill>
                  <a:schemeClr val="tx1"/>
                </a:solidFill>
                <a:latin typeface="Century Gothic" panose="020B0502020202020204" charset="0"/>
                <a:ea typeface="SimSun" panose="02010600030101010101" pitchFamily="2" charset="-122"/>
                <a:cs typeface="Century Gothic" panose="020B0502020202020204" charset="0"/>
              </a:rPr>
              <a:t>	   </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Regulating what values need to be added to the cell state by involving a sigmoid function. This is basically very similar to the forget gate and acts as a filter for all the information from hi-1 and </a:t>
            </a:r>
            <a:r>
              <a:rPr lang="en-US" sz="1600" dirty="0" err="1">
                <a:solidFill>
                  <a:schemeClr val="tx1"/>
                </a:solidFill>
                <a:effectLst/>
                <a:latin typeface="Century Gothic" panose="020B0502020202020204" charset="0"/>
                <a:ea typeface="SimSun" panose="02010600030101010101" pitchFamily="2" charset="-122"/>
                <a:cs typeface="Century Gothic" panose="020B0502020202020204" charset="0"/>
              </a:rPr>
              <a:t>x_t</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a:t>
            </a:r>
            <a:endParaRPr lang="en-US"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600" b="1" dirty="0">
                <a:solidFill>
                  <a:schemeClr val="tx1"/>
                </a:solidFill>
                <a:effectLst/>
                <a:latin typeface="Century Gothic" panose="020B0502020202020204" charset="0"/>
                <a:ea typeface="TimesNewRomanPS-BoldMT"/>
                <a:cs typeface="Century Gothic" panose="020B0502020202020204" charset="0"/>
              </a:rPr>
              <a:t> Output Gate</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endParaRPr lang="en-US"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IN" alt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The functioning of an output gate can again be broken down to three steps: </a:t>
            </a: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Creating a vector after applying tanh function to the cell state, thereby scaling the values to the range -1 to +1. Making a filter using the values of h_t-1 and </a:t>
            </a:r>
            <a:r>
              <a:rPr lang="en-US" sz="1600" dirty="0" err="1">
                <a:solidFill>
                  <a:schemeClr val="tx1"/>
                </a:solidFill>
                <a:effectLst/>
                <a:latin typeface="Century Gothic" panose="020B0502020202020204" charset="0"/>
                <a:ea typeface="SimSun" panose="02010600030101010101" pitchFamily="2" charset="-122"/>
                <a:cs typeface="Century Gothic" panose="020B0502020202020204" charset="0"/>
              </a:rPr>
              <a:t>x_t</a:t>
            </a:r>
            <a:r>
              <a:rPr lang="en-US" sz="1600" dirty="0">
                <a:solidFill>
                  <a:schemeClr val="tx1"/>
                </a:solidFill>
                <a:effectLst/>
                <a:latin typeface="Century Gothic" panose="020B0502020202020204" charset="0"/>
                <a:ea typeface="SimSun" panose="02010600030101010101" pitchFamily="2" charset="-122"/>
                <a:cs typeface="Century Gothic" panose="020B0502020202020204" charset="0"/>
              </a:rPr>
              <a:t>, such that it can regulate the values that need to be output from the vector created above. This filter again employs a sigmoid function. </a:t>
            </a: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pPr marL="146050" indent="0">
              <a:buNone/>
            </a:pPr>
            <a:endParaRPr lang="en-US" sz="1600" dirty="0">
              <a:solidFill>
                <a:schemeClr val="tx1"/>
              </a:solidFill>
              <a:latin typeface="Century Gothic" panose="020B0502020202020204" charset="0"/>
              <a:ea typeface="SimSun" panose="02010600030101010101" pitchFamily="2" charset="-122"/>
              <a:cs typeface="Century Gothic" panose="020B0502020202020204" charset="0"/>
            </a:endParaRPr>
          </a:p>
          <a:p>
            <a:pPr marL="146050" indent="0">
              <a:buNone/>
            </a:pPr>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a:p>
            <a:endParaRPr lang="en-IN" sz="1600" dirty="0">
              <a:solidFill>
                <a:schemeClr val="tx1"/>
              </a:solidFill>
              <a:effectLst/>
              <a:latin typeface="Century Gothic" panose="020B0502020202020204" charset="0"/>
              <a:ea typeface="SimSun" panose="02010600030101010101" pitchFamily="2" charset="-122"/>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623330" y="36749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entury Gothic" panose="020B0502020202020204" charset="0"/>
                <a:ea typeface="Lexend SemiBold"/>
                <a:cs typeface="Century Gothic" panose="020B0502020202020204" charset="0"/>
                <a:sym typeface="Lexend SemiBold"/>
              </a:rPr>
              <a:t>9. Implementation </a:t>
            </a:r>
            <a:endParaRPr lang="en-GB" sz="3200" dirty="0">
              <a:latin typeface="Century Gothic" panose="020B0502020202020204" charset="0"/>
              <a:ea typeface="Lexend SemiBold"/>
              <a:cs typeface="Century Gothic" panose="020B0502020202020204" charset="0"/>
              <a:sym typeface="Lexend SemiBold"/>
            </a:endParaRPr>
          </a:p>
        </p:txBody>
      </p:sp>
      <p:sp>
        <p:nvSpPr>
          <p:cNvPr id="245" name="Google Shape;245;p33"/>
          <p:cNvSpPr txBox="1">
            <a:spLocks noGrp="1"/>
          </p:cNvSpPr>
          <p:nvPr>
            <p:ph type="body" idx="1"/>
          </p:nvPr>
        </p:nvSpPr>
        <p:spPr>
          <a:xfrm>
            <a:off x="623400" y="1036014"/>
            <a:ext cx="8520600" cy="4005397"/>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sz="1800" dirty="0">
                <a:latin typeface="Century Gothic" panose="020B0502020202020204" charset="0"/>
                <a:cs typeface="Century Gothic" panose="020B0502020202020204" charset="0"/>
              </a:rPr>
              <a:t>             Step1: Raw Stock Price Dataset: Day-wise past stock prices of selected companies are collected from the</a:t>
            </a:r>
            <a:r>
              <a:rPr lang="en-IN" altLang="en-US" sz="1800" dirty="0">
                <a:latin typeface="Century Gothic" panose="020B0502020202020204" charset="0"/>
                <a:cs typeface="Century Gothic" panose="020B0502020202020204" charset="0"/>
              </a:rPr>
              <a:t> </a:t>
            </a:r>
            <a:r>
              <a:rPr lang="en-US" sz="1800" dirty="0" err="1">
                <a:latin typeface="Century Gothic" panose="020B0502020202020204" charset="0"/>
                <a:cs typeface="Century Gothic" panose="020B0502020202020204" charset="0"/>
              </a:rPr>
              <a:t>yfinance</a:t>
            </a:r>
            <a:r>
              <a:rPr lang="en-US" sz="1800" dirty="0">
                <a:latin typeface="Century Gothic" panose="020B0502020202020204" charset="0"/>
                <a:cs typeface="Century Gothic" panose="020B0502020202020204" charset="0"/>
              </a:rPr>
              <a:t> (Yahoo Finance) python package.</a:t>
            </a:r>
            <a:endParaRPr lang="en-US" sz="1800" dirty="0">
              <a:latin typeface="Century Gothic" panose="020B0502020202020204" charset="0"/>
              <a:cs typeface="Century Gothic" panose="020B0502020202020204" charset="0"/>
            </a:endParaRPr>
          </a:p>
          <a:p>
            <a:pPr marL="0" lvl="0" indent="0" algn="l" rtl="0">
              <a:spcBef>
                <a:spcPts val="1200"/>
              </a:spcBef>
              <a:spcAft>
                <a:spcPts val="0"/>
              </a:spcAft>
              <a:buNone/>
            </a:pPr>
            <a:r>
              <a:rPr lang="en-US" sz="1800" dirty="0">
                <a:latin typeface="Century Gothic" panose="020B0502020202020204" charset="0"/>
                <a:cs typeface="Century Gothic" panose="020B0502020202020204" charset="0"/>
              </a:rPr>
              <a:t>            Step2: Pre-processing: This step incorporates the following:</a:t>
            </a:r>
            <a:endParaRPr lang="en-US" sz="1800" dirty="0">
              <a:latin typeface="Century Gothic" panose="020B0502020202020204" charset="0"/>
              <a:cs typeface="Century Gothic" panose="020B0502020202020204" charset="0"/>
            </a:endParaRPr>
          </a:p>
          <a:p>
            <a:pPr marL="457200" lvl="1" indent="0">
              <a:spcBef>
                <a:spcPts val="1200"/>
              </a:spcBef>
              <a:buNone/>
            </a:pPr>
            <a:r>
              <a:rPr lang="en-US" sz="1600" dirty="0">
                <a:latin typeface="Century Gothic" panose="020B0502020202020204" charset="0"/>
                <a:cs typeface="Century Gothic" panose="020B0502020202020204" charset="0"/>
              </a:rPr>
              <a:t>           a) Data discretization: Part of data reduction but with particular importance, especially for numerical data</a:t>
            </a:r>
            <a:endParaRPr lang="en-US" sz="1600" dirty="0">
              <a:latin typeface="Century Gothic" panose="020B0502020202020204" charset="0"/>
              <a:cs typeface="Century Gothic" panose="020B0502020202020204" charset="0"/>
            </a:endParaRPr>
          </a:p>
          <a:p>
            <a:pPr marL="457200" lvl="1" indent="0">
              <a:spcBef>
                <a:spcPts val="1200"/>
              </a:spcBef>
              <a:buNone/>
            </a:pPr>
            <a:r>
              <a:rPr lang="en-US" sz="1600" dirty="0">
                <a:latin typeface="Century Gothic" panose="020B0502020202020204" charset="0"/>
                <a:cs typeface="Century Gothic" panose="020B0502020202020204" charset="0"/>
              </a:rPr>
              <a:t>           b) Data transformation: Normalization.</a:t>
            </a:r>
            <a:endParaRPr lang="en-US" sz="1600" dirty="0">
              <a:latin typeface="Century Gothic" panose="020B0502020202020204" charset="0"/>
              <a:cs typeface="Century Gothic" panose="020B0502020202020204" charset="0"/>
            </a:endParaRPr>
          </a:p>
          <a:p>
            <a:pPr marL="457200" lvl="1" indent="0">
              <a:spcBef>
                <a:spcPts val="1200"/>
              </a:spcBef>
              <a:buNone/>
            </a:pPr>
            <a:r>
              <a:rPr lang="en-US" sz="1600" dirty="0">
                <a:latin typeface="Century Gothic" panose="020B0502020202020204" charset="0"/>
                <a:cs typeface="Century Gothic" panose="020B0502020202020204" charset="0"/>
              </a:rPr>
              <a:t>           c) Data cleaning: Fill in missing values.</a:t>
            </a:r>
            <a:endParaRPr lang="en-US" sz="1600" dirty="0">
              <a:latin typeface="Century Gothic" panose="020B0502020202020204" charset="0"/>
              <a:cs typeface="Century Gothic" panose="020B0502020202020204" charset="0"/>
            </a:endParaRPr>
          </a:p>
          <a:p>
            <a:pPr marL="457200" lvl="1" indent="0">
              <a:spcBef>
                <a:spcPts val="1200"/>
              </a:spcBef>
              <a:buNone/>
            </a:pPr>
            <a:r>
              <a:rPr lang="en-US" sz="1600" dirty="0">
                <a:latin typeface="Century Gothic" panose="020B0502020202020204" charset="0"/>
                <a:cs typeface="Century Gothic" panose="020B0502020202020204" charset="0"/>
              </a:rPr>
              <a:t>           d) Data integration: Integration of data files. After the dataset is transformed into a clean dataset</a:t>
            </a:r>
            <a:r>
              <a:rPr lang="en-IN" altLang="en-US" sz="1600" dirty="0">
                <a:latin typeface="Century Gothic" panose="020B0502020202020204" charset="0"/>
                <a:cs typeface="Century Gothic" panose="020B0502020202020204" charset="0"/>
              </a:rPr>
              <a:t>, </a:t>
            </a:r>
            <a:r>
              <a:rPr lang="en-US" sz="1600" dirty="0">
                <a:latin typeface="Century Gothic" panose="020B0502020202020204" charset="0"/>
                <a:cs typeface="Century Gothic" panose="020B0502020202020204" charset="0"/>
              </a:rPr>
              <a:t>the dataset is divided into training and testing sets so as to evaluate. Creating a data structure with</a:t>
            </a:r>
            <a:r>
              <a:rPr lang="en-IN" altLang="en-US" sz="1600" dirty="0">
                <a:latin typeface="Century Gothic" panose="020B0502020202020204" charset="0"/>
                <a:cs typeface="Century Gothic" panose="020B0502020202020204" charset="0"/>
              </a:rPr>
              <a:t> 6</a:t>
            </a:r>
            <a:r>
              <a:rPr lang="en-US" sz="1600" dirty="0">
                <a:latin typeface="Century Gothic" panose="020B0502020202020204" charset="0"/>
                <a:cs typeface="Century Gothic" panose="020B0502020202020204" charset="0"/>
              </a:rPr>
              <a:t>0 timesteps and 1 output.</a:t>
            </a:r>
            <a:endParaRPr lang="en-US" sz="1600" dirty="0">
              <a:latin typeface="Century Gothic" panose="020B0502020202020204" charset="0"/>
              <a:cs typeface="Century Gothic" panose="020B0502020202020204" charset="0"/>
            </a:endParaRPr>
          </a:p>
          <a:p>
            <a:pPr marL="0" lvl="0" indent="0" algn="l" rtl="0">
              <a:spcBef>
                <a:spcPts val="1200"/>
              </a:spcBef>
              <a:spcAft>
                <a:spcPts val="0"/>
              </a:spcAft>
              <a:buNone/>
            </a:pPr>
            <a:endParaRPr lang="en-US" dirty="0">
              <a:latin typeface="Century Gothic" panose="020B0502020202020204" charset="0"/>
              <a:cs typeface="Century Gothic" panose="020B0502020202020204" charset="0"/>
            </a:endParaRPr>
          </a:p>
          <a:p>
            <a:pPr marL="0" lvl="0" indent="0" algn="l" rtl="0">
              <a:spcBef>
                <a:spcPts val="1200"/>
              </a:spcBef>
              <a:spcAft>
                <a:spcPts val="0"/>
              </a:spcAft>
              <a:buNone/>
            </a:pPr>
            <a:endParaRPr lang="en-US" dirty="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401678" y="862139"/>
            <a:ext cx="8179077" cy="4654502"/>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rPr>
              <a:t>         Step3: 	Feature Selection: In this step, data attributes are chosen that are going to be fed to the neural network. In this study Date &amp; Close Price are chosen as selected features.</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rPr>
              <a:t>        Step 4: 	Train the NN model: The NN model is trained by feeding the training dataset. The model is initiated using random weights and biases. Proposed LSTM model consists of a sequential input layer followed by 3 LSTM layers with “tanh” activation  and then a dense layer with activation. The output layer again consists of a dense layer with a linear activation function.</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rPr>
              <a:t>          Step5:	 Output Generation: The RNN generated output is compared with the target values and error difference is calculated. The Backpropagation algorithm is used to minimize the error difference by adjusting the biases and weights of the neural network.</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rPr>
              <a:t>         Step 6:	 Test Dataset Update: Step 2 is repeated for the test data set.</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rPr>
              <a:t>         </a:t>
            </a:r>
            <a:endParaRPr dirty="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34365" y="1057275"/>
            <a:ext cx="7724140" cy="3543300"/>
          </a:xfrm>
        </p:spPr>
        <p:txBody>
          <a:bodyPr>
            <a:normAutofit lnSpcReduction="20000"/>
          </a:bodyPr>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sym typeface="Malgun Gothic" panose="020B0503020000020004" charset="-127"/>
              </a:rPr>
              <a:t>         Step 7:	 Error and companies’ net growth calculation: By calculating deviation we check the percentage of error of our prediction with respect to actual price.</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sym typeface="Malgun Gothic" panose="020B0503020000020004" charset="-127"/>
              </a:rPr>
              <a:t>         Step 8:	 Visualization: Using </a:t>
            </a:r>
            <a:r>
              <a:rPr lang="en-US" dirty="0" err="1">
                <a:latin typeface="Century Gothic" panose="020B0502020202020204" charset="0"/>
                <a:cs typeface="Century Gothic" panose="020B0502020202020204" charset="0"/>
                <a:sym typeface="Malgun Gothic" panose="020B0503020000020004" charset="-127"/>
              </a:rPr>
              <a:t>Keras</a:t>
            </a:r>
            <a:r>
              <a:rPr lang="en-US" dirty="0">
                <a:latin typeface="Century Gothic" panose="020B0502020202020204" charset="0"/>
                <a:cs typeface="Century Gothic" panose="020B0502020202020204" charset="0"/>
                <a:sym typeface="Malgun Gothic" panose="020B0503020000020004" charset="-127"/>
              </a:rPr>
              <a:t> and their function APIs the prediction is visualized.</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r>
              <a:rPr lang="en-US" dirty="0">
                <a:latin typeface="Century Gothic" panose="020B0502020202020204" charset="0"/>
                <a:cs typeface="Century Gothic" panose="020B0502020202020204" charset="0"/>
                <a:sym typeface="Malgun Gothic" panose="020B0503020000020004" charset="-127"/>
              </a:rPr>
              <a:t>        Step 9: 	Investigate different time interval: We repeated this process to predict the price at different time intervals. For our case, we took 2-month dataset as training to predict 3-month, 6-month, 1 year &amp; 3 years of close price of the share.</a:t>
            </a:r>
            <a:endParaRPr lang="en-US" dirty="0">
              <a:latin typeface="Century Gothic" panose="020B0502020202020204" charset="0"/>
              <a:cs typeface="Century Gothic" panose="020B0502020202020204" charset="0"/>
              <a:sym typeface="Malgun Gothic" panose="020B0503020000020004" charset="-127"/>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sym typeface="Malgun Gothic" panose="020B0503020000020004" charset="-127"/>
            </a:endParaRPr>
          </a:p>
          <a:p>
            <a:pPr marL="0" lvl="0" indent="0" algn="l" rtl="0">
              <a:lnSpc>
                <a:spcPct val="100000"/>
              </a:lnSpc>
              <a:spcBef>
                <a:spcPts val="0"/>
              </a:spcBef>
              <a:spcAft>
                <a:spcPts val="0"/>
              </a:spcAft>
              <a:buNone/>
            </a:pPr>
            <a:endParaRPr lang="en-US" dirty="0">
              <a:latin typeface="Century Gothic" panose="020B0502020202020204" charset="0"/>
              <a:cs typeface="Century Gothic" panose="020B0502020202020204" charset="0"/>
              <a:sym typeface="Malgun Gothic" panose="020B0503020000020004" charset="-127"/>
            </a:endParaRPr>
          </a:p>
          <a:p>
            <a:pPr marL="0" lvl="0" indent="0" algn="l" rtl="0">
              <a:lnSpc>
                <a:spcPct val="100000"/>
              </a:lnSpc>
              <a:spcBef>
                <a:spcPts val="0"/>
              </a:spcBef>
              <a:spcAft>
                <a:spcPts val="0"/>
              </a:spcAft>
              <a:buNone/>
            </a:pPr>
            <a:r>
              <a:rPr lang="en-IN" altLang="en-US" dirty="0">
                <a:latin typeface="Century Gothic" panose="020B0502020202020204" charset="0"/>
                <a:cs typeface="Century Gothic" panose="020B0502020202020204" charset="0"/>
                <a:sym typeface="Malgun Gothic" panose="020B0503020000020004" charset="-127"/>
              </a:rPr>
              <a:t>	</a:t>
            </a:r>
            <a:r>
              <a:rPr lang="en-US" dirty="0">
                <a:latin typeface="Century Gothic" panose="020B0502020202020204" charset="0"/>
                <a:cs typeface="Century Gothic" panose="020B0502020202020204" charset="0"/>
                <a:sym typeface="Malgun Gothic" panose="020B0503020000020004" charset="-127"/>
              </a:rPr>
              <a:t> In this different time span, we calculate the percentage of error in the future prediction. This would be different for different sectors. So, this will help to find a frame for the particular sector to predict future companies’ net growth.</a:t>
            </a:r>
            <a:endParaRPr lang="en-US" dirty="0">
              <a:latin typeface="Century Gothic" panose="020B0502020202020204" charset="0"/>
              <a:cs typeface="Century Gothic" panose="020B0502020202020204" charset="0"/>
            </a:endParaRPr>
          </a:p>
          <a:p>
            <a:pPr marL="0" lvl="0" indent="0" algn="l" rtl="0">
              <a:lnSpc>
                <a:spcPct val="100000"/>
              </a:lnSpc>
              <a:spcBef>
                <a:spcPts val="0"/>
              </a:spcBef>
              <a:spcAft>
                <a:spcPts val="0"/>
              </a:spcAft>
              <a:buNone/>
            </a:pPr>
            <a:endParaRPr dirty="0">
              <a:latin typeface="Century Gothic" panose="020B0502020202020204" charset="0"/>
              <a:cs typeface="Century Gothic" panose="020B0502020202020204" charset="0"/>
            </a:endParaRPr>
          </a:p>
          <a:p>
            <a:endParaRPr lang="en-US">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398315" y="355249"/>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dirty="0">
                <a:latin typeface="Century Gothic" panose="020B0502020202020204" charset="0"/>
                <a:cs typeface="Century Gothic" panose="020B0502020202020204" charset="0"/>
              </a:rPr>
              <a:t>2.</a:t>
            </a:r>
            <a:r>
              <a:rPr lang="en-GB" sz="3200" dirty="0">
                <a:latin typeface="Century Gothic" panose="020B0502020202020204" charset="0"/>
                <a:ea typeface="EB Garamond SemiBold"/>
                <a:cs typeface="Century Gothic" panose="020B0502020202020204" charset="0"/>
                <a:sym typeface="EB Garamond SemiBold"/>
              </a:rPr>
              <a:t>Abstract</a:t>
            </a:r>
            <a:endParaRPr lang="en-GB" sz="3200" dirty="0">
              <a:latin typeface="Century Gothic" panose="020B0502020202020204" charset="0"/>
              <a:ea typeface="EB Garamond SemiBold"/>
              <a:cs typeface="Century Gothic" panose="020B0502020202020204" charset="0"/>
              <a:sym typeface="EB Garamond SemiBold"/>
            </a:endParaRPr>
          </a:p>
        </p:txBody>
      </p:sp>
      <p:sp>
        <p:nvSpPr>
          <p:cNvPr id="140" name="Google Shape;140;p14"/>
          <p:cNvSpPr txBox="1">
            <a:spLocks noGrp="1"/>
          </p:cNvSpPr>
          <p:nvPr>
            <p:ph type="body" idx="1"/>
          </p:nvPr>
        </p:nvSpPr>
        <p:spPr>
          <a:xfrm>
            <a:off x="551180" y="1297305"/>
            <a:ext cx="8042275" cy="3846195"/>
          </a:xfrm>
          <a:prstGeom prst="rect">
            <a:avLst/>
          </a:prstGeom>
        </p:spPr>
        <p:txBody>
          <a:bodyPr spcFirstLastPara="1" wrap="square" lIns="91425" tIns="91425" rIns="91425" bIns="91425" anchor="t" anchorCtr="0">
            <a:noAutofit/>
          </a:bodyPr>
          <a:lstStyle/>
          <a:p>
            <a:pPr marL="285750" indent="-285750">
              <a:lnSpc>
                <a:spcPct val="100000"/>
              </a:lnSpc>
              <a:spcAft>
                <a:spcPts val="1200"/>
              </a:spcAft>
              <a:buClr>
                <a:srgbClr val="FFFFFF"/>
              </a:buClr>
              <a:buFont typeface="Wingdings" panose="05000000000000000000" pitchFamily="2" charset="2"/>
              <a:buChar char="q"/>
            </a:pPr>
            <a:r>
              <a:rPr lang="en-US" dirty="0">
                <a:effectLst/>
                <a:latin typeface="Century Gothic" panose="020B0502020202020204" charset="0"/>
                <a:ea typeface="SimSun" panose="02010600030101010101" pitchFamily="2" charset="-122"/>
                <a:cs typeface="Century Gothic" panose="020B0502020202020204" charset="0"/>
              </a:rPr>
              <a:t>          </a:t>
            </a:r>
            <a:r>
              <a:rPr lang="en-US" sz="1600" dirty="0">
                <a:effectLst/>
                <a:latin typeface="Century Gothic" panose="020B0502020202020204" charset="0"/>
                <a:ea typeface="SimSun" panose="02010600030101010101" pitchFamily="2" charset="-122"/>
                <a:cs typeface="Century Gothic" panose="020B0502020202020204" charset="0"/>
              </a:rPr>
              <a:t>In the financing era of the modern world, understanding and investing on stocks become more familiar with people but because of the dynamic and volatile nature of the asset it is little bit complex to make decision on where to invest the funds. Stock market is very in-deterministic system and numerous of systems influencing the change in direction and pattern. </a:t>
            </a:r>
            <a:r>
              <a:rPr lang="en-US" sz="1600" dirty="0">
                <a:latin typeface="Century Gothic" panose="020B0502020202020204" charset="0"/>
                <a:ea typeface="SimSun" panose="02010600030101010101" pitchFamily="2" charset="-122"/>
                <a:cs typeface="Century Gothic" panose="020B0502020202020204" charset="0"/>
              </a:rPr>
              <a:t>T</a:t>
            </a:r>
            <a:r>
              <a:rPr lang="en-US" sz="1600" dirty="0">
                <a:effectLst/>
                <a:latin typeface="Century Gothic" panose="020B0502020202020204" charset="0"/>
                <a:ea typeface="SimSun" panose="02010600030101010101" pitchFamily="2" charset="-122"/>
                <a:cs typeface="Century Gothic" panose="020B0502020202020204" charset="0"/>
              </a:rPr>
              <a:t>his instance makes the forecast of uptrend and downtrend makes the problem more complicated.</a:t>
            </a:r>
            <a:endParaRPr lang="en-US" sz="1600" dirty="0">
              <a:effectLst/>
              <a:latin typeface="Century Gothic" panose="020B0502020202020204" charset="0"/>
              <a:ea typeface="SimSun" panose="02010600030101010101" pitchFamily="2" charset="-122"/>
              <a:cs typeface="Century Gothic" panose="020B0502020202020204" charset="0"/>
            </a:endParaRPr>
          </a:p>
          <a:p>
            <a:pPr marL="285750" indent="-285750">
              <a:lnSpc>
                <a:spcPct val="100000"/>
              </a:lnSpc>
              <a:spcAft>
                <a:spcPts val="1200"/>
              </a:spcAft>
              <a:buClr>
                <a:srgbClr val="FFFFFF"/>
              </a:buClr>
              <a:buFont typeface="Wingdings" panose="05000000000000000000" pitchFamily="2" charset="2"/>
              <a:buChar char="q"/>
            </a:pPr>
            <a:r>
              <a:rPr lang="en-US" sz="1600" dirty="0">
                <a:solidFill>
                  <a:schemeClr val="bg1">
                    <a:lumMod val="95000"/>
                  </a:schemeClr>
                </a:solidFill>
                <a:effectLst/>
                <a:latin typeface="Century Gothic" panose="020B0502020202020204" charset="0"/>
                <a:ea typeface="TimesLTStd-Roman"/>
                <a:cs typeface="Century Gothic" panose="020B0502020202020204" charset="0"/>
              </a:rPr>
              <a:t>         </a:t>
            </a:r>
            <a:r>
              <a:rPr lang="en-US" sz="1600" dirty="0">
                <a:solidFill>
                  <a:schemeClr val="tx1"/>
                </a:solidFill>
                <a:effectLst/>
                <a:latin typeface="Century Gothic" panose="020B0502020202020204" charset="0"/>
                <a:ea typeface="TimesLTStd-Roman"/>
                <a:cs typeface="Century Gothic" panose="020B0502020202020204" charset="0"/>
              </a:rPr>
              <a:t> To meet such challenges, the usage of computer-aided stock trading techniques has grown in prominence in recent decades owing to their ability to rapidly and accurately analyze stock market situations. In the recent past, deep reinforcement learning (DRL) methods and trading bots are commonly utilized for algorithmic trading.</a:t>
            </a:r>
            <a:endParaRPr lang="en-US" sz="1600" dirty="0">
              <a:solidFill>
                <a:schemeClr val="tx1"/>
              </a:solidFill>
              <a:effectLst/>
              <a:latin typeface="Century Gothic" panose="020B0502020202020204" charset="0"/>
              <a:ea typeface="TimesLTStd-Roman"/>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552010" y="34866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dirty="0">
                <a:latin typeface="Century Gothic" panose="020B0502020202020204" charset="0"/>
                <a:ea typeface="Lexend SemiBold"/>
                <a:cs typeface="Century Gothic" panose="020B0502020202020204" charset="0"/>
                <a:sym typeface="Lexend SemiBold"/>
              </a:rPr>
              <a:t>10. Result</a:t>
            </a:r>
            <a:endParaRPr lang="en-GB" sz="3600" dirty="0">
              <a:latin typeface="Century Gothic" panose="020B0502020202020204" charset="0"/>
              <a:ea typeface="Lexend SemiBold"/>
              <a:cs typeface="Century Gothic" panose="020B0502020202020204" charset="0"/>
              <a:sym typeface="Lexend SemiBold"/>
            </a:endParaRPr>
          </a:p>
        </p:txBody>
      </p:sp>
      <p:sp>
        <p:nvSpPr>
          <p:cNvPr id="256" name="Google Shape;256;p35"/>
          <p:cNvSpPr txBox="1">
            <a:spLocks noGrp="1"/>
          </p:cNvSpPr>
          <p:nvPr>
            <p:ph type="body" idx="1"/>
          </p:nvPr>
        </p:nvSpPr>
        <p:spPr>
          <a:xfrm>
            <a:off x="600579" y="1643185"/>
            <a:ext cx="7038900" cy="29112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anose="05000000000000000000" charset="0"/>
              <a:buChar char="q"/>
            </a:pPr>
            <a:r>
              <a:rPr lang="en-GB" sz="1800" dirty="0">
                <a:latin typeface="Century Gothic" panose="020B0502020202020204" charset="0"/>
                <a:cs typeface="Century Gothic" panose="020B0502020202020204" charset="0"/>
              </a:rPr>
              <a:t>	</a:t>
            </a:r>
            <a:r>
              <a:rPr lang="en-IN" altLang="en-GB" sz="1800" dirty="0">
                <a:latin typeface="Century Gothic" panose="020B0502020202020204" charset="0"/>
                <a:cs typeface="Century Gothic" panose="020B0502020202020204" charset="0"/>
              </a:rPr>
              <a:t>     </a:t>
            </a:r>
            <a:r>
              <a:rPr lang="en-US" sz="1800" dirty="0">
                <a:latin typeface="Century Gothic" panose="020B0502020202020204" charset="0"/>
                <a:cs typeface="Century Gothic" panose="020B0502020202020204" charset="0"/>
              </a:rPr>
              <a:t>We can be confidently say that the proposed system differs from the existing system in a sense that, unlike other systems, it not only try to predict the accurate stock price of the company but also assigns a risk percentage corresponding to each company based on</a:t>
            </a:r>
            <a:r>
              <a:rPr lang="en-IN" altLang="en-US" sz="1800" dirty="0">
                <a:latin typeface="Century Gothic" panose="020B0502020202020204" charset="0"/>
                <a:cs typeface="Century Gothic" panose="020B0502020202020204" charset="0"/>
              </a:rPr>
              <a:t> </a:t>
            </a:r>
            <a:r>
              <a:rPr lang="en-US" sz="1800" dirty="0">
                <a:latin typeface="Century Gothic" panose="020B0502020202020204" charset="0"/>
                <a:cs typeface="Century Gothic" panose="020B0502020202020204" charset="0"/>
              </a:rPr>
              <a:t>risk analysis.</a:t>
            </a:r>
            <a:endParaRPr lang="en-US" sz="1800" dirty="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3" name="Google Shape;266;p37"/>
          <p:cNvSpPr txBox="1">
            <a:spLocks noGrp="1"/>
          </p:cNvSpPr>
          <p:nvPr>
            <p:ph type="title"/>
          </p:nvPr>
        </p:nvSpPr>
        <p:spPr>
          <a:xfrm>
            <a:off x="742445" y="251207"/>
            <a:ext cx="7038900" cy="914100"/>
          </a:xfrm>
          <a:prstGeom prst="rect">
            <a:avLst/>
          </a:prstGeom>
        </p:spPr>
        <p:txBody>
          <a:bodyPr spcFirstLastPara="1" wrap="square" lIns="91425" tIns="91425" rIns="91425" bIns="91425" anchor="t" anchorCtr="0">
            <a:normAutofit/>
          </a:bodyPr>
          <a:lstStyle/>
          <a:p>
            <a:pPr marL="0" lvl="0" indent="0">
              <a:spcBef>
                <a:spcPts val="1200"/>
              </a:spcBef>
            </a:pPr>
            <a:r>
              <a:rPr lang="en-US" sz="2000" b="1" dirty="0">
                <a:latin typeface="Century Gothic" panose="020B0502020202020204" charset="0"/>
                <a:ea typeface="HP Simplified Hans" panose="020B0500000000000000" pitchFamily="34" charset="-122"/>
                <a:cs typeface="Century Gothic" panose="020B0502020202020204" charset="0"/>
                <a:sym typeface="Lexend"/>
              </a:rPr>
              <a:t>A. DATASET COLLECTION</a:t>
            </a:r>
            <a:endParaRPr lang="en-US" sz="2000" b="1" dirty="0">
              <a:latin typeface="Century Gothic" panose="020B0502020202020204" charset="0"/>
              <a:ea typeface="HP Simplified Hans" panose="020B0500000000000000" pitchFamily="34" charset="-122"/>
              <a:cs typeface="Century Gothic" panose="020B0502020202020204" charset="0"/>
              <a:sym typeface="Lexend"/>
            </a:endParaRPr>
          </a:p>
        </p:txBody>
      </p:sp>
      <p:sp>
        <p:nvSpPr>
          <p:cNvPr id="261" name="Google Shape;261;p36"/>
          <p:cNvSpPr txBox="1">
            <a:spLocks noGrp="1"/>
          </p:cNvSpPr>
          <p:nvPr>
            <p:ph type="body" idx="1"/>
          </p:nvPr>
        </p:nvSpPr>
        <p:spPr>
          <a:xfrm>
            <a:off x="234501" y="1249127"/>
            <a:ext cx="8840747" cy="3416400"/>
          </a:xfrm>
          <a:prstGeom prst="rect">
            <a:avLst/>
          </a:prstGeom>
        </p:spPr>
        <p:txBody>
          <a:bodyPr spcFirstLastPara="1" wrap="square" lIns="91425" tIns="91425" rIns="91425" bIns="91425" anchor="ctr" anchorCtr="0">
            <a:normAutofit/>
          </a:bodyPr>
          <a:lstStyle/>
          <a:p>
            <a:pPr marL="0" lvl="0" indent="0">
              <a:spcBef>
                <a:spcPts val="1200"/>
              </a:spcBef>
              <a:buNone/>
            </a:pPr>
            <a:r>
              <a:rPr lang="en-US" dirty="0">
                <a:latin typeface="Century Gothic" panose="020B0502020202020204" charset="0"/>
                <a:cs typeface="Century Gothic" panose="020B0502020202020204" charset="0"/>
              </a:rPr>
              <a:t>	In this research study, we have collected data on four Leading Tech giants like Google,Microsoft, Apple and Amazon, Tesla Alibaba from yfinance’s stock price database</a:t>
            </a:r>
            <a:endParaRPr lang="en-US" dirty="0">
              <a:latin typeface="Century Gothic" panose="020B0502020202020204" charset="0"/>
              <a:cs typeface="Century Gothic" panose="020B0502020202020204" charset="0"/>
            </a:endParaRPr>
          </a:p>
          <a:p>
            <a:pPr marL="285750" lvl="0" indent="-285750">
              <a:spcBef>
                <a:spcPts val="1200"/>
              </a:spcBef>
              <a:buFont typeface="Wingdings" panose="05000000000000000000" charset="0"/>
              <a:buChar char="v"/>
            </a:pPr>
            <a:endParaRPr lang="en-GB" dirty="0">
              <a:solidFill>
                <a:schemeClr val="tx1"/>
              </a:solidFill>
              <a:latin typeface="Century Gothic" panose="020B0502020202020204" charset="0"/>
              <a:cs typeface="Century Gothic" panose="020B0502020202020204" charset="0"/>
            </a:endParaRPr>
          </a:p>
          <a:p>
            <a:pPr marL="285750" indent="-285750">
              <a:buClr>
                <a:schemeClr val="bg1"/>
              </a:buClr>
              <a:buFont typeface="Wingdings" panose="05000000000000000000" pitchFamily="2" charset="2"/>
              <a:buChar char="q"/>
            </a:pPr>
            <a:r>
              <a:rPr lang="en-GB" dirty="0">
                <a:solidFill>
                  <a:schemeClr val="tx1"/>
                </a:solidFill>
                <a:latin typeface="Century Gothic" panose="020B0502020202020204" charset="0"/>
                <a:cs typeface="Century Gothic" panose="020B0502020202020204" charset="0"/>
              </a:rPr>
              <a:t>        The data for </a:t>
            </a:r>
            <a:r>
              <a:rPr lang="en-US" dirty="0">
                <a:solidFill>
                  <a:schemeClr val="tx1"/>
                </a:solidFill>
                <a:latin typeface="Century Gothic" panose="020B0502020202020204" charset="0"/>
                <a:cs typeface="Century Gothic" panose="020B0502020202020204" charset="0"/>
                <a:sym typeface="Malgun Gothic" panose="020B0503020000020004" charset="-127"/>
              </a:rPr>
              <a:t>Google, Microsoft, Apple, Amazon</a:t>
            </a:r>
            <a:r>
              <a:rPr lang="en-US" dirty="0">
                <a:solidFill>
                  <a:schemeClr val="tx1"/>
                </a:solidFill>
                <a:latin typeface="Century Gothic" panose="020B0502020202020204" charset="0"/>
                <a:cs typeface="Century Gothic" panose="020B0502020202020204" charset="0"/>
              </a:rPr>
              <a:t>, Tesla and Alibaba</a:t>
            </a:r>
            <a:r>
              <a:rPr lang="en-GB" dirty="0">
                <a:solidFill>
                  <a:schemeClr val="tx1"/>
                </a:solidFill>
                <a:latin typeface="Century Gothic" panose="020B0502020202020204" charset="0"/>
                <a:cs typeface="Century Gothic" panose="020B0502020202020204" charset="0"/>
              </a:rPr>
              <a:t> was gathered from Yahoo Finance </a:t>
            </a:r>
            <a:r>
              <a:rPr lang="en-US" altLang="en-GB" dirty="0">
                <a:solidFill>
                  <a:schemeClr val="tx1"/>
                </a:solidFill>
                <a:latin typeface="Century Gothic" panose="020B0502020202020204" charset="0"/>
                <a:cs typeface="Century Gothic" panose="020B0502020202020204" charset="0"/>
              </a:rPr>
              <a:t>from</a:t>
            </a:r>
            <a:r>
              <a:rPr lang="en-GB" dirty="0">
                <a:solidFill>
                  <a:schemeClr val="tx1"/>
                </a:solidFill>
                <a:latin typeface="Century Gothic" panose="020B0502020202020204" charset="0"/>
                <a:cs typeface="Century Gothic" panose="020B0502020202020204" charset="0"/>
              </a:rPr>
              <a:t> January 1, 20</a:t>
            </a:r>
            <a:r>
              <a:rPr lang="en-US" altLang="en-GB" dirty="0">
                <a:solidFill>
                  <a:schemeClr val="tx1"/>
                </a:solidFill>
                <a:latin typeface="Century Gothic" panose="020B0502020202020204" charset="0"/>
                <a:cs typeface="Century Gothic" panose="020B0502020202020204" charset="0"/>
              </a:rPr>
              <a:t>12</a:t>
            </a:r>
            <a:r>
              <a:rPr lang="en-GB" dirty="0">
                <a:solidFill>
                  <a:schemeClr val="tx1"/>
                </a:solidFill>
                <a:latin typeface="Century Gothic" panose="020B0502020202020204" charset="0"/>
                <a:cs typeface="Century Gothic" panose="020B0502020202020204" charset="0"/>
              </a:rPr>
              <a:t>, </a:t>
            </a:r>
            <a:r>
              <a:rPr lang="en-US" dirty="0">
                <a:solidFill>
                  <a:schemeClr val="tx1"/>
                </a:solidFill>
                <a:latin typeface="Century Gothic" panose="020B0502020202020204" charset="0"/>
                <a:cs typeface="Century Gothic" panose="020B0502020202020204" charset="0"/>
              </a:rPr>
              <a:t>to current data </a:t>
            </a:r>
            <a:r>
              <a:rPr lang="en-US" dirty="0" err="1">
                <a:solidFill>
                  <a:schemeClr val="tx1"/>
                </a:solidFill>
                <a:latin typeface="Century Gothic" panose="020B0502020202020204" charset="0"/>
                <a:cs typeface="Century Gothic" panose="020B0502020202020204" charset="0"/>
              </a:rPr>
              <a:t>inorder</a:t>
            </a:r>
            <a:r>
              <a:rPr lang="en-US" dirty="0">
                <a:solidFill>
                  <a:schemeClr val="tx1"/>
                </a:solidFill>
                <a:latin typeface="Century Gothic" panose="020B0502020202020204" charset="0"/>
                <a:cs typeface="Century Gothic" panose="020B0502020202020204" charset="0"/>
              </a:rPr>
              <a:t> to maintain the accuracy on the real time data</a:t>
            </a:r>
            <a:r>
              <a:rPr lang="en-GB" dirty="0">
                <a:solidFill>
                  <a:schemeClr val="tx1"/>
                </a:solidFill>
                <a:latin typeface="Century Gothic" panose="020B0502020202020204" charset="0"/>
                <a:cs typeface="Century Gothic" panose="020B0502020202020204" charset="0"/>
              </a:rPr>
              <a:t>. However, as with previous studies,  we did the experimentation with the stock data employed in existing studies.</a:t>
            </a:r>
            <a:endParaRPr dirty="0">
              <a:solidFill>
                <a:schemeClr val="tx1"/>
              </a:solidFill>
              <a:latin typeface="Century Gothic" panose="020B0502020202020204" charset="0"/>
              <a:cs typeface="Century Gothic" panose="020B0502020202020204" charset="0"/>
            </a:endParaRPr>
          </a:p>
          <a:p>
            <a:pPr marL="285750" indent="-285750">
              <a:spcBef>
                <a:spcPts val="1200"/>
              </a:spcBef>
              <a:buClr>
                <a:schemeClr val="bg1"/>
              </a:buClr>
              <a:buSzPts val="1100"/>
              <a:buFont typeface="Wingdings" panose="05000000000000000000" pitchFamily="2" charset="2"/>
              <a:buChar char="q"/>
            </a:pPr>
            <a:r>
              <a:rPr lang="en-GB" dirty="0">
                <a:solidFill>
                  <a:schemeClr val="tx1"/>
                </a:solidFill>
                <a:latin typeface="Century Gothic" panose="020B0502020202020204" charset="0"/>
                <a:cs typeface="Century Gothic" panose="020B0502020202020204" charset="0"/>
              </a:rPr>
              <a:t>        However, the trends are fluctuating from 2019 to 2021 because of the influence of COVID. Moreover, the stock prices rose    abruptly and subsequently fell. Likewise, U.S Commodity Index and NIFTY 50 have a sudden rise and drop trend in prices.</a:t>
            </a:r>
            <a:endParaRPr dirty="0">
              <a:solidFill>
                <a:schemeClr val="tx1"/>
              </a:solidFill>
              <a:latin typeface="Century Gothic" panose="020B0502020202020204" charset="0"/>
              <a:cs typeface="Century Gothic" panose="020B0502020202020204" charset="0"/>
            </a:endParaRPr>
          </a:p>
          <a:p>
            <a:pPr marL="285750" lvl="0" indent="-285750" algn="l" rtl="0">
              <a:spcBef>
                <a:spcPts val="1200"/>
              </a:spcBef>
              <a:spcAft>
                <a:spcPts val="1200"/>
              </a:spcAft>
              <a:buFont typeface="Wingdings" panose="05000000000000000000" charset="0"/>
              <a:buChar char="v"/>
            </a:pPr>
            <a:endParaRPr dirty="0">
              <a:solidFill>
                <a:schemeClr val="tx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492305" y="411987"/>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820" b="1" dirty="0">
                <a:latin typeface="Century Gothic" panose="020B0502020202020204" charset="0"/>
                <a:ea typeface="HP Simplified Hans" panose="020B0500000000000000" pitchFamily="34" charset="-122"/>
                <a:cs typeface="Century Gothic" panose="020B0502020202020204" charset="0"/>
                <a:sym typeface="Lexend"/>
              </a:rPr>
              <a:t>B. RESULTS OF STOCK FORECASTING NETWORK</a:t>
            </a:r>
            <a:endParaRPr lang="en-GB" sz="1820" b="1" dirty="0">
              <a:latin typeface="Century Gothic" panose="020B0502020202020204" charset="0"/>
              <a:ea typeface="HP Simplified Hans" panose="020B0500000000000000" pitchFamily="34" charset="-122"/>
              <a:cs typeface="Century Gothic" panose="020B0502020202020204" charset="0"/>
              <a:sym typeface="Lexend"/>
            </a:endParaRPr>
          </a:p>
        </p:txBody>
      </p:sp>
      <p:sp>
        <p:nvSpPr>
          <p:cNvPr id="267" name="Google Shape;267;p37"/>
          <p:cNvSpPr txBox="1">
            <a:spLocks noGrp="1"/>
          </p:cNvSpPr>
          <p:nvPr>
            <p:ph type="body" idx="1"/>
          </p:nvPr>
        </p:nvSpPr>
        <p:spPr>
          <a:xfrm>
            <a:off x="718660" y="1676607"/>
            <a:ext cx="7038900" cy="2911200"/>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q"/>
            </a:pPr>
            <a:r>
              <a:rPr lang="en-US" dirty="0">
                <a:latin typeface="Century Gothic" panose="020B0502020202020204" charset="0"/>
                <a:cs typeface="Century Gothic" panose="020B0502020202020204" charset="0"/>
              </a:rPr>
              <a:t>	</a:t>
            </a:r>
            <a:r>
              <a:rPr lang="en-IN" altLang="en-US" dirty="0">
                <a:latin typeface="Century Gothic" panose="020B0502020202020204" charset="0"/>
                <a:cs typeface="Century Gothic" panose="020B0502020202020204" charset="0"/>
              </a:rPr>
              <a:t>	</a:t>
            </a:r>
            <a:r>
              <a:rPr lang="en-US" dirty="0">
                <a:latin typeface="Century Gothic" panose="020B0502020202020204" charset="0"/>
                <a:cs typeface="Century Gothic" panose="020B0502020202020204" charset="0"/>
              </a:rPr>
              <a:t>The proposed stock forecasting network is based on the LSTM model trained on the different stock datasets namely</a:t>
            </a:r>
            <a:r>
              <a:rPr lang="en-US" dirty="0">
                <a:latin typeface="Century Gothic" panose="020B0502020202020204" charset="0"/>
                <a:cs typeface="Century Gothic" panose="020B0502020202020204" charset="0"/>
                <a:sym typeface="Malgun Gothic" panose="020B0503020000020004" charset="-127"/>
              </a:rPr>
              <a:t>Google, Microsoft, Apple, Amazon</a:t>
            </a:r>
            <a:r>
              <a:rPr lang="en-US" dirty="0">
                <a:latin typeface="Century Gothic" panose="020B0502020202020204" charset="0"/>
                <a:cs typeface="Century Gothic" panose="020B0502020202020204" charset="0"/>
                <a:sym typeface="+mn-ea"/>
              </a:rPr>
              <a:t>, Tesla and Alibaba</a:t>
            </a:r>
            <a:r>
              <a:rPr lang="en-US" dirty="0">
                <a:latin typeface="Century Gothic" panose="020B0502020202020204" charset="0"/>
                <a:cs typeface="Century Gothic" panose="020B0502020202020204" charset="0"/>
              </a:rPr>
              <a:t>. </a:t>
            </a:r>
            <a:endParaRPr lang="en-US" dirty="0">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US" dirty="0">
                <a:latin typeface="Century Gothic" panose="020B0502020202020204" charset="0"/>
                <a:cs typeface="Century Gothic" panose="020B0502020202020204" charset="0"/>
              </a:rPr>
              <a:t>	</a:t>
            </a:r>
            <a:r>
              <a:rPr lang="en-IN" altLang="en-US" dirty="0">
                <a:latin typeface="Century Gothic" panose="020B0502020202020204" charset="0"/>
                <a:cs typeface="Century Gothic" panose="020B0502020202020204" charset="0"/>
              </a:rPr>
              <a:t>	</a:t>
            </a:r>
            <a:r>
              <a:rPr lang="en-US" dirty="0">
                <a:latin typeface="Century Gothic" panose="020B0502020202020204" charset="0"/>
                <a:cs typeface="Century Gothic" panose="020B0502020202020204" charset="0"/>
              </a:rPr>
              <a:t>Initially, the data of</a:t>
            </a:r>
            <a:r>
              <a:rPr lang="en-US" dirty="0">
                <a:latin typeface="Century Gothic" panose="020B0502020202020204" charset="0"/>
                <a:cs typeface="Century Gothic" panose="020B0502020202020204" charset="0"/>
                <a:sym typeface="Malgun Gothic" panose="020B0503020000020004" charset="-127"/>
              </a:rPr>
              <a:t>Google, Microsoft, Apple, Amazon</a:t>
            </a:r>
            <a:r>
              <a:rPr lang="en-US" dirty="0">
                <a:latin typeface="Century Gothic" panose="020B0502020202020204" charset="0"/>
                <a:cs typeface="Century Gothic" panose="020B0502020202020204" charset="0"/>
                <a:sym typeface="+mn-ea"/>
              </a:rPr>
              <a:t>, Tesla and Alibaba</a:t>
            </a:r>
            <a:r>
              <a:rPr lang="en-IN" altLang="en-US" dirty="0">
                <a:latin typeface="Century Gothic" panose="020B0502020202020204" charset="0"/>
                <a:cs typeface="Century Gothic" panose="020B0502020202020204" charset="0"/>
                <a:sym typeface="+mn-ea"/>
              </a:rPr>
              <a:t> </a:t>
            </a:r>
            <a:r>
              <a:rPr lang="en-US" dirty="0">
                <a:latin typeface="Century Gothic" panose="020B0502020202020204" charset="0"/>
                <a:cs typeface="Century Gothic" panose="020B0502020202020204" charset="0"/>
              </a:rPr>
              <a:t>is divided into train and test with a 95/05 ratio.</a:t>
            </a:r>
            <a:endParaRPr lang="en-US" dirty="0">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IN" altLang="en-US" dirty="0">
                <a:latin typeface="Century Gothic" panose="020B0502020202020204" charset="0"/>
                <a:cs typeface="Century Gothic" panose="020B0502020202020204" charset="0"/>
              </a:rPr>
              <a:t>        The Accuracy is closely monitored with different Architectures and also even different algorithms too.</a:t>
            </a:r>
            <a:endParaRPr lang="en-IN" altLang="en-US" dirty="0">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IN" altLang="en-US" dirty="0">
                <a:latin typeface="Century Gothic" panose="020B0502020202020204" charset="0"/>
                <a:cs typeface="Century Gothic" panose="020B0502020202020204" charset="0"/>
              </a:rPr>
              <a:t> 		From all those results, LSTM algorithm with 50 + 50 perceptrons and two dropout layers architecture provides best outcome</a:t>
            </a:r>
            <a:endParaRPr lang="en-IN" altLang="en-US" dirty="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16568" y="164986"/>
            <a:ext cx="8710863" cy="48274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26882" y="230190"/>
            <a:ext cx="8573359" cy="4683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234096" y="819350"/>
            <a:ext cx="6675808" cy="35047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931" y="494735"/>
            <a:ext cx="7038900" cy="486274"/>
          </a:xfrm>
        </p:spPr>
        <p:txBody>
          <a:bodyPr>
            <a:normAutofit fontScale="90000"/>
          </a:bodyPr>
          <a:lstStyle/>
          <a:p>
            <a:r>
              <a:rPr lang="en-US" dirty="0">
                <a:latin typeface="Imprint MT Shadow" panose="04020605060303030202" pitchFamily="82" charset="0"/>
              </a:rPr>
              <a:t>OUTPUT</a:t>
            </a:r>
            <a:endParaRPr lang="en-IN" dirty="0">
              <a:latin typeface="Imprint MT Shadow" panose="04020605060303030202" pitchFamily="82" charset="0"/>
            </a:endParaRPr>
          </a:p>
        </p:txBody>
      </p:sp>
      <p:pic>
        <p:nvPicPr>
          <p:cNvPr id="5" name="Picture 4"/>
          <p:cNvPicPr>
            <a:picLocks noChangeAspect="1"/>
          </p:cNvPicPr>
          <p:nvPr/>
        </p:nvPicPr>
        <p:blipFill>
          <a:blip r:embed="rId1"/>
          <a:stretch>
            <a:fillRect/>
          </a:stretch>
        </p:blipFill>
        <p:spPr>
          <a:xfrm>
            <a:off x="505326" y="1400112"/>
            <a:ext cx="8133347" cy="35649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685346" y="273668"/>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Century Gothic" panose="020B0502020202020204" charset="0"/>
                <a:ea typeface="Lexend SemiBold"/>
                <a:cs typeface="Century Gothic" panose="020B0502020202020204" charset="0"/>
                <a:sym typeface="Lexend SemiBold"/>
              </a:rPr>
              <a:t>11. Conclusion</a:t>
            </a:r>
            <a:endParaRPr lang="en-GB" dirty="0">
              <a:latin typeface="Century Gothic" panose="020B0502020202020204" charset="0"/>
              <a:ea typeface="Lexend SemiBold"/>
              <a:cs typeface="Century Gothic" panose="020B0502020202020204" charset="0"/>
              <a:sym typeface="Lexend SemiBold"/>
            </a:endParaRPr>
          </a:p>
        </p:txBody>
      </p:sp>
      <p:sp>
        <p:nvSpPr>
          <p:cNvPr id="294" name="Google Shape;294;p42"/>
          <p:cNvSpPr txBox="1">
            <a:spLocks noGrp="1"/>
          </p:cNvSpPr>
          <p:nvPr>
            <p:ph type="body" idx="1"/>
          </p:nvPr>
        </p:nvSpPr>
        <p:spPr>
          <a:xfrm>
            <a:off x="685103" y="1389213"/>
            <a:ext cx="7552886" cy="3247731"/>
          </a:xfrm>
          <a:prstGeom prst="rect">
            <a:avLst/>
          </a:prstGeom>
        </p:spPr>
        <p:txBody>
          <a:bodyPr spcFirstLastPara="1" wrap="square" lIns="91425" tIns="91425" rIns="91425" bIns="91425" anchor="t" anchorCtr="0">
            <a:normAutofit/>
          </a:bodyPr>
          <a:lstStyle/>
          <a:p>
            <a:pPr marL="285750" indent="-285750" fontAlgn="base">
              <a:spcAft>
                <a:spcPts val="1200"/>
              </a:spcAft>
              <a:buFont typeface="Wingdings" panose="05000000000000000000" pitchFamily="2" charset="2"/>
              <a:buChar char="q"/>
            </a:pPr>
            <a:r>
              <a:rPr lang="en-IN" altLang="en-US" dirty="0">
                <a:latin typeface="Century Gothic" panose="020B0502020202020204" charset="0"/>
                <a:cs typeface="Century Gothic" panose="020B0502020202020204" charset="0"/>
              </a:rPr>
              <a:t>    W</a:t>
            </a:r>
            <a:r>
              <a:rPr lang="en-US" dirty="0">
                <a:latin typeface="Century Gothic" panose="020B0502020202020204" charset="0"/>
                <a:cs typeface="Century Gothic" panose="020B0502020202020204" charset="0"/>
              </a:rPr>
              <a:t>e are predicting the closing stock price of any given organization, we have developed an application for predicting close stock price using LSTM algorithm. We have used datasets belonging to Google, </a:t>
            </a:r>
            <a:r>
              <a:rPr lang="en-IN" altLang="en-US" dirty="0">
                <a:latin typeface="Century Gothic" panose="020B0502020202020204" charset="0"/>
                <a:cs typeface="Century Gothic" panose="020B0502020202020204" charset="0"/>
              </a:rPr>
              <a:t>Tesla</a:t>
            </a:r>
            <a:r>
              <a:rPr lang="en-US" dirty="0">
                <a:latin typeface="Century Gothic" panose="020B0502020202020204" charset="0"/>
                <a:cs typeface="Century Gothic" panose="020B0502020202020204" charset="0"/>
              </a:rPr>
              <a:t>, </a:t>
            </a:r>
            <a:r>
              <a:rPr lang="en-IN" altLang="en-US" dirty="0">
                <a:latin typeface="Century Gothic" panose="020B0502020202020204" charset="0"/>
                <a:cs typeface="Century Gothic" panose="020B0502020202020204" charset="0"/>
              </a:rPr>
              <a:t>Amazon</a:t>
            </a:r>
            <a:r>
              <a:rPr lang="en-US" dirty="0">
                <a:latin typeface="Century Gothic" panose="020B0502020202020204" charset="0"/>
                <a:cs typeface="Century Gothic" panose="020B0502020202020204" charset="0"/>
              </a:rPr>
              <a:t>, </a:t>
            </a:r>
            <a:r>
              <a:rPr lang="en-IN" altLang="en-US" dirty="0">
                <a:latin typeface="Century Gothic" panose="020B0502020202020204" charset="0"/>
                <a:cs typeface="Century Gothic" panose="020B0502020202020204" charset="0"/>
              </a:rPr>
              <a:t>Apple,Microsoft</a:t>
            </a:r>
            <a:r>
              <a:rPr lang="en-US" dirty="0">
                <a:latin typeface="Century Gothic" panose="020B0502020202020204" charset="0"/>
                <a:cs typeface="Century Gothic" panose="020B0502020202020204" charset="0"/>
              </a:rPr>
              <a:t> and </a:t>
            </a:r>
            <a:r>
              <a:rPr lang="en-IN" altLang="en-US" dirty="0">
                <a:latin typeface="Century Gothic" panose="020B0502020202020204" charset="0"/>
                <a:cs typeface="Century Gothic" panose="020B0502020202020204" charset="0"/>
              </a:rPr>
              <a:t>Alibaba</a:t>
            </a:r>
            <a:r>
              <a:rPr lang="en-US" dirty="0">
                <a:latin typeface="Century Gothic" panose="020B0502020202020204" charset="0"/>
                <a:cs typeface="Century Gothic" panose="020B0502020202020204" charset="0"/>
              </a:rPr>
              <a:t> and achieved above 93%</a:t>
            </a:r>
            <a:r>
              <a:rPr lang="en-IN" altLang="en-US" dirty="0">
                <a:latin typeface="Century Gothic" panose="020B0502020202020204" charset="0"/>
                <a:cs typeface="Century Gothic" panose="020B0502020202020204" charset="0"/>
              </a:rPr>
              <a:t> </a:t>
            </a:r>
            <a:r>
              <a:rPr lang="en-US" dirty="0">
                <a:latin typeface="Century Gothic" panose="020B0502020202020204" charset="0"/>
                <a:cs typeface="Century Gothic" panose="020B0502020202020204" charset="0"/>
              </a:rPr>
              <a:t>accuracy for these datasets. </a:t>
            </a:r>
            <a:endParaRPr lang="en-US" dirty="0">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IN" altLang="en-US" dirty="0">
                <a:latin typeface="Century Gothic" panose="020B0502020202020204" charset="0"/>
                <a:cs typeface="Century Gothic" panose="020B0502020202020204" charset="0"/>
              </a:rPr>
              <a:t>   </a:t>
            </a:r>
            <a:r>
              <a:rPr lang="en-US" dirty="0">
                <a:latin typeface="Century Gothic" panose="020B0502020202020204" charset="0"/>
                <a:cs typeface="Century Gothic" panose="020B0502020202020204" charset="0"/>
              </a:rPr>
              <a:t>The big challenge that stock market prediction face is that most current techniques cannot be identified with the aid of historical data on stocks. Hence stock markets are influenced by other factors such as</a:t>
            </a:r>
            <a:r>
              <a:rPr lang="en-US" i="1" dirty="0">
                <a:latin typeface="Century Gothic" panose="020B0502020202020204" charset="0"/>
                <a:cs typeface="Century Gothic" panose="020B0502020202020204" charset="0"/>
              </a:rPr>
              <a:t> policy decisions by government and consumer sentiments</a:t>
            </a:r>
            <a:r>
              <a:rPr lang="en-US" dirty="0">
                <a:latin typeface="Century Gothic" panose="020B0502020202020204" charset="0"/>
                <a:cs typeface="Century Gothic" panose="020B0502020202020204" charset="0"/>
              </a:rPr>
              <a:t>.</a:t>
            </a:r>
            <a:endParaRPr lang="en-US" dirty="0">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US" dirty="0">
                <a:latin typeface="Century Gothic" panose="020B0502020202020204" charset="0"/>
                <a:cs typeface="Century Gothic" panose="020B0502020202020204" charset="0"/>
              </a:rPr>
              <a:t>In the future, we can extend this application for predicting cryptocurrency trading and also, we can add sentiment analysis for better predictions.</a:t>
            </a:r>
            <a:endParaRPr lang="en-US" dirty="0">
              <a:latin typeface="Century Gothic" panose="020B0502020202020204" charset="0"/>
              <a:cs typeface="Century Gothic" panose="020B0502020202020204" charset="0"/>
            </a:endParaRPr>
          </a:p>
          <a:p>
            <a:pPr marL="0" indent="0">
              <a:spcAft>
                <a:spcPts val="1200"/>
              </a:spcAft>
              <a:buNone/>
            </a:pPr>
            <a:endParaRPr dirty="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4"/>
          <p:cNvSpPr txBox="1">
            <a:spLocks noGrp="1"/>
          </p:cNvSpPr>
          <p:nvPr>
            <p:ph type="title"/>
          </p:nvPr>
        </p:nvSpPr>
        <p:spPr>
          <a:xfrm>
            <a:off x="769180" y="20388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Century Gothic" panose="020B0502020202020204" charset="0"/>
                <a:ea typeface="Lexend SemiBold"/>
                <a:cs typeface="Century Gothic" panose="020B0502020202020204" charset="0"/>
                <a:sym typeface="Lexend SemiBold"/>
              </a:rPr>
              <a:t>12. References</a:t>
            </a:r>
            <a:endParaRPr lang="en-GB" dirty="0">
              <a:latin typeface="Century Gothic" panose="020B0502020202020204" charset="0"/>
              <a:ea typeface="Lexend SemiBold"/>
              <a:cs typeface="Century Gothic" panose="020B0502020202020204" charset="0"/>
              <a:sym typeface="Lexend SemiBold"/>
            </a:endParaRPr>
          </a:p>
        </p:txBody>
      </p:sp>
      <p:sp>
        <p:nvSpPr>
          <p:cNvPr id="305" name="Google Shape;305;p44"/>
          <p:cNvSpPr txBox="1">
            <a:spLocks noGrp="1"/>
          </p:cNvSpPr>
          <p:nvPr>
            <p:ph type="body" idx="1"/>
          </p:nvPr>
        </p:nvSpPr>
        <p:spPr>
          <a:xfrm>
            <a:off x="769180" y="1262130"/>
            <a:ext cx="7038900" cy="3441900"/>
          </a:xfrm>
          <a:prstGeom prst="rect">
            <a:avLst/>
          </a:prstGeom>
        </p:spPr>
        <p:txBody>
          <a:bodyPr spcFirstLastPara="1" wrap="square" lIns="91425" tIns="91425" rIns="91425" bIns="91425" anchor="t" anchorCtr="0">
            <a:normAutofit lnSpcReduction="20000"/>
          </a:bodyPr>
          <a:lstStyle/>
          <a:p>
            <a:pPr marL="285750" indent="-285750">
              <a:spcAft>
                <a:spcPts val="1200"/>
              </a:spcAft>
            </a:pPr>
            <a:r>
              <a:rPr lang="en-GB" dirty="0">
                <a:solidFill>
                  <a:schemeClr val="tx1"/>
                </a:solidFill>
                <a:latin typeface="Century Gothic" panose="020B0502020202020204" charset="0"/>
                <a:cs typeface="Century Gothic" panose="020B0502020202020204" charset="0"/>
              </a:rPr>
              <a:t> </a:t>
            </a:r>
            <a:r>
              <a:rPr lang="en-US" b="0" i="0" dirty="0">
                <a:solidFill>
                  <a:schemeClr val="tx1"/>
                </a:solidFill>
                <a:effectLst/>
                <a:latin typeface="Century Gothic" panose="020B0502020202020204" charset="0"/>
                <a:cs typeface="Century Gothic" panose="020B0502020202020204" charset="0"/>
              </a:rPr>
              <a:t>Lu, W., Li, J., Wang, J., &amp; Qin, L. (2021). </a:t>
            </a:r>
            <a:r>
              <a:rPr lang="en-US" b="1" i="0" dirty="0">
                <a:solidFill>
                  <a:schemeClr val="tx1"/>
                </a:solidFill>
                <a:effectLst/>
                <a:latin typeface="Century Gothic" panose="020B0502020202020204" charset="0"/>
                <a:cs typeface="Century Gothic" panose="020B0502020202020204" charset="0"/>
              </a:rPr>
              <a:t>A CNN-</a:t>
            </a:r>
            <a:r>
              <a:rPr lang="en-US" b="1" i="0" dirty="0" err="1">
                <a:solidFill>
                  <a:schemeClr val="tx1"/>
                </a:solidFill>
                <a:effectLst/>
                <a:latin typeface="Century Gothic" panose="020B0502020202020204" charset="0"/>
                <a:cs typeface="Century Gothic" panose="020B0502020202020204" charset="0"/>
              </a:rPr>
              <a:t>BiLSTM</a:t>
            </a:r>
            <a:r>
              <a:rPr lang="en-US" b="0" i="0" dirty="0">
                <a:solidFill>
                  <a:schemeClr val="tx1"/>
                </a:solidFill>
                <a:effectLst/>
                <a:latin typeface="Century Gothic" panose="020B0502020202020204" charset="0"/>
                <a:cs typeface="Century Gothic" panose="020B0502020202020204" charset="0"/>
              </a:rPr>
              <a:t>-AM method for stock price prediction. </a:t>
            </a:r>
            <a:r>
              <a:rPr lang="en-US" b="0" i="1" dirty="0">
                <a:solidFill>
                  <a:schemeClr val="tx1"/>
                </a:solidFill>
                <a:effectLst/>
                <a:latin typeface="Century Gothic" panose="020B0502020202020204" charset="0"/>
                <a:cs typeface="Century Gothic" panose="020B0502020202020204" charset="0"/>
              </a:rPr>
              <a:t>Neural Computing and Applications</a:t>
            </a:r>
            <a:r>
              <a:rPr lang="en-US" b="0" i="0" dirty="0">
                <a:solidFill>
                  <a:schemeClr val="tx1"/>
                </a:solidFill>
                <a:effectLst/>
                <a:latin typeface="Century Gothic" panose="020B0502020202020204" charset="0"/>
                <a:cs typeface="Century Gothic" panose="020B0502020202020204" charset="0"/>
              </a:rPr>
              <a:t>, </a:t>
            </a:r>
            <a:r>
              <a:rPr lang="en-US" b="0" i="1" dirty="0">
                <a:solidFill>
                  <a:schemeClr val="tx1"/>
                </a:solidFill>
                <a:effectLst/>
                <a:latin typeface="Century Gothic" panose="020B0502020202020204" charset="0"/>
                <a:cs typeface="Century Gothic" panose="020B0502020202020204" charset="0"/>
              </a:rPr>
              <a:t>33</a:t>
            </a:r>
            <a:r>
              <a:rPr lang="en-US" b="0" i="0" dirty="0">
                <a:solidFill>
                  <a:schemeClr val="tx1"/>
                </a:solidFill>
                <a:effectLst/>
                <a:latin typeface="Century Gothic" panose="020B0502020202020204" charset="0"/>
                <a:cs typeface="Century Gothic" panose="020B0502020202020204" charset="0"/>
              </a:rPr>
              <a:t>, 4741-4753.</a:t>
            </a:r>
            <a:endParaRPr lang="en-US" b="0" i="0" dirty="0">
              <a:solidFill>
                <a:schemeClr val="tx1"/>
              </a:solidFill>
              <a:effectLst/>
              <a:latin typeface="Century Gothic" panose="020B0502020202020204" charset="0"/>
              <a:cs typeface="Century Gothic" panose="020B0502020202020204" charset="0"/>
            </a:endParaRPr>
          </a:p>
          <a:p>
            <a:pPr marL="285750" indent="-285750">
              <a:spcAft>
                <a:spcPts val="1200"/>
              </a:spcAft>
            </a:pPr>
            <a:r>
              <a:rPr lang="en-US" b="0" i="0" dirty="0">
                <a:solidFill>
                  <a:schemeClr val="tx1"/>
                </a:solidFill>
                <a:effectLst/>
                <a:latin typeface="Century Gothic" panose="020B0502020202020204" charset="0"/>
                <a:cs typeface="Century Gothic" panose="020B0502020202020204" charset="0"/>
              </a:rPr>
              <a:t>Hu, Z., Zhao, Y., &amp; Khushi, M. (2021).</a:t>
            </a:r>
            <a:r>
              <a:rPr lang="en-US" b="1" i="0" dirty="0">
                <a:solidFill>
                  <a:schemeClr val="tx1"/>
                </a:solidFill>
                <a:effectLst/>
                <a:latin typeface="Century Gothic" panose="020B0502020202020204" charset="0"/>
                <a:cs typeface="Century Gothic" panose="020B0502020202020204" charset="0"/>
              </a:rPr>
              <a:t> A survey of forex and stock price prediction using deep learning</a:t>
            </a:r>
            <a:r>
              <a:rPr lang="en-US" b="0" i="0" dirty="0">
                <a:solidFill>
                  <a:schemeClr val="tx1"/>
                </a:solidFill>
                <a:effectLst/>
                <a:latin typeface="Century Gothic" panose="020B0502020202020204" charset="0"/>
                <a:cs typeface="Century Gothic" panose="020B0502020202020204" charset="0"/>
              </a:rPr>
              <a:t>. </a:t>
            </a:r>
            <a:r>
              <a:rPr lang="en-US" b="0" i="1" dirty="0">
                <a:solidFill>
                  <a:schemeClr val="tx1"/>
                </a:solidFill>
                <a:effectLst/>
                <a:latin typeface="Century Gothic" panose="020B0502020202020204" charset="0"/>
                <a:cs typeface="Century Gothic" panose="020B0502020202020204" charset="0"/>
              </a:rPr>
              <a:t>Applied System Innovation</a:t>
            </a:r>
            <a:r>
              <a:rPr lang="en-US" b="0" i="0" dirty="0">
                <a:solidFill>
                  <a:schemeClr val="tx1"/>
                </a:solidFill>
                <a:effectLst/>
                <a:latin typeface="Century Gothic" panose="020B0502020202020204" charset="0"/>
                <a:cs typeface="Century Gothic" panose="020B0502020202020204" charset="0"/>
              </a:rPr>
              <a:t>, </a:t>
            </a:r>
            <a:r>
              <a:rPr lang="en-US" b="0" i="1" dirty="0">
                <a:solidFill>
                  <a:schemeClr val="tx1"/>
                </a:solidFill>
                <a:effectLst/>
                <a:latin typeface="Century Gothic" panose="020B0502020202020204" charset="0"/>
                <a:cs typeface="Century Gothic" panose="020B0502020202020204" charset="0"/>
              </a:rPr>
              <a:t>4</a:t>
            </a:r>
            <a:r>
              <a:rPr lang="en-US" b="0" i="0" dirty="0">
                <a:solidFill>
                  <a:schemeClr val="tx1"/>
                </a:solidFill>
                <a:effectLst/>
                <a:latin typeface="Century Gothic" panose="020B0502020202020204" charset="0"/>
                <a:cs typeface="Century Gothic" panose="020B0502020202020204" charset="0"/>
              </a:rPr>
              <a:t>(1), 9.</a:t>
            </a:r>
            <a:endParaRPr lang="en-US" b="0" i="0" dirty="0">
              <a:solidFill>
                <a:schemeClr val="tx1"/>
              </a:solidFill>
              <a:effectLst/>
              <a:latin typeface="Century Gothic" panose="020B0502020202020204" charset="0"/>
              <a:cs typeface="Century Gothic" panose="020B0502020202020204" charset="0"/>
            </a:endParaRPr>
          </a:p>
          <a:p>
            <a:pPr marL="285750" indent="-285750">
              <a:spcAft>
                <a:spcPts val="1200"/>
              </a:spcAft>
            </a:pPr>
            <a:r>
              <a:rPr lang="en-US" b="0" i="0" dirty="0">
                <a:solidFill>
                  <a:schemeClr val="tx1"/>
                </a:solidFill>
                <a:effectLst/>
                <a:latin typeface="Century Gothic" panose="020B0502020202020204" charset="0"/>
                <a:cs typeface="Century Gothic" panose="020B0502020202020204" charset="0"/>
              </a:rPr>
              <a:t>Yu, P., &amp; Yan, X. (2020). Stock price prediction based on deep neural networks. </a:t>
            </a:r>
            <a:r>
              <a:rPr lang="en-US" b="0" i="1" dirty="0">
                <a:solidFill>
                  <a:schemeClr val="tx1"/>
                </a:solidFill>
                <a:effectLst/>
                <a:latin typeface="Century Gothic" panose="020B0502020202020204" charset="0"/>
                <a:cs typeface="Century Gothic" panose="020B0502020202020204" charset="0"/>
              </a:rPr>
              <a:t>Neural Computing and Applications</a:t>
            </a:r>
            <a:r>
              <a:rPr lang="en-US" b="0" i="0" dirty="0">
                <a:solidFill>
                  <a:schemeClr val="tx1"/>
                </a:solidFill>
                <a:effectLst/>
                <a:latin typeface="Century Gothic" panose="020B0502020202020204" charset="0"/>
                <a:cs typeface="Century Gothic" panose="020B0502020202020204" charset="0"/>
              </a:rPr>
              <a:t>, </a:t>
            </a:r>
            <a:r>
              <a:rPr lang="en-US" b="0" i="1" dirty="0">
                <a:solidFill>
                  <a:schemeClr val="tx1"/>
                </a:solidFill>
                <a:effectLst/>
                <a:latin typeface="Century Gothic" panose="020B0502020202020204" charset="0"/>
                <a:cs typeface="Century Gothic" panose="020B0502020202020204" charset="0"/>
              </a:rPr>
              <a:t>32</a:t>
            </a:r>
            <a:r>
              <a:rPr lang="en-US" b="0" i="0" dirty="0">
                <a:solidFill>
                  <a:schemeClr val="tx1"/>
                </a:solidFill>
                <a:effectLst/>
                <a:latin typeface="Century Gothic" panose="020B0502020202020204" charset="0"/>
                <a:cs typeface="Century Gothic" panose="020B0502020202020204" charset="0"/>
              </a:rPr>
              <a:t>, 1609-1628.</a:t>
            </a:r>
            <a:endParaRPr lang="en-US" b="0" i="0" dirty="0">
              <a:solidFill>
                <a:schemeClr val="tx1"/>
              </a:solidFill>
              <a:effectLst/>
              <a:latin typeface="Century Gothic" panose="020B0502020202020204" charset="0"/>
              <a:cs typeface="Century Gothic" panose="020B0502020202020204" charset="0"/>
            </a:endParaRPr>
          </a:p>
          <a:p>
            <a:pPr marL="285750" indent="-285750">
              <a:spcAft>
                <a:spcPts val="1200"/>
              </a:spcAft>
            </a:pPr>
            <a:r>
              <a:rPr lang="en-US" b="0" i="0" dirty="0" err="1">
                <a:solidFill>
                  <a:schemeClr val="tx1"/>
                </a:solidFill>
                <a:effectLst/>
                <a:latin typeface="Century Gothic" panose="020B0502020202020204" charset="0"/>
                <a:cs typeface="Century Gothic" panose="020B0502020202020204" charset="0"/>
              </a:rPr>
              <a:t>Obthong</a:t>
            </a:r>
            <a:r>
              <a:rPr lang="en-US" b="0" i="0" dirty="0">
                <a:solidFill>
                  <a:schemeClr val="tx1"/>
                </a:solidFill>
                <a:effectLst/>
                <a:latin typeface="Century Gothic" panose="020B0502020202020204" charset="0"/>
                <a:cs typeface="Century Gothic" panose="020B0502020202020204" charset="0"/>
              </a:rPr>
              <a:t>, M., </a:t>
            </a:r>
            <a:r>
              <a:rPr lang="en-US" b="0" i="0" dirty="0" err="1">
                <a:solidFill>
                  <a:schemeClr val="tx1"/>
                </a:solidFill>
                <a:effectLst/>
                <a:latin typeface="Century Gothic" panose="020B0502020202020204" charset="0"/>
                <a:cs typeface="Century Gothic" panose="020B0502020202020204" charset="0"/>
              </a:rPr>
              <a:t>Tantisantiwong</a:t>
            </a:r>
            <a:r>
              <a:rPr lang="en-US" b="0" i="0" dirty="0">
                <a:solidFill>
                  <a:schemeClr val="tx1"/>
                </a:solidFill>
                <a:effectLst/>
                <a:latin typeface="Century Gothic" panose="020B0502020202020204" charset="0"/>
                <a:cs typeface="Century Gothic" panose="020B0502020202020204" charset="0"/>
              </a:rPr>
              <a:t>, N., </a:t>
            </a:r>
            <a:r>
              <a:rPr lang="en-US" b="0" i="0" dirty="0" err="1">
                <a:solidFill>
                  <a:schemeClr val="tx1"/>
                </a:solidFill>
                <a:effectLst/>
                <a:latin typeface="Century Gothic" panose="020B0502020202020204" charset="0"/>
                <a:cs typeface="Century Gothic" panose="020B0502020202020204" charset="0"/>
              </a:rPr>
              <a:t>Jeamwatthanachai</a:t>
            </a:r>
            <a:r>
              <a:rPr lang="en-US" b="0" i="0" dirty="0">
                <a:solidFill>
                  <a:schemeClr val="tx1"/>
                </a:solidFill>
                <a:effectLst/>
                <a:latin typeface="Century Gothic" panose="020B0502020202020204" charset="0"/>
                <a:cs typeface="Century Gothic" panose="020B0502020202020204" charset="0"/>
              </a:rPr>
              <a:t>, W., &amp; Wills, G. (2020). A survey on </a:t>
            </a:r>
            <a:r>
              <a:rPr lang="en-US" b="1" i="0" dirty="0">
                <a:solidFill>
                  <a:schemeClr val="tx1"/>
                </a:solidFill>
                <a:effectLst/>
                <a:latin typeface="Century Gothic" panose="020B0502020202020204" charset="0"/>
                <a:cs typeface="Century Gothic" panose="020B0502020202020204" charset="0"/>
              </a:rPr>
              <a:t>machine learning for stock price prediction:</a:t>
            </a:r>
            <a:r>
              <a:rPr lang="en-US" b="0" i="0" dirty="0">
                <a:solidFill>
                  <a:schemeClr val="tx1"/>
                </a:solidFill>
                <a:effectLst/>
                <a:latin typeface="Century Gothic" panose="020B0502020202020204" charset="0"/>
                <a:cs typeface="Century Gothic" panose="020B0502020202020204" charset="0"/>
              </a:rPr>
              <a:t> Algorithms and techniques.</a:t>
            </a:r>
            <a:endParaRPr lang="en-US" b="0" i="0" dirty="0">
              <a:solidFill>
                <a:schemeClr val="tx1"/>
              </a:solidFill>
              <a:effectLst/>
              <a:latin typeface="Century Gothic" panose="020B0502020202020204" charset="0"/>
              <a:cs typeface="Century Gothic" panose="020B0502020202020204" charset="0"/>
            </a:endParaRPr>
          </a:p>
          <a:p>
            <a:pPr marL="285750" indent="-285750">
              <a:spcAft>
                <a:spcPts val="1200"/>
              </a:spcAft>
            </a:pPr>
            <a:r>
              <a:rPr lang="en-IN" b="0" i="0" dirty="0">
                <a:solidFill>
                  <a:schemeClr val="tx1"/>
                </a:solidFill>
                <a:effectLst/>
                <a:latin typeface="Century Gothic" panose="020B0502020202020204" charset="0"/>
                <a:cs typeface="Century Gothic" panose="020B0502020202020204" charset="0"/>
              </a:rPr>
              <a:t>Dey, P., Hossain, E., Hossain, M. I., Chowdhury, M. A., </a:t>
            </a:r>
            <a:r>
              <a:rPr lang="en-IN" b="0" i="0" dirty="0" err="1">
                <a:solidFill>
                  <a:schemeClr val="tx1"/>
                </a:solidFill>
                <a:effectLst/>
                <a:latin typeface="Century Gothic" panose="020B0502020202020204" charset="0"/>
                <a:cs typeface="Century Gothic" panose="020B0502020202020204" charset="0"/>
              </a:rPr>
              <a:t>Alam</a:t>
            </a:r>
            <a:r>
              <a:rPr lang="en-IN" b="0" i="0" dirty="0">
                <a:solidFill>
                  <a:schemeClr val="tx1"/>
                </a:solidFill>
                <a:effectLst/>
                <a:latin typeface="Century Gothic" panose="020B0502020202020204" charset="0"/>
                <a:cs typeface="Century Gothic" panose="020B0502020202020204" charset="0"/>
              </a:rPr>
              <a:t>, M. S., Hossain, M. S., &amp; Andersson, K. (2021). Comparative analysis of recurrent neural networks in stock price prediction for different frequency domains. </a:t>
            </a:r>
            <a:r>
              <a:rPr lang="en-IN" b="0" i="1" dirty="0">
                <a:solidFill>
                  <a:schemeClr val="tx1"/>
                </a:solidFill>
                <a:effectLst/>
                <a:latin typeface="Century Gothic" panose="020B0502020202020204" charset="0"/>
                <a:cs typeface="Century Gothic" panose="020B0502020202020204" charset="0"/>
              </a:rPr>
              <a:t>Algorithms</a:t>
            </a:r>
            <a:r>
              <a:rPr lang="en-IN" b="0" i="0" dirty="0">
                <a:solidFill>
                  <a:schemeClr val="tx1"/>
                </a:solidFill>
                <a:effectLst/>
                <a:latin typeface="Century Gothic" panose="020B0502020202020204" charset="0"/>
                <a:cs typeface="Century Gothic" panose="020B0502020202020204" charset="0"/>
              </a:rPr>
              <a:t>, </a:t>
            </a:r>
            <a:r>
              <a:rPr lang="en-IN" b="0" i="1" dirty="0">
                <a:solidFill>
                  <a:schemeClr val="tx1"/>
                </a:solidFill>
                <a:effectLst/>
                <a:latin typeface="Century Gothic" panose="020B0502020202020204" charset="0"/>
                <a:cs typeface="Century Gothic" panose="020B0502020202020204" charset="0"/>
              </a:rPr>
              <a:t>14</a:t>
            </a:r>
            <a:r>
              <a:rPr lang="en-IN" b="0" i="0" dirty="0">
                <a:solidFill>
                  <a:schemeClr val="tx1"/>
                </a:solidFill>
                <a:effectLst/>
                <a:latin typeface="Century Gothic" panose="020B0502020202020204" charset="0"/>
                <a:cs typeface="Century Gothic" panose="020B0502020202020204" charset="0"/>
              </a:rPr>
              <a:t>(8), 251.</a:t>
            </a:r>
            <a:endParaRPr lang="en-GB" dirty="0">
              <a:solidFill>
                <a:schemeClr val="tx1"/>
              </a:solidFill>
              <a:latin typeface="Century Gothic" panose="020B0502020202020204" charset="0"/>
              <a:cs typeface="Century Gothic" panose="020B0502020202020204" charset="0"/>
            </a:endParaRPr>
          </a:p>
          <a:p>
            <a:pPr marL="285750" indent="-285750"/>
            <a:endParaRPr lang="en-GB" dirty="0">
              <a:solidFill>
                <a:schemeClr val="tx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5"/>
          <p:cNvSpPr txBox="1">
            <a:spLocks noGrp="1"/>
          </p:cNvSpPr>
          <p:nvPr>
            <p:ph type="body" idx="1"/>
          </p:nvPr>
        </p:nvSpPr>
        <p:spPr>
          <a:xfrm>
            <a:off x="538582" y="1020850"/>
            <a:ext cx="8520600" cy="5396684"/>
          </a:xfrm>
          <a:prstGeom prst="rect">
            <a:avLst/>
          </a:prstGeom>
        </p:spPr>
        <p:txBody>
          <a:bodyPr spcFirstLastPara="1" wrap="square" lIns="91425" tIns="91425" rIns="91425" bIns="91425" anchor="t" anchorCtr="0">
            <a:normAutofit/>
          </a:bodyPr>
          <a:lstStyle/>
          <a:p>
            <a:r>
              <a:rPr lang="en-IN" b="0" i="0" dirty="0" err="1">
                <a:solidFill>
                  <a:schemeClr val="tx1"/>
                </a:solidFill>
                <a:effectLst/>
                <a:latin typeface="Century Gothic" panose="020B0502020202020204" charset="0"/>
                <a:cs typeface="Century Gothic" panose="020B0502020202020204" charset="0"/>
              </a:rPr>
              <a:t>Sonkiya</a:t>
            </a:r>
            <a:r>
              <a:rPr lang="en-IN" b="0" i="0" dirty="0">
                <a:solidFill>
                  <a:schemeClr val="tx1"/>
                </a:solidFill>
                <a:effectLst/>
                <a:latin typeface="Century Gothic" panose="020B0502020202020204" charset="0"/>
                <a:cs typeface="Century Gothic" panose="020B0502020202020204" charset="0"/>
              </a:rPr>
              <a:t>, P., Bajpai, V., &amp; Bansal, A. (2021). Stock price prediction using BERT and GAN. </a:t>
            </a:r>
            <a:r>
              <a:rPr lang="en-IN" b="0" i="1" dirty="0" err="1">
                <a:solidFill>
                  <a:schemeClr val="tx1"/>
                </a:solidFill>
                <a:effectLst/>
                <a:latin typeface="Century Gothic" panose="020B0502020202020204" charset="0"/>
                <a:cs typeface="Century Gothic" panose="020B0502020202020204" charset="0"/>
              </a:rPr>
              <a:t>arXiv</a:t>
            </a:r>
            <a:r>
              <a:rPr lang="en-IN" b="0" i="1" dirty="0">
                <a:solidFill>
                  <a:schemeClr val="tx1"/>
                </a:solidFill>
                <a:effectLst/>
                <a:latin typeface="Century Gothic" panose="020B0502020202020204" charset="0"/>
                <a:cs typeface="Century Gothic" panose="020B0502020202020204" charset="0"/>
              </a:rPr>
              <a:t> preprint arXiv:2107.09055</a:t>
            </a:r>
            <a:r>
              <a:rPr lang="en-IN" b="0" i="0" dirty="0">
                <a:solidFill>
                  <a:schemeClr val="tx1"/>
                </a:solidFill>
                <a:effectLst/>
                <a:latin typeface="Century Gothic" panose="020B0502020202020204" charset="0"/>
                <a:cs typeface="Century Gothic" panose="020B0502020202020204" charset="0"/>
              </a:rPr>
              <a:t>.</a:t>
            </a:r>
            <a:endParaRPr lang="en-IN" b="0" i="0" dirty="0">
              <a:solidFill>
                <a:schemeClr val="tx1"/>
              </a:solidFill>
              <a:effectLst/>
              <a:latin typeface="Century Gothic" panose="020B0502020202020204" charset="0"/>
              <a:cs typeface="Century Gothic" panose="020B0502020202020204" charset="0"/>
            </a:endParaRPr>
          </a:p>
          <a:p>
            <a:endParaRPr lang="en-IN" dirty="0">
              <a:solidFill>
                <a:schemeClr val="tx1"/>
              </a:solidFill>
              <a:latin typeface="Century Gothic" panose="020B0502020202020204" charset="0"/>
              <a:cs typeface="Century Gothic" panose="020B0502020202020204" charset="0"/>
            </a:endParaRPr>
          </a:p>
          <a:p>
            <a:r>
              <a:rPr lang="en-US" b="0" i="0" dirty="0">
                <a:solidFill>
                  <a:schemeClr val="tx1"/>
                </a:solidFill>
                <a:effectLst/>
                <a:latin typeface="Century Gothic" panose="020B0502020202020204" charset="0"/>
                <a:cs typeface="Century Gothic" panose="020B0502020202020204" charset="0"/>
              </a:rPr>
              <a:t>Mokhtari, S., Yen, K. K., &amp; Liu, J. (2021). Effectiveness of artificial intelligence in stock market prediction based on machine learning. </a:t>
            </a:r>
            <a:r>
              <a:rPr lang="en-US" b="0" i="1" dirty="0" err="1">
                <a:solidFill>
                  <a:schemeClr val="tx1"/>
                </a:solidFill>
                <a:effectLst/>
                <a:latin typeface="Century Gothic" panose="020B0502020202020204" charset="0"/>
                <a:cs typeface="Century Gothic" panose="020B0502020202020204" charset="0"/>
              </a:rPr>
              <a:t>arXiv</a:t>
            </a:r>
            <a:r>
              <a:rPr lang="en-US" b="0" i="1" dirty="0">
                <a:solidFill>
                  <a:schemeClr val="tx1"/>
                </a:solidFill>
                <a:effectLst/>
                <a:latin typeface="Century Gothic" panose="020B0502020202020204" charset="0"/>
                <a:cs typeface="Century Gothic" panose="020B0502020202020204" charset="0"/>
              </a:rPr>
              <a:t> preprint arXiv:2107.01031</a:t>
            </a:r>
            <a:r>
              <a:rPr lang="en-US" b="0" i="0" dirty="0">
                <a:solidFill>
                  <a:schemeClr val="tx1"/>
                </a:solidFill>
                <a:effectLst/>
                <a:latin typeface="Century Gothic" panose="020B0502020202020204" charset="0"/>
                <a:cs typeface="Century Gothic" panose="020B0502020202020204" charset="0"/>
              </a:rPr>
              <a:t>.</a:t>
            </a:r>
            <a:endParaRPr lang="en-US" b="0" i="0" dirty="0">
              <a:solidFill>
                <a:schemeClr val="tx1"/>
              </a:solidFill>
              <a:effectLst/>
              <a:latin typeface="Century Gothic" panose="020B0502020202020204" charset="0"/>
              <a:cs typeface="Century Gothic" panose="020B0502020202020204" charset="0"/>
            </a:endParaRPr>
          </a:p>
          <a:p>
            <a:endParaRPr lang="en-US" dirty="0">
              <a:solidFill>
                <a:schemeClr val="tx1"/>
              </a:solidFill>
              <a:latin typeface="Century Gothic" panose="020B0502020202020204" charset="0"/>
              <a:cs typeface="Century Gothic" panose="020B0502020202020204" charset="0"/>
            </a:endParaRPr>
          </a:p>
          <a:p>
            <a:r>
              <a:rPr lang="en-US" b="0" i="0" dirty="0">
                <a:solidFill>
                  <a:schemeClr val="tx1"/>
                </a:solidFill>
                <a:effectLst/>
                <a:latin typeface="Century Gothic" panose="020B0502020202020204" charset="0"/>
                <a:cs typeface="Century Gothic" panose="020B0502020202020204" charset="0"/>
              </a:rPr>
              <a:t>Wu, J. M. T., Li, Z., </a:t>
            </a:r>
            <a:r>
              <a:rPr lang="en-US" b="0" i="0" dirty="0" err="1">
                <a:solidFill>
                  <a:schemeClr val="tx1"/>
                </a:solidFill>
                <a:effectLst/>
                <a:latin typeface="Century Gothic" panose="020B0502020202020204" charset="0"/>
                <a:cs typeface="Century Gothic" panose="020B0502020202020204" charset="0"/>
              </a:rPr>
              <a:t>Herencsar</a:t>
            </a:r>
            <a:r>
              <a:rPr lang="en-US" b="0" i="0" dirty="0">
                <a:solidFill>
                  <a:schemeClr val="tx1"/>
                </a:solidFill>
                <a:effectLst/>
                <a:latin typeface="Century Gothic" panose="020B0502020202020204" charset="0"/>
                <a:cs typeface="Century Gothic" panose="020B0502020202020204" charset="0"/>
              </a:rPr>
              <a:t>, N., Vo, B., &amp; Lin, J. C. W. (2021). A graph-based CNN-LSTM stock price prediction algorithm with leading indicators. </a:t>
            </a:r>
            <a:r>
              <a:rPr lang="en-US" b="0" i="1" dirty="0">
                <a:solidFill>
                  <a:schemeClr val="tx1"/>
                </a:solidFill>
                <a:effectLst/>
                <a:latin typeface="Century Gothic" panose="020B0502020202020204" charset="0"/>
                <a:cs typeface="Century Gothic" panose="020B0502020202020204" charset="0"/>
              </a:rPr>
              <a:t>Multimedia Systems</a:t>
            </a:r>
            <a:r>
              <a:rPr lang="en-US" b="0" i="0" dirty="0">
                <a:solidFill>
                  <a:schemeClr val="tx1"/>
                </a:solidFill>
                <a:effectLst/>
                <a:latin typeface="Century Gothic" panose="020B0502020202020204" charset="0"/>
                <a:cs typeface="Century Gothic" panose="020B0502020202020204" charset="0"/>
              </a:rPr>
              <a:t>, 1-20.</a:t>
            </a:r>
            <a:endParaRPr lang="en-US" b="0" i="0" dirty="0">
              <a:solidFill>
                <a:schemeClr val="tx1"/>
              </a:solidFill>
              <a:effectLst/>
              <a:latin typeface="Century Gothic" panose="020B0502020202020204" charset="0"/>
              <a:cs typeface="Century Gothic" panose="020B0502020202020204" charset="0"/>
            </a:endParaRPr>
          </a:p>
          <a:p>
            <a:endParaRPr lang="en-US" dirty="0">
              <a:solidFill>
                <a:schemeClr val="tx1"/>
              </a:solidFill>
              <a:latin typeface="Century Gothic" panose="020B0502020202020204" charset="0"/>
              <a:cs typeface="Century Gothic" panose="020B0502020202020204" charset="0"/>
            </a:endParaRPr>
          </a:p>
          <a:p>
            <a:r>
              <a:rPr lang="en-US" b="0" i="0" dirty="0">
                <a:solidFill>
                  <a:schemeClr val="tx1"/>
                </a:solidFill>
                <a:effectLst/>
                <a:latin typeface="Century Gothic" panose="020B0502020202020204" charset="0"/>
                <a:cs typeface="Century Gothic" panose="020B0502020202020204" charset="0"/>
              </a:rPr>
              <a:t>Jiang, W. (2021). Applications of deep learning in stock market prediction: recent progress. </a:t>
            </a:r>
            <a:r>
              <a:rPr lang="en-US" b="0" i="1" dirty="0">
                <a:solidFill>
                  <a:schemeClr val="tx1"/>
                </a:solidFill>
                <a:effectLst/>
                <a:latin typeface="Century Gothic" panose="020B0502020202020204" charset="0"/>
                <a:cs typeface="Century Gothic" panose="020B0502020202020204" charset="0"/>
              </a:rPr>
              <a:t>Expert Systems with Applications</a:t>
            </a:r>
            <a:r>
              <a:rPr lang="en-US" b="0" i="0" dirty="0">
                <a:solidFill>
                  <a:schemeClr val="tx1"/>
                </a:solidFill>
                <a:effectLst/>
                <a:latin typeface="Century Gothic" panose="020B0502020202020204" charset="0"/>
                <a:cs typeface="Century Gothic" panose="020B0502020202020204" charset="0"/>
              </a:rPr>
              <a:t>, </a:t>
            </a:r>
            <a:r>
              <a:rPr lang="en-US" b="0" i="1" dirty="0">
                <a:solidFill>
                  <a:schemeClr val="tx1"/>
                </a:solidFill>
                <a:effectLst/>
                <a:latin typeface="Century Gothic" panose="020B0502020202020204" charset="0"/>
                <a:cs typeface="Century Gothic" panose="020B0502020202020204" charset="0"/>
              </a:rPr>
              <a:t>184</a:t>
            </a:r>
            <a:r>
              <a:rPr lang="en-US" b="0" i="0" dirty="0">
                <a:solidFill>
                  <a:schemeClr val="tx1"/>
                </a:solidFill>
                <a:effectLst/>
                <a:latin typeface="Century Gothic" panose="020B0502020202020204" charset="0"/>
                <a:cs typeface="Century Gothic" panose="020B0502020202020204" charset="0"/>
              </a:rPr>
              <a:t>, 115537.</a:t>
            </a:r>
            <a:endParaRPr lang="en-US" b="0" i="0" dirty="0">
              <a:solidFill>
                <a:schemeClr val="tx1"/>
              </a:solidFill>
              <a:effectLst/>
              <a:latin typeface="Century Gothic" panose="020B0502020202020204" charset="0"/>
              <a:cs typeface="Century Gothic" panose="020B0502020202020204" charset="0"/>
            </a:endParaRPr>
          </a:p>
          <a:p>
            <a:endParaRPr lang="en-US" dirty="0">
              <a:solidFill>
                <a:schemeClr val="tx1"/>
              </a:solidFill>
              <a:latin typeface="Century Gothic" panose="020B0502020202020204" charset="0"/>
              <a:cs typeface="Century Gothic" panose="020B0502020202020204" charset="0"/>
            </a:endParaRPr>
          </a:p>
          <a:p>
            <a:r>
              <a:rPr lang="en-US" b="0" i="0" dirty="0">
                <a:solidFill>
                  <a:schemeClr val="tx1"/>
                </a:solidFill>
                <a:effectLst/>
                <a:latin typeface="Century Gothic" panose="020B0502020202020204" charset="0"/>
                <a:cs typeface="Century Gothic" panose="020B0502020202020204" charset="0"/>
              </a:rPr>
              <a:t>Kumar, G., Jain, S., &amp; Singh, U. P. (2021). Stock market forecasting using computational intelligence: A survey. </a:t>
            </a:r>
            <a:r>
              <a:rPr lang="en-US" b="0" i="1" dirty="0">
                <a:solidFill>
                  <a:schemeClr val="tx1"/>
                </a:solidFill>
                <a:effectLst/>
                <a:latin typeface="Century Gothic" panose="020B0502020202020204" charset="0"/>
                <a:cs typeface="Century Gothic" panose="020B0502020202020204" charset="0"/>
              </a:rPr>
              <a:t>Archives of computational methods in engineering</a:t>
            </a:r>
            <a:r>
              <a:rPr lang="en-US" b="0" i="0" dirty="0">
                <a:solidFill>
                  <a:schemeClr val="tx1"/>
                </a:solidFill>
                <a:effectLst/>
                <a:latin typeface="Century Gothic" panose="020B0502020202020204" charset="0"/>
                <a:cs typeface="Century Gothic" panose="020B0502020202020204" charset="0"/>
              </a:rPr>
              <a:t>, </a:t>
            </a:r>
            <a:r>
              <a:rPr lang="en-US" b="0" i="1" dirty="0">
                <a:solidFill>
                  <a:schemeClr val="tx1"/>
                </a:solidFill>
                <a:effectLst/>
                <a:latin typeface="Century Gothic" panose="020B0502020202020204" charset="0"/>
                <a:cs typeface="Century Gothic" panose="020B0502020202020204" charset="0"/>
              </a:rPr>
              <a:t>28</a:t>
            </a:r>
            <a:r>
              <a:rPr lang="en-US" b="0" i="0" dirty="0">
                <a:solidFill>
                  <a:schemeClr val="tx1"/>
                </a:solidFill>
                <a:effectLst/>
                <a:latin typeface="Century Gothic" panose="020B0502020202020204" charset="0"/>
                <a:cs typeface="Century Gothic" panose="020B0502020202020204" charset="0"/>
              </a:rPr>
              <a:t>, 1069-1101.</a:t>
            </a:r>
            <a:endParaRPr lang="en-IN" dirty="0">
              <a:solidFill>
                <a:schemeClr val="tx1"/>
              </a:solidFill>
              <a:latin typeface="Century Gothic" panose="020B0502020202020204" charset="0"/>
              <a:cs typeface="Century Gothic" panose="020B0502020202020204" charset="0"/>
            </a:endParaRPr>
          </a:p>
          <a:p>
            <a:pPr marL="0" lvl="0" indent="0" algn="l" rtl="0">
              <a:spcBef>
                <a:spcPts val="1200"/>
              </a:spcBef>
              <a:spcAft>
                <a:spcPts val="1200"/>
              </a:spcAft>
              <a:buNone/>
            </a:pPr>
            <a:endParaRPr lang="en-IN" dirty="0">
              <a:solidFill>
                <a:schemeClr val="tx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15"/>
          <p:cNvSpPr txBox="1">
            <a:spLocks noGrp="1"/>
          </p:cNvSpPr>
          <p:nvPr>
            <p:ph type="body" idx="1"/>
          </p:nvPr>
        </p:nvSpPr>
        <p:spPr>
          <a:xfrm>
            <a:off x="193675" y="849630"/>
            <a:ext cx="8074660" cy="3443605"/>
          </a:xfrm>
          <a:prstGeom prst="rect">
            <a:avLst/>
          </a:prstGeom>
        </p:spPr>
        <p:txBody>
          <a:bodyPr spcFirstLastPara="1" wrap="square" lIns="91425" tIns="91425" rIns="91425" bIns="91425" anchor="t" anchorCtr="0">
            <a:noAutofit/>
          </a:bodyPr>
          <a:lstStyle/>
          <a:p>
            <a:pPr marL="742950" indent="-285750">
              <a:lnSpc>
                <a:spcPct val="100000"/>
              </a:lnSpc>
              <a:buFont typeface="Wingdings" panose="05000000000000000000" pitchFamily="2" charset="2"/>
              <a:buChar char="q"/>
            </a:pPr>
            <a:r>
              <a:rPr lang="en-US" sz="1800" dirty="0">
                <a:solidFill>
                  <a:schemeClr val="bg1">
                    <a:lumMod val="95000"/>
                  </a:schemeClr>
                </a:solidFill>
                <a:effectLst/>
                <a:latin typeface="Century Gothic" panose="020B0502020202020204" charset="0"/>
                <a:ea typeface="TimesLTStd-Roman"/>
                <a:cs typeface="Century Gothic" panose="020B0502020202020204" charset="0"/>
              </a:rPr>
              <a:t>       </a:t>
            </a:r>
            <a:r>
              <a:rPr lang="en-US" sz="1800" dirty="0">
                <a:solidFill>
                  <a:schemeClr val="tx1"/>
                </a:solidFill>
                <a:effectLst/>
                <a:latin typeface="Century Gothic" panose="020B0502020202020204" charset="0"/>
                <a:ea typeface="TimesLTStd-Roman"/>
                <a:cs typeface="Century Gothic" panose="020B0502020202020204" charset="0"/>
              </a:rPr>
              <a:t>   Therefore, in this study,  a novel </a:t>
            </a:r>
            <a:r>
              <a:rPr lang="en-IN" altLang="en-US" sz="1800" dirty="0">
                <a:solidFill>
                  <a:schemeClr val="tx1"/>
                </a:solidFill>
                <a:effectLst/>
                <a:latin typeface="Century Gothic" panose="020B0502020202020204" charset="0"/>
                <a:ea typeface="TimesLTStd-Roman"/>
                <a:cs typeface="Century Gothic" panose="020B0502020202020204" charset="0"/>
              </a:rPr>
              <a:t>time series analysis</a:t>
            </a:r>
            <a:r>
              <a:rPr lang="en-US" sz="1800" dirty="0">
                <a:solidFill>
                  <a:schemeClr val="tx1"/>
                </a:solidFill>
                <a:effectLst/>
                <a:latin typeface="Century Gothic" panose="020B0502020202020204" charset="0"/>
                <a:ea typeface="TimesLTStd-Roman"/>
                <a:cs typeface="Century Gothic" panose="020B0502020202020204" charset="0"/>
              </a:rPr>
              <a:t> system for automated stock trading based on deep learning that observes both past and future trends of stock prices whether single and multi-step ahead as an observing state to make the optimal trading decisions of buying, selling, and holding the stocks. </a:t>
            </a:r>
            <a:endParaRPr lang="en-US" sz="1800" dirty="0">
              <a:solidFill>
                <a:schemeClr val="tx1"/>
              </a:solidFill>
              <a:effectLst/>
              <a:latin typeface="Century Gothic" panose="020B0502020202020204" charset="0"/>
              <a:ea typeface="TimesLTStd-Roman"/>
              <a:cs typeface="Century Gothic" panose="020B0502020202020204" charset="0"/>
            </a:endParaRPr>
          </a:p>
          <a:p>
            <a:pPr marL="742950" indent="-285750">
              <a:lnSpc>
                <a:spcPct val="100000"/>
              </a:lnSpc>
              <a:buFont typeface="Wingdings" panose="05000000000000000000" pitchFamily="2" charset="2"/>
              <a:buChar char="q"/>
            </a:pPr>
            <a:endParaRPr lang="en-US" sz="1800" i="1" dirty="0">
              <a:solidFill>
                <a:schemeClr val="tx1"/>
              </a:solidFill>
              <a:effectLst/>
              <a:latin typeface="Century Gothic" panose="020B0502020202020204" charset="0"/>
              <a:ea typeface="TimesLTStd-Roman"/>
              <a:cs typeface="Century Gothic" panose="020B0502020202020204" charset="0"/>
            </a:endParaRPr>
          </a:p>
          <a:p>
            <a:pPr marL="742950" indent="-285750">
              <a:lnSpc>
                <a:spcPct val="100000"/>
              </a:lnSpc>
              <a:buFont typeface="Wingdings" panose="05000000000000000000" pitchFamily="2" charset="2"/>
              <a:buChar char="q"/>
            </a:pPr>
            <a:r>
              <a:rPr lang="en-US" sz="1800" i="1" dirty="0">
                <a:solidFill>
                  <a:schemeClr val="tx1"/>
                </a:solidFill>
                <a:effectLst/>
                <a:latin typeface="Century Gothic" panose="020B0502020202020204" charset="0"/>
                <a:ea typeface="TimesLTStd-Roman"/>
                <a:cs typeface="Century Gothic" panose="020B0502020202020204" charset="0"/>
              </a:rPr>
              <a:t>More specifically, at every time step, future trends are monitored concurrently using a forecasting network whose output is concatenated with past trends of stock prices.</a:t>
            </a:r>
            <a:endParaRPr lang="en-IN" sz="1800" b="1" dirty="0">
              <a:solidFill>
                <a:schemeClr val="bg1">
                  <a:lumMod val="95000"/>
                </a:schemeClr>
              </a:solidFill>
              <a:effectLst/>
              <a:latin typeface="Century Gothic" panose="020B0502020202020204" charset="0"/>
              <a:ea typeface="SimSun" panose="02010600030101010101" pitchFamily="2" charset="-122"/>
              <a:cs typeface="Century Gothic" panose="020B0502020202020204" charset="0"/>
            </a:endParaRPr>
          </a:p>
          <a:p>
            <a:pPr marL="742950" indent="-285750">
              <a:buFont typeface="Wingdings" panose="05000000000000000000" pitchFamily="2" charset="2"/>
              <a:buChar char="q"/>
            </a:pPr>
            <a:endParaRPr lang="en-US" sz="1800" dirty="0">
              <a:effectLst/>
              <a:latin typeface="Century Gothic" panose="020B0502020202020204" charset="0"/>
              <a:ea typeface="SimSun" panose="02010600030101010101" pitchFamily="2" charset="-122"/>
              <a:cs typeface="Century Gothic" panose="020B0502020202020204" charset="0"/>
            </a:endParaRPr>
          </a:p>
          <a:p>
            <a:pPr marL="742950" indent="-285750">
              <a:buFont typeface="Wingdings" panose="05000000000000000000" pitchFamily="2" charset="2"/>
              <a:buChar char="q"/>
            </a:pPr>
            <a:r>
              <a:rPr lang="en-US" sz="1800" dirty="0">
                <a:effectLst/>
                <a:latin typeface="Century Gothic" panose="020B0502020202020204" charset="0"/>
                <a:ea typeface="SimSun" panose="02010600030101010101" pitchFamily="2" charset="-122"/>
                <a:cs typeface="Century Gothic" panose="020B0502020202020204" charset="0"/>
              </a:rPr>
              <a:t>        This paper suggests the enhancement of ANN by keeping memory of the time series with the help of Recurrent Neural Network Algorithm implemented by LSTM Model</a:t>
            </a:r>
            <a:endParaRPr lang="en-IN" sz="1800" dirty="0">
              <a:effectLst/>
              <a:latin typeface="Century Gothic" panose="020B0502020202020204" charset="0"/>
              <a:ea typeface="SimSun" panose="02010600030101010101" pitchFamily="2" charset="-122"/>
              <a:cs typeface="Century Gothic" panose="020B0502020202020204" charset="0"/>
            </a:endParaRPr>
          </a:p>
          <a:p>
            <a:pPr marL="285750" indent="-285750">
              <a:spcAft>
                <a:spcPts val="1200"/>
              </a:spcAft>
              <a:buClr>
                <a:srgbClr val="FFFFFF"/>
              </a:buClr>
              <a:buFont typeface="Wingdings" panose="05000000000000000000" pitchFamily="2" charset="2"/>
              <a:buChar char="q"/>
            </a:pPr>
            <a:endParaRPr lang="en-IN" sz="1800" dirty="0">
              <a:effectLst/>
              <a:latin typeface="Century Gothic" panose="020B0502020202020204" charset="0"/>
              <a:ea typeface="SimSun" panose="02010600030101010101" pitchFamily="2" charset="-122"/>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2604770" y="1958340"/>
            <a:ext cx="4271645" cy="1529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6600" dirty="0">
                <a:latin typeface="Colonna MT" panose="04020805060202030203" charset="0"/>
                <a:ea typeface="Oswald Medium"/>
                <a:cs typeface="Colonna MT" panose="04020805060202030203" charset="0"/>
                <a:sym typeface="Oswald Medium"/>
              </a:rPr>
              <a:t>Thank you</a:t>
            </a:r>
            <a:endParaRPr lang="en-GB" sz="6600" dirty="0">
              <a:latin typeface="Colonna MT" panose="04020805060202030203" charset="0"/>
              <a:ea typeface="Oswald Medium"/>
              <a:cs typeface="Colonna MT" panose="04020805060202030203" charset="0"/>
              <a:sym typeface="Oswald Medium"/>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15" y="212140"/>
            <a:ext cx="7038900" cy="914100"/>
          </a:xfrm>
        </p:spPr>
        <p:txBody>
          <a:bodyPr/>
          <a:lstStyle/>
          <a:p>
            <a:r>
              <a:rPr lang="en-IN" sz="3200" dirty="0">
                <a:latin typeface="Century Gothic" panose="020B0502020202020204" charset="0"/>
                <a:cs typeface="Century Gothic" panose="020B0502020202020204" charset="0"/>
              </a:rPr>
              <a:t>3.Introduction</a:t>
            </a:r>
            <a:endParaRPr lang="en-IN" sz="3200" dirty="0">
              <a:latin typeface="Century Gothic" panose="020B0502020202020204" charset="0"/>
              <a:cs typeface="Century Gothic" panose="020B0502020202020204" charset="0"/>
            </a:endParaRPr>
          </a:p>
        </p:txBody>
      </p:sp>
      <p:sp>
        <p:nvSpPr>
          <p:cNvPr id="3" name="Text Placeholder 2"/>
          <p:cNvSpPr>
            <a:spLocks noGrp="1"/>
          </p:cNvSpPr>
          <p:nvPr>
            <p:ph type="body" idx="1"/>
          </p:nvPr>
        </p:nvSpPr>
        <p:spPr>
          <a:xfrm>
            <a:off x="436880" y="892175"/>
            <a:ext cx="8081010" cy="3888740"/>
          </a:xfrm>
        </p:spPr>
        <p:txBody>
          <a:bodyPr>
            <a:noAutofit/>
          </a:bodyPr>
          <a:lstStyle/>
          <a:p>
            <a:pPr>
              <a:buFont typeface="Wingdings" panose="05000000000000000000" pitchFamily="2" charset="2"/>
              <a:buChar char="q"/>
            </a:pPr>
            <a:r>
              <a:rPr lang="en-US" sz="1700" b="0" i="0" dirty="0">
                <a:solidFill>
                  <a:schemeClr val="tx1"/>
                </a:solidFill>
                <a:effectLst/>
                <a:latin typeface="Century Gothic" panose="020B0502020202020204" charset="0"/>
                <a:cs typeface="Century Gothic" panose="020B0502020202020204" charset="0"/>
              </a:rPr>
              <a:t>	</a:t>
            </a:r>
            <a:r>
              <a:rPr lang="en-IN" altLang="en-US" sz="1700" b="0" i="0" dirty="0">
                <a:solidFill>
                  <a:schemeClr val="tx1"/>
                </a:solidFill>
                <a:effectLst/>
                <a:latin typeface="Century Gothic" panose="020B0502020202020204" charset="0"/>
                <a:cs typeface="Century Gothic" panose="020B0502020202020204" charset="0"/>
              </a:rPr>
              <a:t>    </a:t>
            </a:r>
            <a:r>
              <a:rPr lang="en-US" sz="1700" b="0" i="0" dirty="0">
                <a:solidFill>
                  <a:schemeClr val="tx1"/>
                </a:solidFill>
                <a:effectLst/>
                <a:latin typeface="Century Gothic" panose="020B0502020202020204" charset="0"/>
                <a:cs typeface="Century Gothic" panose="020B0502020202020204" charset="0"/>
              </a:rPr>
              <a:t>Since stock market is a mesh so that investment on it without any business knowledge and domain intelligence lead to a great financial loss.</a:t>
            </a:r>
            <a:endParaRPr lang="en-US" sz="17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endParaRPr lang="en-US" sz="1700" b="0" i="0" dirty="0">
              <a:solidFill>
                <a:schemeClr val="tx1"/>
              </a:solidFill>
              <a:effectLst/>
              <a:latin typeface="Century Gothic" panose="020B0502020202020204" charset="0"/>
              <a:cs typeface="Century Gothic" panose="020B0502020202020204" charset="0"/>
            </a:endParaRPr>
          </a:p>
          <a:p>
            <a:pPr>
              <a:buFont typeface="Wingdings" panose="05000000000000000000" pitchFamily="2" charset="2"/>
              <a:buChar char="q"/>
            </a:pPr>
            <a:r>
              <a:rPr lang="en-US" sz="1700" dirty="0">
                <a:solidFill>
                  <a:schemeClr val="tx1"/>
                </a:solidFill>
                <a:latin typeface="Century Gothic" panose="020B0502020202020204" charset="0"/>
                <a:cs typeface="Century Gothic" panose="020B0502020202020204" charset="0"/>
              </a:rPr>
              <a:t>	</a:t>
            </a:r>
            <a:r>
              <a:rPr lang="en-IN" altLang="en-US" sz="1700" dirty="0">
                <a:solidFill>
                  <a:schemeClr val="tx1"/>
                </a:solidFill>
                <a:latin typeface="Century Gothic" panose="020B0502020202020204" charset="0"/>
                <a:cs typeface="Century Gothic" panose="020B0502020202020204" charset="0"/>
              </a:rPr>
              <a:t>    </a:t>
            </a:r>
            <a:r>
              <a:rPr lang="en-US" sz="1700" dirty="0">
                <a:solidFill>
                  <a:schemeClr val="tx1"/>
                </a:solidFill>
                <a:latin typeface="Century Gothic" panose="020B0502020202020204" charset="0"/>
                <a:cs typeface="Century Gothic" panose="020B0502020202020204" charset="0"/>
              </a:rPr>
              <a:t>Moreover the external variables as well as  trivial and non-trivial Interconnected economic, governmental ,societal and psychological aspect have crucial impact on the price of the stock. For this financial time series analysis , various scientific approaches were practiced to create data mining strategies in order to make investors to make intelligent knowledge-based decisions to make more profit while minimizing the financial risks.</a:t>
            </a:r>
            <a:endParaRPr lang="en-US" sz="17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endParaRPr lang="en-US" sz="1700" dirty="0">
              <a:solidFill>
                <a:schemeClr val="tx1"/>
              </a:solidFill>
              <a:latin typeface="Century Gothic" panose="020B0502020202020204" charset="0"/>
              <a:cs typeface="Century Gothic" panose="020B0502020202020204" charset="0"/>
            </a:endParaRPr>
          </a:p>
          <a:p>
            <a:pPr>
              <a:buFont typeface="Wingdings" panose="05000000000000000000" pitchFamily="2" charset="2"/>
              <a:buChar char="q"/>
            </a:pPr>
            <a:r>
              <a:rPr lang="en-US" sz="1700" b="0" i="0" dirty="0">
                <a:solidFill>
                  <a:schemeClr val="tx1"/>
                </a:solidFill>
                <a:effectLst/>
                <a:latin typeface="Century Gothic" panose="020B0502020202020204" charset="0"/>
                <a:cs typeface="Century Gothic" panose="020B0502020202020204" charset="0"/>
              </a:rPr>
              <a:t>	</a:t>
            </a:r>
            <a:r>
              <a:rPr lang="en-IN" altLang="en-US" sz="1700" b="0" i="0" dirty="0">
                <a:solidFill>
                  <a:schemeClr val="tx1"/>
                </a:solidFill>
                <a:effectLst/>
                <a:latin typeface="Century Gothic" panose="020B0502020202020204" charset="0"/>
                <a:cs typeface="Century Gothic" panose="020B0502020202020204" charset="0"/>
              </a:rPr>
              <a:t>    </a:t>
            </a:r>
            <a:r>
              <a:rPr lang="en-US" sz="1700" b="0" i="0" dirty="0">
                <a:solidFill>
                  <a:schemeClr val="tx1"/>
                </a:solidFill>
                <a:effectLst/>
                <a:latin typeface="Century Gothic" panose="020B0502020202020204" charset="0"/>
                <a:cs typeface="Century Gothic" panose="020B0502020202020204" charset="0"/>
              </a:rPr>
              <a:t>The emergence of Data science and various Machine Learning algorithms can manipulate relatively large and complex datasets , by means of feature engineering it can fetch meaningful features and learn from the patterns in the data to make accurate predictions. </a:t>
            </a:r>
            <a:endParaRPr lang="en-US" sz="1700" dirty="0">
              <a:solidFill>
                <a:schemeClr val="tx1"/>
              </a:solidFill>
              <a:latin typeface="Century Gothic" panose="020B0502020202020204" charset="0"/>
              <a:cs typeface="Century Gothic" panose="020B0502020202020204" charset="0"/>
            </a:endParaRPr>
          </a:p>
          <a:p>
            <a:endParaRPr lang="en-US" sz="1700" dirty="0">
              <a:solidFill>
                <a:schemeClr val="tx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body" idx="1"/>
          </p:nvPr>
        </p:nvSpPr>
        <p:spPr>
          <a:xfrm>
            <a:off x="572770" y="933450"/>
            <a:ext cx="8131810" cy="4018915"/>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buFont typeface="Wingdings" panose="05000000000000000000" pitchFamily="2" charset="2"/>
              <a:buChar char="q"/>
            </a:pPr>
            <a:r>
              <a:rPr lang="en-IN" altLang="en-US" sz="1600" dirty="0">
                <a:latin typeface="Century Gothic" panose="020B0502020202020204" charset="0"/>
                <a:cs typeface="Century Gothic" panose="020B0502020202020204" charset="0"/>
                <a:sym typeface="+mn-ea"/>
              </a:rPr>
              <a:t>        </a:t>
            </a:r>
            <a:r>
              <a:rPr lang="en-US" sz="1600" dirty="0">
                <a:latin typeface="Century Gothic" panose="020B0502020202020204" charset="0"/>
                <a:cs typeface="Century Gothic" panose="020B0502020202020204" charset="0"/>
                <a:sym typeface="+mn-ea"/>
              </a:rPr>
              <a:t>T</a:t>
            </a:r>
            <a:r>
              <a:rPr lang="en-US" sz="1600" dirty="0">
                <a:effectLst/>
                <a:latin typeface="Century Gothic" panose="020B0502020202020204" charset="0"/>
                <a:cs typeface="Century Gothic" panose="020B0502020202020204" charset="0"/>
                <a:sym typeface="+mn-ea"/>
              </a:rPr>
              <a:t>he use of ML techniques in the branch of finance has become increasingly popular in very recent years and also many studies have shown promising results in predicting stock prices. </a:t>
            </a:r>
            <a:r>
              <a:rPr lang="en-US" sz="1600" dirty="0">
                <a:latin typeface="Century Gothic" panose="020B0502020202020204" charset="0"/>
                <a:cs typeface="Century Gothic" panose="020B0502020202020204" charset="0"/>
                <a:sym typeface="+mn-ea"/>
              </a:rPr>
              <a:t>I</a:t>
            </a:r>
            <a:r>
              <a:rPr lang="en-US" sz="1600" dirty="0">
                <a:effectLst/>
                <a:latin typeface="Century Gothic" panose="020B0502020202020204" charset="0"/>
                <a:cs typeface="Century Gothic" panose="020B0502020202020204" charset="0"/>
                <a:sym typeface="+mn-ea"/>
              </a:rPr>
              <a:t>nstead of employing pre-determined strategies, we proposed a self-adjusting automated trading strategy as a decision support system for stock market investors by designing a deep learning framework.</a:t>
            </a:r>
            <a:r>
              <a:rPr lang="en-US" sz="1600" b="0" i="0" dirty="0">
                <a:solidFill>
                  <a:schemeClr val="tx1"/>
                </a:solidFill>
                <a:effectLst/>
                <a:latin typeface="Century Gothic" panose="020B0502020202020204" charset="0"/>
                <a:cs typeface="Century Gothic" panose="020B0502020202020204" charset="0"/>
              </a:rPr>
              <a:t>  </a:t>
            </a:r>
            <a:endParaRPr lang="en-US" sz="1600" b="0" i="0" dirty="0">
              <a:solidFill>
                <a:schemeClr val="tx1"/>
              </a:solidFill>
              <a:effectLst/>
              <a:latin typeface="Century Gothic" panose="020B0502020202020204" charset="0"/>
              <a:cs typeface="Century Gothic" panose="020B0502020202020204" charset="0"/>
            </a:endParaRPr>
          </a:p>
          <a:p>
            <a:pPr marL="285750" indent="-285750">
              <a:spcBef>
                <a:spcPts val="1200"/>
              </a:spcBef>
              <a:spcAft>
                <a:spcPts val="1200"/>
              </a:spcAft>
              <a:buFont typeface="Wingdings" panose="05000000000000000000" pitchFamily="2" charset="2"/>
              <a:buChar char="q"/>
            </a:pPr>
            <a:r>
              <a:rPr lang="en-US" sz="1600" b="0" i="0" dirty="0">
                <a:solidFill>
                  <a:schemeClr val="tx1"/>
                </a:solidFill>
                <a:effectLst/>
                <a:latin typeface="Century Gothic" panose="020B0502020202020204" charset="0"/>
                <a:cs typeface="Century Gothic" panose="020B0502020202020204" charset="0"/>
              </a:rPr>
              <a:t>  </a:t>
            </a:r>
            <a:r>
              <a:rPr lang="en-IN" altLang="en-US" sz="1600" b="0" i="0" dirty="0">
                <a:solidFill>
                  <a:schemeClr val="tx1"/>
                </a:solidFill>
                <a:effectLst/>
                <a:latin typeface="Century Gothic" panose="020B0502020202020204" charset="0"/>
                <a:cs typeface="Century Gothic" panose="020B0502020202020204" charset="0"/>
              </a:rPr>
              <a:t>      </a:t>
            </a:r>
            <a:r>
              <a:rPr lang="en-US" sz="1600" b="0" i="0" dirty="0">
                <a:solidFill>
                  <a:schemeClr val="tx1"/>
                </a:solidFill>
                <a:effectLst/>
                <a:latin typeface="Century Gothic" panose="020B0502020202020204" charset="0"/>
                <a:cs typeface="Century Gothic" panose="020B0502020202020204" charset="0"/>
              </a:rPr>
              <a:t>But with the advent of artificial intelligence and machine learning approaches, the difficulty of manually analyzing the reports for trading is eliminated with the help of such automated trading systems.</a:t>
            </a:r>
            <a:endParaRPr lang="en-US" sz="1600" b="0" i="0" dirty="0">
              <a:solidFill>
                <a:schemeClr val="tx1"/>
              </a:solidFill>
              <a:effectLst/>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US" sz="1600" b="0" i="0" dirty="0">
                <a:solidFill>
                  <a:schemeClr val="tx1"/>
                </a:solidFill>
                <a:effectLst/>
                <a:latin typeface="Century Gothic" panose="020B0502020202020204" charset="0"/>
                <a:cs typeface="Century Gothic" panose="020B0502020202020204" charset="0"/>
              </a:rPr>
              <a:t>          For the development of the model, Recurrent Neural Network algorithm is employed in this project since we are working with the time series of the financial data , it is necessary to keep the time and value in memory in order to predict the result.</a:t>
            </a:r>
            <a:endParaRPr lang="en-US" sz="1600" dirty="0">
              <a:solidFill>
                <a:schemeClr val="tx1"/>
              </a:solidFill>
              <a:latin typeface="Century Gothic" panose="020B0502020202020204" charset="0"/>
              <a:cs typeface="Century Gothic" panose="020B0502020202020204" charset="0"/>
            </a:endParaRPr>
          </a:p>
          <a:p>
            <a:pPr marL="285750" indent="-285750">
              <a:spcBef>
                <a:spcPts val="1200"/>
              </a:spcBef>
              <a:spcAft>
                <a:spcPts val="1200"/>
              </a:spcAft>
              <a:buFont typeface="Wingdings" panose="05000000000000000000" pitchFamily="2" charset="2"/>
              <a:buChar char="q"/>
            </a:pPr>
            <a:endParaRPr lang="en-US" sz="1600" dirty="0">
              <a:solidFill>
                <a:schemeClr val="tx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425976" y="345250"/>
            <a:ext cx="8520600" cy="572700"/>
          </a:xfrm>
          <a:prstGeom prst="rect">
            <a:avLst/>
          </a:prstGeom>
        </p:spPr>
        <p:txBody>
          <a:bodyPr spcFirstLastPara="1" wrap="square" lIns="91425" tIns="91425" rIns="91425" bIns="91425" anchor="t" anchorCtr="0">
            <a:noAutofit/>
          </a:bodyPr>
          <a:lstStyle/>
          <a:p>
            <a:r>
              <a:rPr lang="en-US" sz="3200" b="1" dirty="0">
                <a:effectLst/>
                <a:latin typeface="Century Gothic" panose="020B0502020202020204" charset="0"/>
                <a:ea typeface="SimSun" panose="02010600030101010101" pitchFamily="2" charset="-122"/>
                <a:cs typeface="Century Gothic" panose="020B0502020202020204" charset="0"/>
              </a:rPr>
              <a:t>4</a:t>
            </a:r>
            <a:r>
              <a:rPr lang="en-US" b="1" dirty="0">
                <a:effectLst/>
                <a:latin typeface="Century Gothic" panose="020B0502020202020204" charset="0"/>
                <a:ea typeface="SimSun" panose="02010600030101010101" pitchFamily="2" charset="-122"/>
                <a:cs typeface="Century Gothic" panose="020B0502020202020204" charset="0"/>
              </a:rPr>
              <a:t>. </a:t>
            </a:r>
            <a:r>
              <a:rPr lang="en-US" sz="3200" b="1" dirty="0">
                <a:effectLst/>
                <a:latin typeface="Century Gothic" panose="020B0502020202020204" charset="0"/>
                <a:ea typeface="SimSun" panose="02010600030101010101" pitchFamily="2" charset="-122"/>
                <a:cs typeface="Century Gothic" panose="020B0502020202020204" charset="0"/>
              </a:rPr>
              <a:t>Literature review </a:t>
            </a:r>
            <a:br>
              <a:rPr lang="en-IN" b="1" dirty="0">
                <a:effectLst/>
                <a:latin typeface="Century Gothic" panose="020B0502020202020204" charset="0"/>
                <a:ea typeface="SimSun" panose="02010600030101010101" pitchFamily="2" charset="-122"/>
                <a:cs typeface="Century Gothic" panose="020B0502020202020204" charset="0"/>
              </a:rPr>
            </a:br>
            <a:endParaRPr dirty="0">
              <a:latin typeface="Century Gothic" panose="020B0502020202020204" charset="0"/>
              <a:ea typeface="EB Garamond SemiBold"/>
              <a:cs typeface="Century Gothic" panose="020B0502020202020204" charset="0"/>
              <a:sym typeface="EB Garamond SemiBold"/>
            </a:endParaRPr>
          </a:p>
        </p:txBody>
      </p:sp>
      <p:sp>
        <p:nvSpPr>
          <p:cNvPr id="4" name="Text Box 3"/>
          <p:cNvSpPr txBox="1"/>
          <p:nvPr/>
        </p:nvSpPr>
        <p:spPr>
          <a:xfrm>
            <a:off x="267335" y="1355725"/>
            <a:ext cx="8609330" cy="3091815"/>
          </a:xfrm>
          <a:prstGeom prst="rect">
            <a:avLst/>
          </a:prstGeom>
          <a:noFill/>
        </p:spPr>
        <p:txBody>
          <a:bodyPr wrap="square" rtlCol="0">
            <a:spAutoFit/>
          </a:bodyPr>
          <a:p>
            <a:pPr marL="285750" indent="-285750" algn="l">
              <a:buFont typeface="Wingdings" panose="05000000000000000000" charset="0"/>
              <a:buChar char="q"/>
            </a:pPr>
            <a:r>
              <a:rPr lang="en-US" sz="1300">
                <a:latin typeface="Century Gothic" panose="020B0502020202020204" charset="0"/>
                <a:ea typeface="Malgun Gothic" panose="020B0503020000020004" charset="-127"/>
                <a:cs typeface="Century Gothic" panose="020B0502020202020204" charset="0"/>
              </a:rPr>
              <a:t>Zheng, Y., Li, Q., Chen, J., &amp; Chen, Y. (2019). Stock price prediction using</a:t>
            </a:r>
            <a:r>
              <a:rPr lang="en-IN" altLang="en-US" sz="1300">
                <a:latin typeface="Century Gothic" panose="020B0502020202020204" charset="0"/>
                <a:ea typeface="Malgun Gothic" panose="020B0503020000020004" charset="-127"/>
                <a:cs typeface="Century Gothic" panose="020B0502020202020204" charset="0"/>
              </a:rPr>
              <a:t> </a:t>
            </a:r>
            <a:r>
              <a:rPr lang="en-US" sz="1300">
                <a:latin typeface="Century Gothic" panose="020B0502020202020204" charset="0"/>
                <a:ea typeface="Malgun Gothic" panose="020B0503020000020004" charset="-127"/>
                <a:cs typeface="Century Gothic" panose="020B0502020202020204" charset="0"/>
              </a:rPr>
              <a:t>RNN and CNN-sliding window model. In International Conference on Intelligent Computing (pp. 473-484). Springer.</a:t>
            </a:r>
            <a:endParaRPr lang="en-US" sz="1300">
              <a:latin typeface="Century Gothic" panose="020B0502020202020204" charset="0"/>
              <a:ea typeface="Malgun Gothic" panose="020B0503020000020004" charset="-127"/>
              <a:cs typeface="Century Gothic" panose="020B0502020202020204" charset="0"/>
            </a:endParaRPr>
          </a:p>
          <a:p>
            <a:pPr algn="l"/>
            <a:endParaRPr lang="en-US" sz="1300">
              <a:latin typeface="Century Gothic" panose="020B0502020202020204" charset="0"/>
              <a:ea typeface="Malgun Gothic" panose="020B0503020000020004" charset="-127"/>
              <a:cs typeface="Century Gothic" panose="020B0502020202020204" charset="0"/>
            </a:endParaRPr>
          </a:p>
          <a:p>
            <a:pPr algn="l"/>
            <a:r>
              <a:rPr lang="en-IN" altLang="en-US" sz="1300">
                <a:latin typeface="Century Gothic" panose="020B0502020202020204" charset="0"/>
                <a:ea typeface="Malgun Gothic" panose="020B0503020000020004" charset="-127"/>
                <a:cs typeface="Century Gothic" panose="020B0502020202020204" charset="0"/>
              </a:rPr>
              <a:t>	</a:t>
            </a:r>
            <a:r>
              <a:rPr lang="en-US" sz="1300">
                <a:latin typeface="Century Gothic" panose="020B0502020202020204" charset="0"/>
                <a:ea typeface="Malgun Gothic" panose="020B0503020000020004" charset="-127"/>
                <a:cs typeface="Century Gothic" panose="020B0502020202020204" charset="0"/>
              </a:rPr>
              <a:t>This study compares the performance of</a:t>
            </a:r>
            <a:r>
              <a:rPr lang="en-IN" altLang="en-US" sz="1300">
                <a:latin typeface="Century Gothic" panose="020B0502020202020204" charset="0"/>
                <a:ea typeface="Malgun Gothic" panose="020B0503020000020004" charset="-127"/>
                <a:cs typeface="Century Gothic" panose="020B0502020202020204" charset="0"/>
              </a:rPr>
              <a:t> LSTM,</a:t>
            </a:r>
            <a:r>
              <a:rPr lang="en-US" sz="1300">
                <a:latin typeface="Century Gothic" panose="020B0502020202020204" charset="0"/>
                <a:ea typeface="Malgun Gothic" panose="020B0503020000020004" charset="-127"/>
                <a:cs typeface="Century Gothic" panose="020B0502020202020204" charset="0"/>
              </a:rPr>
              <a:t>RNN, and CNN-sliding window models for stock price prediction. It investigates different input representations and evaluates the effectiveness of these deep learning architectures in capturing stock price patterns.</a:t>
            </a:r>
            <a:endParaRPr lang="en-US" sz="1300">
              <a:latin typeface="Century Gothic" panose="020B0502020202020204" charset="0"/>
              <a:ea typeface="Malgun Gothic" panose="020B0503020000020004" charset="-127"/>
              <a:cs typeface="Century Gothic" panose="020B0502020202020204" charset="0"/>
            </a:endParaRPr>
          </a:p>
          <a:p>
            <a:pPr algn="l"/>
            <a:endParaRPr lang="en-US" sz="1300">
              <a:latin typeface="Century Gothic" panose="020B0502020202020204" charset="0"/>
              <a:ea typeface="Malgun Gothic" panose="020B0503020000020004" charset="-127"/>
              <a:cs typeface="Century Gothic" panose="020B0502020202020204" charset="0"/>
            </a:endParaRPr>
          </a:p>
          <a:p>
            <a:pPr algn="l"/>
            <a:endParaRPr lang="en-US" sz="1300">
              <a:latin typeface="Century Gothic" panose="020B0502020202020204" charset="0"/>
              <a:ea typeface="Malgun Gothic" panose="020B0503020000020004" charset="-127"/>
              <a:cs typeface="Century Gothic" panose="020B0502020202020204" charset="0"/>
            </a:endParaRPr>
          </a:p>
          <a:p>
            <a:pPr marL="285750" indent="-285750" algn="l">
              <a:buFont typeface="Wingdings" panose="05000000000000000000" charset="0"/>
              <a:buChar char="q"/>
            </a:pPr>
            <a:r>
              <a:rPr lang="en-US" sz="1300">
                <a:latin typeface="Century Gothic" panose="020B0502020202020204" charset="0"/>
                <a:ea typeface="Malgun Gothic" panose="020B0503020000020004" charset="-127"/>
                <a:cs typeface="Century Gothic" panose="020B0502020202020204" charset="0"/>
              </a:rPr>
              <a:t>Liu, Q., Ding, Y., &amp; Chao, H. C. (2020). Stock price prediction using GRU and attention-based recurrent neural networks. In Proceedings of the 2020 IEEE/ACM International Conference on Advances in Social Networks Analysis and Mining (pp. 516-523). IEEE.</a:t>
            </a:r>
            <a:endParaRPr lang="en-US" sz="1300">
              <a:latin typeface="Century Gothic" panose="020B0502020202020204" charset="0"/>
              <a:ea typeface="Malgun Gothic" panose="020B0503020000020004" charset="-127"/>
              <a:cs typeface="Century Gothic" panose="020B0502020202020204" charset="0"/>
            </a:endParaRPr>
          </a:p>
          <a:p>
            <a:pPr algn="l"/>
            <a:endParaRPr lang="en-US" sz="1300">
              <a:latin typeface="Century Gothic" panose="020B0502020202020204" charset="0"/>
              <a:ea typeface="Malgun Gothic" panose="020B0503020000020004" charset="-127"/>
              <a:cs typeface="Century Gothic" panose="020B0502020202020204" charset="0"/>
            </a:endParaRPr>
          </a:p>
          <a:p>
            <a:pPr algn="l"/>
            <a:r>
              <a:rPr lang="en-IN" altLang="en-US" sz="1300">
                <a:latin typeface="Century Gothic" panose="020B0502020202020204" charset="0"/>
                <a:ea typeface="Malgun Gothic" panose="020B0503020000020004" charset="-127"/>
                <a:cs typeface="Century Gothic" panose="020B0502020202020204" charset="0"/>
              </a:rPr>
              <a:t>	This research explores the use of LSTM, Gated Recurrent Unit (GRU), and attention-based recurrent neural networks for stock price prediction. It analyzes the performance of these models and discusses the impact of attention mechanisms on improving prediction accuracy.</a:t>
            </a:r>
            <a:endParaRPr lang="en-IN" altLang="en-US" sz="1300">
              <a:latin typeface="Century Gothic" panose="020B0502020202020204" charset="0"/>
              <a:ea typeface="Malgun Gothic" panose="020B0503020000020004" charset="-127"/>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95300" y="914400"/>
            <a:ext cx="8458200" cy="4523105"/>
          </a:xfrm>
          <a:prstGeom prst="rect">
            <a:avLst/>
          </a:prstGeom>
          <a:noFill/>
        </p:spPr>
        <p:txBody>
          <a:bodyPr wrap="square" rtlCol="0">
            <a:spAutoFit/>
          </a:bodyPr>
          <a:p>
            <a:pPr marL="285750" indent="-285750" algn="l">
              <a:buFont typeface="Wingdings" panose="05000000000000000000" charset="0"/>
              <a:buChar char="q"/>
            </a:pPr>
            <a:r>
              <a:rPr lang="en-US" sz="1600">
                <a:latin typeface="Century Gothic" panose="020B0502020202020204" charset="0"/>
                <a:ea typeface="Malgun Gothic" panose="020B0503020000020004" charset="-127"/>
                <a:cs typeface="Century Gothic" panose="020B0502020202020204" charset="0"/>
              </a:rPr>
              <a:t>Wang, Z., Zhang, Y., Wang, Y., &amp; Yang, H. (2020). A hybrid model combining</a:t>
            </a:r>
            <a:r>
              <a:rPr lang="en-IN" altLang="en-US" sz="1600">
                <a:latin typeface="Century Gothic" panose="020B0502020202020204" charset="0"/>
                <a:ea typeface="Malgun Gothic" panose="020B0503020000020004" charset="-127"/>
                <a:cs typeface="Century Gothic" panose="020B0502020202020204" charset="0"/>
              </a:rPr>
              <a:t> </a:t>
            </a:r>
            <a:r>
              <a:rPr lang="en-US" sz="1600">
                <a:latin typeface="Century Gothic" panose="020B0502020202020204" charset="0"/>
                <a:ea typeface="Malgun Gothic" panose="020B0503020000020004" charset="-127"/>
                <a:cs typeface="Century Gothic" panose="020B0502020202020204" charset="0"/>
              </a:rPr>
              <a:t>gradient boosting for stock price prediction. Journal of Computational Science, 41, 101126.</a:t>
            </a:r>
            <a:endParaRPr lang="en-US" sz="1600">
              <a:latin typeface="Century Gothic" panose="020B0502020202020204" charset="0"/>
              <a:ea typeface="Malgun Gothic" panose="020B0503020000020004" charset="-127"/>
              <a:cs typeface="Century Gothic" panose="020B0502020202020204" charset="0"/>
            </a:endParaRPr>
          </a:p>
          <a:p>
            <a:pPr algn="l"/>
            <a:endParaRPr lang="en-US" sz="1600">
              <a:latin typeface="Century Gothic" panose="020B0502020202020204" charset="0"/>
              <a:ea typeface="Malgun Gothic" panose="020B0503020000020004" charset="-127"/>
              <a:cs typeface="Century Gothic" panose="020B0502020202020204" charset="0"/>
            </a:endParaRPr>
          </a:p>
          <a:p>
            <a:pPr algn="l"/>
            <a:r>
              <a:rPr lang="en-IN" altLang="en-US" sz="1600">
                <a:latin typeface="Century Gothic" panose="020B0502020202020204" charset="0"/>
                <a:ea typeface="Malgun Gothic" panose="020B0503020000020004" charset="-127"/>
                <a:cs typeface="Century Gothic" panose="020B0502020202020204" charset="0"/>
              </a:rPr>
              <a:t>	</a:t>
            </a:r>
            <a:r>
              <a:rPr lang="en-US" sz="1600">
                <a:latin typeface="Century Gothic" panose="020B0502020202020204" charset="0"/>
                <a:ea typeface="Malgun Gothic" panose="020B0503020000020004" charset="-127"/>
                <a:cs typeface="Century Gothic" panose="020B0502020202020204" charset="0"/>
              </a:rPr>
              <a:t>This paper proposes a hybrid model that combines</a:t>
            </a:r>
            <a:r>
              <a:rPr lang="en-IN" altLang="en-US" sz="1600">
                <a:latin typeface="Century Gothic" panose="020B0502020202020204" charset="0"/>
                <a:ea typeface="Malgun Gothic" panose="020B0503020000020004" charset="-127"/>
                <a:cs typeface="Century Gothic" panose="020B0502020202020204" charset="0"/>
              </a:rPr>
              <a:t> SVM </a:t>
            </a:r>
            <a:r>
              <a:rPr lang="en-US" sz="1600">
                <a:latin typeface="Century Gothic" panose="020B0502020202020204" charset="0"/>
                <a:ea typeface="Malgun Gothic" panose="020B0503020000020004" charset="-127"/>
                <a:cs typeface="Century Gothic" panose="020B0502020202020204" charset="0"/>
              </a:rPr>
              <a:t>and gradient boosting for stock price prediction. It utilizes the sequence learning capability of LSTM and the ensemble learning power of gradient boosting to enhance forecasting accuracy.</a:t>
            </a:r>
            <a:endParaRPr lang="en-US" sz="1600">
              <a:latin typeface="Century Gothic" panose="020B0502020202020204" charset="0"/>
              <a:ea typeface="Malgun Gothic" panose="020B0503020000020004" charset="-127"/>
              <a:cs typeface="Century Gothic" panose="020B0502020202020204" charset="0"/>
            </a:endParaRPr>
          </a:p>
          <a:p>
            <a:pPr algn="l"/>
            <a:endParaRPr lang="en-US" sz="1600">
              <a:latin typeface="Century Gothic" panose="020B0502020202020204" charset="0"/>
              <a:ea typeface="Malgun Gothic" panose="020B0503020000020004" charset="-127"/>
              <a:cs typeface="Century Gothic" panose="020B0502020202020204" charset="0"/>
            </a:endParaRPr>
          </a:p>
          <a:p>
            <a:pPr marL="285750" indent="-285750" algn="l">
              <a:buFont typeface="Wingdings" panose="05000000000000000000" charset="0"/>
              <a:buChar char="q"/>
            </a:pPr>
            <a:r>
              <a:rPr lang="en-US" sz="1600">
                <a:latin typeface="Century Gothic" panose="020B0502020202020204" charset="0"/>
                <a:ea typeface="Malgun Gothic" panose="020B0503020000020004" charset="-127"/>
                <a:cs typeface="Century Gothic" panose="020B0502020202020204" charset="0"/>
              </a:rPr>
              <a:t>Liu, W., Zhou, Q., &amp; Zhou, G. (2020). A hybrid LSTM-ELM model for stock price prediction. Journal of Intelligent &amp; Fuzzy Systems, 38(2), 1739-1746.</a:t>
            </a:r>
            <a:endParaRPr lang="en-US" sz="1600">
              <a:latin typeface="Century Gothic" panose="020B0502020202020204" charset="0"/>
              <a:ea typeface="Malgun Gothic" panose="020B0503020000020004" charset="-127"/>
              <a:cs typeface="Century Gothic" panose="020B0502020202020204" charset="0"/>
            </a:endParaRPr>
          </a:p>
          <a:p>
            <a:pPr algn="l"/>
            <a:endParaRPr lang="en-US" sz="1600">
              <a:latin typeface="Century Gothic" panose="020B0502020202020204" charset="0"/>
              <a:ea typeface="Malgun Gothic" panose="020B0503020000020004" charset="-127"/>
              <a:cs typeface="Century Gothic" panose="020B0502020202020204" charset="0"/>
            </a:endParaRPr>
          </a:p>
          <a:p>
            <a:pPr algn="l"/>
            <a:r>
              <a:rPr lang="en-IN" altLang="en-US" sz="1600">
                <a:latin typeface="Century Gothic" panose="020B0502020202020204" charset="0"/>
                <a:ea typeface="Malgun Gothic" panose="020B0503020000020004" charset="-127"/>
                <a:cs typeface="Century Gothic" panose="020B0502020202020204" charset="0"/>
              </a:rPr>
              <a:t>	</a:t>
            </a:r>
            <a:r>
              <a:rPr lang="en-US" sz="1600">
                <a:latin typeface="Century Gothic" panose="020B0502020202020204" charset="0"/>
                <a:ea typeface="Malgun Gothic" panose="020B0503020000020004" charset="-127"/>
                <a:cs typeface="Century Gothic" panose="020B0502020202020204" charset="0"/>
              </a:rPr>
              <a:t>This study presents a hybrid model that combines LSTM and Extreme Learning Machine (ELM) for stock price prediction. The LSTM network captures long-term dependencies, while ELM serves as a fast and efficient learning algorithm to improve prediction accuracy.</a:t>
            </a:r>
            <a:endParaRPr lang="en-US" sz="1600">
              <a:latin typeface="Century Gothic" panose="020B0502020202020204" charset="0"/>
              <a:ea typeface="Malgun Gothic" panose="020B0503020000020004" charset="-127"/>
              <a:cs typeface="Century Gothic" panose="020B0502020202020204" charset="0"/>
            </a:endParaRPr>
          </a:p>
          <a:p>
            <a:pPr algn="l"/>
            <a:endParaRPr lang="en-US" sz="1600">
              <a:latin typeface="Century Gothic" panose="020B0502020202020204" charset="0"/>
              <a:ea typeface="Malgun Gothic" panose="020B0503020000020004" charset="-127"/>
              <a:cs typeface="Century Gothic" panose="020B0502020202020204" charset="0"/>
            </a:endParaRPr>
          </a:p>
          <a:p>
            <a:pPr indent="0" algn="l">
              <a:buFont typeface="Wingdings" panose="05000000000000000000" charset="0"/>
              <a:buNone/>
            </a:pPr>
            <a:endParaRPr lang="en-US" sz="1600">
              <a:latin typeface="Century Gothic" panose="020B0502020202020204" charset="0"/>
              <a:ea typeface="Malgun Gothic" panose="020B0503020000020004" charset="-127"/>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449140" y="28135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tLang="en-GB" sz="3200" dirty="0">
                <a:latin typeface="Century Gothic" panose="020B0502020202020204" charset="0"/>
                <a:ea typeface="EB Garamond SemiBold"/>
                <a:cs typeface="Century Gothic" panose="020B0502020202020204" charset="0"/>
                <a:sym typeface="EB Garamond SemiBold"/>
              </a:rPr>
              <a:t>5</a:t>
            </a:r>
            <a:r>
              <a:rPr lang="en-GB" sz="3200" dirty="0">
                <a:latin typeface="Century Gothic" panose="020B0502020202020204" charset="0"/>
                <a:ea typeface="EB Garamond SemiBold"/>
                <a:cs typeface="Century Gothic" panose="020B0502020202020204" charset="0"/>
                <a:sym typeface="EB Garamond SemiBold"/>
              </a:rPr>
              <a:t>.</a:t>
            </a:r>
            <a:r>
              <a:rPr lang="en-GB" sz="3200" dirty="0">
                <a:latin typeface="Century Gothic" panose="020B0502020202020204" charset="0"/>
                <a:ea typeface="EB Garamond SemiBold"/>
                <a:cs typeface="Century Gothic" panose="020B0502020202020204" charset="0"/>
                <a:sym typeface="EB Garamond SemiBold"/>
              </a:rPr>
              <a:t>Existing System</a:t>
            </a:r>
            <a:endParaRPr lang="en-GB" sz="3200" dirty="0">
              <a:latin typeface="Century Gothic" panose="020B0502020202020204" charset="0"/>
              <a:ea typeface="EB Garamond SemiBold"/>
              <a:cs typeface="Century Gothic" panose="020B0502020202020204" charset="0"/>
              <a:sym typeface="EB Garamond SemiBold"/>
            </a:endParaRPr>
          </a:p>
        </p:txBody>
      </p:sp>
      <p:sp>
        <p:nvSpPr>
          <p:cNvPr id="167" name="Google Shape;167;p19"/>
          <p:cNvSpPr txBox="1">
            <a:spLocks noGrp="1"/>
          </p:cNvSpPr>
          <p:nvPr>
            <p:ph type="body" idx="1"/>
          </p:nvPr>
        </p:nvSpPr>
        <p:spPr>
          <a:xfrm>
            <a:off x="448945" y="1276985"/>
            <a:ext cx="7727950" cy="3314700"/>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600" b="0" i="0" dirty="0">
                <a:solidFill>
                  <a:schemeClr val="tx1"/>
                </a:solidFill>
                <a:effectLst/>
                <a:latin typeface="Century Gothic" panose="020B0502020202020204" charset="0"/>
                <a:cs typeface="Century Gothic" panose="020B0502020202020204" charset="0"/>
              </a:rPr>
              <a:t>          The approaches used to forecast future directions of share market prices are historically </a:t>
            </a:r>
            <a:r>
              <a:rPr lang="en-US" sz="1600" b="0" i="0" dirty="0" err="1">
                <a:solidFill>
                  <a:schemeClr val="tx1"/>
                </a:solidFill>
                <a:effectLst/>
                <a:latin typeface="Century Gothic" panose="020B0502020202020204" charset="0"/>
                <a:cs typeface="Century Gothic" panose="020B0502020202020204" charset="0"/>
              </a:rPr>
              <a:t>splitted</a:t>
            </a:r>
            <a:r>
              <a:rPr lang="en-US" sz="1600" b="0" i="0" dirty="0">
                <a:solidFill>
                  <a:schemeClr val="tx1"/>
                </a:solidFill>
                <a:effectLst/>
                <a:latin typeface="Century Gothic" panose="020B0502020202020204" charset="0"/>
                <a:cs typeface="Century Gothic" panose="020B0502020202020204" charset="0"/>
              </a:rPr>
              <a:t> into two main categories: those that rely on technical analysis, and those that rely on fundamental analysis</a:t>
            </a:r>
            <a:endParaRPr lang="en-US" sz="1600" b="0" i="0" dirty="0">
              <a:solidFill>
                <a:schemeClr val="tx1"/>
              </a:solidFill>
              <a:effectLst/>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US" sz="1600" b="0" i="0" dirty="0">
                <a:solidFill>
                  <a:schemeClr val="tx1"/>
                </a:solidFill>
                <a:effectLst/>
                <a:latin typeface="Century Gothic" panose="020B0502020202020204" charset="0"/>
                <a:cs typeface="Century Gothic" panose="020B0502020202020204" charset="0"/>
              </a:rPr>
              <a:t>          The machine learning approach to the latter problem has been declined in several forms, especially during recent years, also aiming to find an effective way to predict sudden financial crashes As an example, good results have been obtained using linear classifiers as the logistic regression one, which has been used to predict the Indian Stock market, or with respect to the S&amp;P500 index.</a:t>
            </a:r>
            <a:endParaRPr lang="en-US" sz="1600" b="0" i="0" dirty="0">
              <a:solidFill>
                <a:schemeClr val="tx1"/>
              </a:solidFill>
              <a:effectLst/>
              <a:latin typeface="Century Gothic" panose="020B0502020202020204" charset="0"/>
              <a:cs typeface="Century Gothic" panose="020B0502020202020204" charset="0"/>
            </a:endParaRPr>
          </a:p>
          <a:p>
            <a:pPr marL="285750" indent="-285750">
              <a:spcAft>
                <a:spcPts val="1200"/>
              </a:spcAft>
              <a:buFont typeface="Wingdings" panose="05000000000000000000" pitchFamily="2" charset="2"/>
              <a:buChar char="q"/>
            </a:pPr>
            <a:r>
              <a:rPr lang="en-US" sz="1600" b="0" i="0" dirty="0">
                <a:solidFill>
                  <a:schemeClr val="tx1"/>
                </a:solidFill>
                <a:effectLst/>
                <a:latin typeface="Century Gothic" panose="020B0502020202020204" charset="0"/>
                <a:cs typeface="Century Gothic" panose="020B0502020202020204" charset="0"/>
              </a:rPr>
              <a:t>          More complicated techniques, as large-margin classifier or Support Vector Machine (SVM), was the best choice for prediction before the rise of neural networks.</a:t>
            </a:r>
            <a:endParaRPr lang="en-US" sz="1600" b="0" i="0" dirty="0">
              <a:solidFill>
                <a:schemeClr val="tx1"/>
              </a:solidFill>
              <a:effectLst/>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body" idx="1"/>
          </p:nvPr>
        </p:nvSpPr>
        <p:spPr>
          <a:xfrm>
            <a:off x="341630" y="733425"/>
            <a:ext cx="8305800" cy="41402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q"/>
            </a:pPr>
            <a:r>
              <a:rPr lang="en-US" sz="1800" b="0" i="0" dirty="0">
                <a:solidFill>
                  <a:schemeClr val="tx1"/>
                </a:solidFill>
                <a:effectLst/>
                <a:latin typeface="Century Gothic" panose="020B0502020202020204" charset="0"/>
                <a:cs typeface="Century Gothic" panose="020B0502020202020204" charset="0"/>
              </a:rPr>
              <a:t>        The latter uses a kernel trick which allows to consider our input data as embedded into a higher-dimensional space, where it is linearly separable</a:t>
            </a:r>
            <a:r>
              <a:rPr lang="en-US" sz="1800" dirty="0">
                <a:solidFill>
                  <a:schemeClr val="tx1"/>
                </a:solidFill>
                <a:latin typeface="Century Gothic" panose="020B0502020202020204" charset="0"/>
                <a:cs typeface="Century Gothic" panose="020B0502020202020204" charset="0"/>
              </a:rPr>
              <a:t>.</a:t>
            </a:r>
            <a:endParaRPr lang="en-US" sz="1800" dirty="0">
              <a:solidFill>
                <a:schemeClr val="tx1"/>
              </a:solidFill>
              <a:latin typeface="Century Gothic" panose="020B0502020202020204" charset="0"/>
              <a:cs typeface="Century Gothic" panose="020B0502020202020204" charset="0"/>
            </a:endParaRPr>
          </a:p>
          <a:p>
            <a:pPr marL="285750" indent="-285750">
              <a:buFont typeface="Wingdings" panose="05000000000000000000" pitchFamily="2" charset="2"/>
              <a:buChar char="q"/>
            </a:pPr>
            <a:endParaRPr lang="en-US" sz="1800" dirty="0">
              <a:solidFill>
                <a:schemeClr val="tx1"/>
              </a:solidFill>
              <a:latin typeface="Century Gothic" panose="020B0502020202020204" charset="0"/>
              <a:cs typeface="Century Gothic" panose="020B0502020202020204" charset="0"/>
            </a:endParaRPr>
          </a:p>
          <a:p>
            <a:pPr marL="285750" indent="-285750">
              <a:buFont typeface="Wingdings" panose="05000000000000000000" pitchFamily="2" charset="2"/>
              <a:buChar char="q"/>
            </a:pPr>
            <a:r>
              <a:rPr lang="en-US" sz="1800" b="0" i="0" dirty="0">
                <a:solidFill>
                  <a:schemeClr val="tx1"/>
                </a:solidFill>
                <a:effectLst/>
                <a:latin typeface="Century Gothic" panose="020B0502020202020204" charset="0"/>
                <a:cs typeface="Century Gothic" panose="020B0502020202020204" charset="0"/>
              </a:rPr>
              <a:t>        Since the majority of Machine Learning algorithms works quite well with the historical data , but working with time series of financial data, it is required to store the series of data through which appropriate result can be Therefore mentioned references are all characterized by an accuracy in stock price movement forecasting that ranges between 70% and 90%.</a:t>
            </a:r>
            <a:endParaRPr lang="en-US" sz="1800" b="0" i="0" dirty="0">
              <a:solidFill>
                <a:schemeClr val="tx1"/>
              </a:solidFill>
              <a:effectLst/>
              <a:latin typeface="Century Gothic" panose="020B0502020202020204" charset="0"/>
              <a:cs typeface="Century Gothic" panose="020B0502020202020204" charset="0"/>
            </a:endParaRPr>
          </a:p>
          <a:p>
            <a:pPr marL="285750" indent="-285750">
              <a:buFont typeface="Wingdings" panose="05000000000000000000" pitchFamily="2" charset="2"/>
              <a:buChar char="q"/>
            </a:pPr>
            <a:endParaRPr lang="en-US" sz="1800" dirty="0">
              <a:solidFill>
                <a:schemeClr val="tx1"/>
              </a:solidFill>
              <a:latin typeface="Century Gothic" panose="020B0502020202020204" charset="0"/>
              <a:cs typeface="Century Gothic" panose="020B0502020202020204" charset="0"/>
            </a:endParaRPr>
          </a:p>
          <a:p>
            <a:pPr marL="285750" indent="-285750">
              <a:buFont typeface="Wingdings" panose="05000000000000000000" pitchFamily="2" charset="2"/>
              <a:buChar char="q"/>
            </a:pPr>
            <a:r>
              <a:rPr lang="en-US" sz="1800" b="0" i="0" dirty="0">
                <a:solidFill>
                  <a:schemeClr val="tx1"/>
                </a:solidFill>
                <a:effectLst/>
                <a:latin typeface="Century Gothic" panose="020B0502020202020204" charset="0"/>
                <a:cs typeface="Century Gothic" panose="020B0502020202020204" charset="0"/>
              </a:rPr>
              <a:t>        In what follows, we show that is possible to achieve the same accuracy by mean of neural networks, working with preprocessed open/close/high/low data, also working with high frequent, intra-day, data.</a:t>
            </a:r>
            <a:endParaRPr lang="en-US" sz="1800" b="0" i="0" dirty="0">
              <a:solidFill>
                <a:schemeClr val="tx1"/>
              </a:solidFill>
              <a:effectLst/>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Malgun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lgun Gothic"/>
        <a:ea typeface=""/>
        <a:cs typeface=""/>
        <a:font script="Jpan" typeface="ＭＳ Ｐゴシック"/>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17475</Words>
  <Application>WPS Presentation</Application>
  <PresentationFormat>On-screen Show (16:9)</PresentationFormat>
  <Paragraphs>216</Paragraphs>
  <Slides>30</Slides>
  <Notes>23</Notes>
  <HiddenSlides>0</HiddenSlides>
  <MMClips>0</MMClips>
  <ScaleCrop>false</ScaleCrop>
  <HeadingPairs>
    <vt:vector size="6" baseType="variant">
      <vt:variant>
        <vt:lpstr>已用的字体</vt:lpstr>
      </vt:variant>
      <vt:variant>
        <vt:i4>99</vt:i4>
      </vt:variant>
      <vt:variant>
        <vt:lpstr>主题</vt:lpstr>
      </vt:variant>
      <vt:variant>
        <vt:i4>1</vt:i4>
      </vt:variant>
      <vt:variant>
        <vt:lpstr>幻灯片标题</vt:lpstr>
      </vt:variant>
      <vt:variant>
        <vt:i4>30</vt:i4>
      </vt:variant>
    </vt:vector>
  </HeadingPairs>
  <TitlesOfParts>
    <vt:vector size="130" baseType="lpstr">
      <vt:lpstr>Arial</vt:lpstr>
      <vt:lpstr>SimSun</vt:lpstr>
      <vt:lpstr>Wingdings</vt:lpstr>
      <vt:lpstr>Malgun Gothic</vt:lpstr>
      <vt:lpstr>Wingdings 3</vt:lpstr>
      <vt:lpstr>Arial</vt:lpstr>
      <vt:lpstr>Century Gothic (heading)</vt:lpstr>
      <vt:lpstr>Century</vt:lpstr>
      <vt:lpstr>Lexend ExtraBold</vt:lpstr>
      <vt:lpstr>EB Garamond SemiBold</vt:lpstr>
      <vt:lpstr>EB Garamond SemiBold</vt:lpstr>
      <vt:lpstr>Century Gothic (Body)</vt:lpstr>
      <vt:lpstr>TimesLTStd-Roman</vt:lpstr>
      <vt:lpstr>Wingdings</vt:lpstr>
      <vt:lpstr>Imprint MT Shadow</vt:lpstr>
      <vt:lpstr>Garamond</vt:lpstr>
      <vt:lpstr>Century Gothic</vt:lpstr>
      <vt:lpstr>Microsoft YaHei</vt:lpstr>
      <vt:lpstr>Arial Unicode MS</vt:lpstr>
      <vt:lpstr>HP Simplified Jpan</vt:lpstr>
      <vt:lpstr>HP Simplified Jpan Light</vt:lpstr>
      <vt:lpstr>EB Garamond Medium</vt:lpstr>
      <vt:lpstr>TimesNewRomanPS-BoldMT</vt:lpstr>
      <vt:lpstr>Times New Roman</vt:lpstr>
      <vt:lpstr>Calibri</vt:lpstr>
      <vt:lpstr>Liberation Mono</vt:lpstr>
      <vt:lpstr>Lexend SemiBold</vt:lpstr>
      <vt:lpstr>HP Simplified Hans</vt:lpstr>
      <vt:lpstr>Lexend</vt:lpstr>
      <vt:lpstr>Oswald Medium</vt:lpstr>
      <vt:lpstr>Yu Gothic UI</vt:lpstr>
      <vt:lpstr>Matura MT Script Capitals</vt:lpstr>
      <vt:lpstr>Agency FB</vt:lpstr>
      <vt:lpstr>Alef</vt:lpstr>
      <vt:lpstr>Algerian</vt:lpstr>
      <vt:lpstr>Amiri</vt:lpstr>
      <vt:lpstr>Amiri Quran</vt:lpstr>
      <vt:lpstr>Arial Black</vt:lpstr>
      <vt:lpstr>Arial Narrow</vt:lpstr>
      <vt:lpstr>Arial Rounded MT Bold</vt:lpstr>
      <vt:lpstr>Bahnschrift</vt:lpstr>
      <vt:lpstr>Bahnschrift Condensed</vt:lpstr>
      <vt:lpstr>Bahnschrift Light</vt:lpstr>
      <vt:lpstr>Bahnschrift Light Condensed</vt:lpstr>
      <vt:lpstr>Bahnschrift Light SemiCondensed</vt:lpstr>
      <vt:lpstr>Bahnschrift SemiBold</vt:lpstr>
      <vt:lpstr>Bahnschrift SemiBold Condensed</vt:lpstr>
      <vt:lpstr>Bahnschrift SemiBold SemiCondensed</vt:lpstr>
      <vt:lpstr>Bahnschrift SemiCondensed</vt:lpstr>
      <vt:lpstr>Bahnschrift SemiLight</vt:lpstr>
      <vt:lpstr>Bahnschrift SemiLight Condensed</vt:lpstr>
      <vt:lpstr>Bodoni MT Poster Compressed</vt:lpstr>
      <vt:lpstr>Book Antiqua</vt:lpstr>
      <vt:lpstr>Cascadia Code</vt:lpstr>
      <vt:lpstr>Carlito</vt:lpstr>
      <vt:lpstr>Cascadia Code Light</vt:lpstr>
      <vt:lpstr>Cascadia Code SemiBold</vt:lpstr>
      <vt:lpstr>Cascadia Code SemiLight</vt:lpstr>
      <vt:lpstr>Cascadia Mono</vt:lpstr>
      <vt:lpstr>Cascadia Mono ExtraLight</vt:lpstr>
      <vt:lpstr>Cascadia Mono Light</vt:lpstr>
      <vt:lpstr>Cascadia Mono SemiBold</vt:lpstr>
      <vt:lpstr>Cascadia Mono SemiLight</vt:lpstr>
      <vt:lpstr>Castellar</vt:lpstr>
      <vt:lpstr>Centaur</vt:lpstr>
      <vt:lpstr>Century Schoolbook</vt:lpstr>
      <vt:lpstr>Chiller</vt:lpstr>
      <vt:lpstr>Colonna MT</vt:lpstr>
      <vt:lpstr>Comic Sans MS</vt:lpstr>
      <vt:lpstr>Consolas</vt:lpstr>
      <vt:lpstr>Constantia</vt:lpstr>
      <vt:lpstr>Cooper Black</vt:lpstr>
      <vt:lpstr>Copperplate Gothic Bold</vt:lpstr>
      <vt:lpstr>Copperplate Gothic Light</vt:lpstr>
      <vt:lpstr>Corbel</vt:lpstr>
      <vt:lpstr>Corbel Light</vt:lpstr>
      <vt:lpstr>Courier New</vt:lpstr>
      <vt:lpstr>Curlz MT</vt:lpstr>
      <vt:lpstr>David Libre</vt:lpstr>
      <vt:lpstr>DejaVu Math TeX Gyre</vt:lpstr>
      <vt:lpstr>DejaVu Sans</vt:lpstr>
      <vt:lpstr>DejaVu Sans Condensed</vt:lpstr>
      <vt:lpstr>DejaVu Sans Light</vt:lpstr>
      <vt:lpstr>DejaVu Sans Mono</vt:lpstr>
      <vt:lpstr>DejaVu Serif</vt:lpstr>
      <vt:lpstr>DejaVu Serif Condensed</vt:lpstr>
      <vt:lpstr>Dubai</vt:lpstr>
      <vt:lpstr>Dubai Light</vt:lpstr>
      <vt:lpstr>Dubai Medium</vt:lpstr>
      <vt:lpstr>Ebrima</vt:lpstr>
      <vt:lpstr>Edwardian Script ITC</vt:lpstr>
      <vt:lpstr>Elephant</vt:lpstr>
      <vt:lpstr>Engravers MT</vt:lpstr>
      <vt:lpstr>Eras Bold ITC</vt:lpstr>
      <vt:lpstr>Eras Demi ITC</vt:lpstr>
      <vt:lpstr>Eras Light ITC</vt:lpstr>
      <vt:lpstr>Eras Medium ITC</vt:lpstr>
      <vt:lpstr>Felix Titling</vt:lpstr>
      <vt:lpstr>Berlin Sans FB Demi</vt:lpstr>
      <vt:lpstr>Ion</vt:lpstr>
      <vt:lpstr>STOCK PRICE FORECASTING AND RISK ANALYSIS USING LSTM ALGORITHM </vt:lpstr>
      <vt:lpstr>2.Abstract</vt:lpstr>
      <vt:lpstr>PowerPoint 演示文稿</vt:lpstr>
      <vt:lpstr>3.Introduction</vt:lpstr>
      <vt:lpstr>PowerPoint 演示文稿</vt:lpstr>
      <vt:lpstr>4. Literature review  </vt:lpstr>
      <vt:lpstr>PowerPoint 演示文稿</vt:lpstr>
      <vt:lpstr>5.Existing System</vt:lpstr>
      <vt:lpstr>PowerPoint 演示文稿</vt:lpstr>
      <vt:lpstr>6.Problem Definition</vt:lpstr>
      <vt:lpstr>7.Proposed system</vt:lpstr>
      <vt:lpstr>PowerPoint 演示文稿</vt:lpstr>
      <vt:lpstr>8.Methodology (Modules)</vt:lpstr>
      <vt:lpstr>PowerPoint 演示文稿</vt:lpstr>
      <vt:lpstr>LSTM Architecture </vt:lpstr>
      <vt:lpstr>PowerPoint 演示文稿</vt:lpstr>
      <vt:lpstr>9. Implementation </vt:lpstr>
      <vt:lpstr>PowerPoint 演示文稿</vt:lpstr>
      <vt:lpstr>PowerPoint 演示文稿</vt:lpstr>
      <vt:lpstr>10. Result</vt:lpstr>
      <vt:lpstr>A. DATASET COLLECTION</vt:lpstr>
      <vt:lpstr>B. RESULTS OF STOCK FORECASTING NETWORK</vt:lpstr>
      <vt:lpstr>PowerPoint 演示文稿</vt:lpstr>
      <vt:lpstr>PowerPoint 演示文稿</vt:lpstr>
      <vt:lpstr>PowerPoint 演示文稿</vt:lpstr>
      <vt:lpstr>OUTPUT</vt:lpstr>
      <vt:lpstr>11. Conclusion</vt:lpstr>
      <vt:lpstr>12. 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Forecasting Using Deep Learning </dc:title>
  <dc:creator/>
  <cp:lastModifiedBy>sakthi</cp:lastModifiedBy>
  <cp:revision>57</cp:revision>
  <dcterms:created xsi:type="dcterms:W3CDTF">2023-05-15T07:30:00Z</dcterms:created>
  <dcterms:modified xsi:type="dcterms:W3CDTF">2023-06-07T05:26:21Z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7F9DA2B18F2E4E8EBB50C8B55EE27BB3</vt:lpwstr>
  </property>
  <property fmtid="{D5CDD505-2E9C-101B-9397-08002B2CF9AE}" pid="3" name="KSOProductBuildVer">
    <vt:lpwstr>1033-11.2.0.11537</vt:lpwstr>
  </property>
</Properties>
</file>