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6BED2-9810-0E41-A72F-C904B58ED689}" type="datetimeFigureOut">
              <a:rPr lang="en-US" smtClean="0"/>
              <a:t>6/6/21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19180-8A67-4247-8C03-65AE6FED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13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19180-8A67-4247-8C03-65AE6FEDF9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6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64FA-DE15-044E-80DB-C57B7CA86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8C499-904E-F24A-9478-B8111F365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F1B71-9A47-A641-8D92-9DE997B6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68CC-E339-8340-A0AD-C50D9BBB672E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05B15-C827-4541-8B5C-07405CA4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C26D7-D200-C345-912E-11556471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512B-BF88-F94F-A866-B6B432A2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F901-7880-AF48-8B53-34E60B25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459DE-A176-6F45-BEB6-0D44FCDF0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F5BFC-0C6B-D54C-919F-276D8AF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68CC-E339-8340-A0AD-C50D9BBB672E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C8D5D-8D95-3641-A95D-7CBC4959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754B4-AC42-F84B-9FA7-0F43BAF6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512B-BF88-F94F-A866-B6B432A2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4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F8A532-B90D-6F40-AD11-7EBE3C2AB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F4F77-A934-3545-9B6C-195D8474B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28F9E-D858-3747-8DFF-43CAFCD4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68CC-E339-8340-A0AD-C50D9BBB672E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53F12-D51D-0544-A0FC-BCD14DD6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B7C35-4C1C-5D42-972C-D9F9DF96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512B-BF88-F94F-A866-B6B432A2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3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9B59-5A06-3D40-9EA1-B5A960F2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1B235-648D-6246-9137-E4B834FB7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CDF74-BFB0-E94C-B738-1B731B3A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68CC-E339-8340-A0AD-C50D9BBB672E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27C71-20FC-254E-B079-05F63E89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77E52-C3C5-E340-ADAB-756DD4ED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512B-BF88-F94F-A866-B6B432A2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3320-0B7D-164A-8735-4E0E177F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ABB2E-EBA9-C544-A4E6-1B3F1FDC4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B1089-6AA0-8847-BD37-D8B1C612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68CC-E339-8340-A0AD-C50D9BBB672E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9ACAA-7689-D840-8082-817C5C1D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2106A-CBEC-A34C-AE69-5064016F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512B-BF88-F94F-A866-B6B432A2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9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3098-32F5-EE40-A0F4-4A4AA588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853A-FBEE-F74F-91C9-65D67F4FB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678D0-228D-494B-BC20-779F61ED2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21FD1-7DDD-CD46-8450-EE4A2718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68CC-E339-8340-A0AD-C50D9BBB672E}" type="datetimeFigureOut">
              <a:rPr lang="en-US" smtClean="0"/>
              <a:t>6/6/21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4AD85-6D8F-A044-8D1F-4AEAFBF7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ADC87-543E-9C43-8CDE-C118F2D2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512B-BF88-F94F-A866-B6B432A2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3FA4-80F7-7046-ACBC-D204DA0E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0B096-1804-BB4E-A20A-BE7E2E5DB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B2518-212F-D544-8C1D-F6B4218F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7B5E1-5DD7-4049-AC09-0CEC26944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69C3D-CFC5-9C4C-B416-FD01B9C71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0D28C-937C-7444-97A9-3201E524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68CC-E339-8340-A0AD-C50D9BBB672E}" type="datetimeFigureOut">
              <a:rPr lang="en-US" smtClean="0"/>
              <a:t>6/6/21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8CB72-86D7-E842-8D69-478E333C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51156E-760D-2646-AA5E-FC63B005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512B-BF88-F94F-A866-B6B432A2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6AC5-72AA-5444-9B96-74EBBB8BD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14DB3-DA93-6246-9E51-7C82315C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68CC-E339-8340-A0AD-C50D9BBB672E}" type="datetimeFigureOut">
              <a:rPr lang="en-US" smtClean="0"/>
              <a:t>6/6/21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94527-F3EF-A94B-B682-1743FD34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E7D4-A4A3-0A44-8D2C-9CFF1015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512B-BF88-F94F-A866-B6B432A2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0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4F29D-B2B6-B744-BD34-86105689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68CC-E339-8340-A0AD-C50D9BBB672E}" type="datetimeFigureOut">
              <a:rPr lang="en-US" smtClean="0"/>
              <a:t>6/6/21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56A75-3F7A-074D-BB3B-A9903071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C6F48-9222-C744-9D89-76280ECC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512B-BF88-F94F-A866-B6B432A2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9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C00B-FFC2-024E-BC75-FD9A1442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CE691-E2B9-9D47-A0B0-FFD69D3DC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2A769-D759-1F48-BBDF-CC938BF6F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8290C-13CF-0647-B582-EA01CA58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68CC-E339-8340-A0AD-C50D9BBB672E}" type="datetimeFigureOut">
              <a:rPr lang="en-US" smtClean="0"/>
              <a:t>6/6/21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C8FA6-5C32-D54F-97E1-69D14CF4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3D6E9-33A7-CC47-A2B5-33DEEE5D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512B-BF88-F94F-A866-B6B432A2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3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FD57-8B5A-5045-9138-6B0B511F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C1C79-A4E8-9542-BE5B-A76867729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23DD2-ECB6-D24D-91E5-0A7157D6A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B9480-8406-CB4A-B14D-89529D2B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68CC-E339-8340-A0AD-C50D9BBB672E}" type="datetimeFigureOut">
              <a:rPr lang="en-US" smtClean="0"/>
              <a:t>6/6/21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1C59F-480D-D94B-B5B8-61A1222A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F7459-FB43-1548-B6E0-4EEDD6D6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512B-BF88-F94F-A866-B6B432A2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3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A76A4-D1F2-0043-9D9D-8F153C14F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DBAE1-502A-A34F-9DD5-666FFBD03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4C94E-843F-B24C-A372-4BCA1FA96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068CC-E339-8340-A0AD-C50D9BBB672E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48E3A-C8BE-3C4B-9CFB-1A7E51AD5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4070F-4C58-6E41-B43D-06B113AC1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6512B-BF88-F94F-A866-B6B432A2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5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nflga-publi-ywevm56a95jt-219800374.us-east-1.elb.amazonaw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benjaminhakimi2021@u.northwestern.eduGAMB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eaking Down The NFL&amp;#39;s Billion Dollar Benefits From Legalized Sports  Betting">
            <a:extLst>
              <a:ext uri="{FF2B5EF4-FFF2-40B4-BE49-F238E27FC236}">
                <a16:creationId xmlns:a16="http://schemas.microsoft.com/office/drawing/2014/main" id="{EABC49CF-0977-2942-B1F6-B6548F5BF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8" r="15435" b="233"/>
          <a:stretch/>
        </p:blipFill>
        <p:spPr bwMode="auto">
          <a:xfrm>
            <a:off x="2562726" y="1"/>
            <a:ext cx="962927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60A97-035D-E149-B109-753DBABBE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42006"/>
            <a:ext cx="3879232" cy="2248122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NFL Spread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08D57-2F18-E246-8667-47D0C5EE8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6652"/>
            <a:ext cx="3205463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“It’s not gambling if you absolutely know you’re going to win” – Barney Stinson</a:t>
            </a:r>
          </a:p>
        </p:txBody>
      </p:sp>
    </p:spTree>
    <p:extLst>
      <p:ext uri="{BB962C8B-B14F-4D97-AF65-F5344CB8AC3E}">
        <p14:creationId xmlns:p14="http://schemas.microsoft.com/office/powerpoint/2010/main" val="3544360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D02D-E40B-0740-B84F-205A46AA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E798-738B-194C-B1DB-528129F8C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672" y="2548467"/>
            <a:ext cx="3387105" cy="36284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NFL is the most popular league in the US</a:t>
            </a:r>
          </a:p>
          <a:p>
            <a:r>
              <a:rPr lang="en-US" sz="1800" dirty="0"/>
              <a:t>Legalization of gambling is growing in many states</a:t>
            </a:r>
          </a:p>
          <a:p>
            <a:r>
              <a:rPr lang="en-US" sz="1800" dirty="0"/>
              <a:t>Future of sports may be tied to sports betting</a:t>
            </a:r>
          </a:p>
          <a:p>
            <a:r>
              <a:rPr lang="en-US" sz="1800" dirty="0"/>
              <a:t>VERY HARD to beat Vegas</a:t>
            </a:r>
          </a:p>
          <a:p>
            <a:pPr lvl="1"/>
            <a:r>
              <a:rPr lang="en-US" sz="1800" dirty="0"/>
              <a:t>Spread vs Money Line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BetOnline Review - Is BetOnline a Safe and Legitimate Sportsbook?">
            <a:extLst>
              <a:ext uri="{FF2B5EF4-FFF2-40B4-BE49-F238E27FC236}">
                <a16:creationId xmlns:a16="http://schemas.microsoft.com/office/drawing/2014/main" id="{0A3EE7BC-B788-6C4A-8B19-8A15597EC90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6621" y="474133"/>
            <a:ext cx="3361582" cy="336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Barstool Sportsbook (@BSSportsbook) | Twitter">
            <a:extLst>
              <a:ext uri="{FF2B5EF4-FFF2-40B4-BE49-F238E27FC236}">
                <a16:creationId xmlns:a16="http://schemas.microsoft.com/office/drawing/2014/main" id="{E6C375C3-78D1-B246-BC37-078714C4E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9639" y="613781"/>
            <a:ext cx="2438503" cy="243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80" name="Picture 8" descr="FanDuel | TechRadar">
            <a:extLst>
              <a:ext uri="{FF2B5EF4-FFF2-40B4-BE49-F238E27FC236}">
                <a16:creationId xmlns:a16="http://schemas.microsoft.com/office/drawing/2014/main" id="{9DE63DBB-14E6-6E45-B63A-856FA4FE0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9463" y="4459236"/>
            <a:ext cx="3775899" cy="178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8" name="Picture 6" descr="Amazon.com: DraftKings - Fantasy Sports: Appstore for Android">
            <a:extLst>
              <a:ext uri="{FF2B5EF4-FFF2-40B4-BE49-F238E27FC236}">
                <a16:creationId xmlns:a16="http://schemas.microsoft.com/office/drawing/2014/main" id="{7AE4ADFC-9D36-A441-AC2F-95FAC69C0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9639" y="3807829"/>
            <a:ext cx="2438503" cy="243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45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5263C-4750-3E41-9EA1-489627D2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it Works</a:t>
            </a:r>
          </a:p>
        </p:txBody>
      </p:sp>
      <p:pic>
        <p:nvPicPr>
          <p:cNvPr id="2050" name="Picture 2" descr="Let&amp;#39;s Make Some Money!! - Money Monday | Meme Generator">
            <a:hlinkClick r:id="rId2"/>
            <a:extLst>
              <a:ext uri="{FF2B5EF4-FFF2-40B4-BE49-F238E27FC236}">
                <a16:creationId xmlns:a16="http://schemas.microsoft.com/office/drawing/2014/main" id="{3E3FA3B3-D5B0-3249-85A9-6CC3D4E1C9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6322" y="1675227"/>
            <a:ext cx="9399356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02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7CBF-932E-EE49-9F58-CDCF2BF1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4529"/>
            <a:ext cx="12192000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9209F-5566-2E4F-B268-719D4EB6C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060128"/>
            <a:ext cx="9618132" cy="1536382"/>
          </a:xfrm>
        </p:spPr>
        <p:txBody>
          <a:bodyPr>
            <a:normAutofit/>
          </a:bodyPr>
          <a:lstStyle/>
          <a:p>
            <a:r>
              <a:rPr lang="en-US" sz="2000" dirty="0"/>
              <a:t>Provided by Sports Book Review Online</a:t>
            </a:r>
          </a:p>
          <a:p>
            <a:r>
              <a:rPr lang="en-US" sz="2000" dirty="0"/>
              <a:t>2007-2020</a:t>
            </a:r>
          </a:p>
          <a:p>
            <a:r>
              <a:rPr lang="en-US" sz="2000" dirty="0"/>
              <a:t>Included Scores by Quarter, Opening and closing lines for the games, and Team names</a:t>
            </a:r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6CC67048-B4E9-3F49-87B4-DDD4DBAFC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1962"/>
            <a:ext cx="12192000" cy="167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2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8B255-9CA0-C444-99E5-CBABDCE2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Modeling</a:t>
            </a:r>
          </a:p>
        </p:txBody>
      </p:sp>
      <p:pic>
        <p:nvPicPr>
          <p:cNvPr id="4098" name="Picture 2" descr="Alan Math The Hangover | Meme Generator">
            <a:extLst>
              <a:ext uri="{FF2B5EF4-FFF2-40B4-BE49-F238E27FC236}">
                <a16:creationId xmlns:a16="http://schemas.microsoft.com/office/drawing/2014/main" id="{A433AC33-998B-B14D-8726-3C9B1D0C0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8" r="11118" b="-1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F352-2C4E-214C-81FF-1ABCEC2CB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6848" y="3381784"/>
            <a:ext cx="3803904" cy="366018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200" dirty="0"/>
              <a:t>Random Forest Model</a:t>
            </a:r>
          </a:p>
          <a:p>
            <a:pPr lvl="1"/>
            <a:r>
              <a:rPr lang="en-US" sz="2200" dirty="0"/>
              <a:t>Home vs Away</a:t>
            </a:r>
          </a:p>
          <a:p>
            <a:pPr lvl="1"/>
            <a:r>
              <a:rPr lang="en-US" sz="2200" dirty="0"/>
              <a:t>Spread</a:t>
            </a:r>
          </a:p>
          <a:p>
            <a:pPr lvl="1"/>
            <a:r>
              <a:rPr lang="en-US" sz="2200" dirty="0"/>
              <a:t>Scoring Averages</a:t>
            </a:r>
          </a:p>
          <a:p>
            <a:r>
              <a:rPr lang="en-US" sz="2200" dirty="0"/>
              <a:t>Success Criteria</a:t>
            </a:r>
          </a:p>
          <a:p>
            <a:pPr lvl="1"/>
            <a:r>
              <a:rPr lang="en-US" sz="2200" dirty="0"/>
              <a:t>Be able to make money long term</a:t>
            </a:r>
          </a:p>
          <a:p>
            <a:pPr lvl="1"/>
            <a:r>
              <a:rPr lang="en-US" sz="2200" dirty="0"/>
              <a:t>Assuming -105 Lines</a:t>
            </a:r>
          </a:p>
          <a:p>
            <a:pPr lvl="1"/>
            <a:r>
              <a:rPr lang="en-US" sz="2200" dirty="0"/>
              <a:t>Used Opening Lines</a:t>
            </a:r>
          </a:p>
          <a:p>
            <a:pPr lvl="1"/>
            <a:r>
              <a:rPr lang="en-US" sz="2200" dirty="0"/>
              <a:t>Goal: 51.2% accuracy</a:t>
            </a:r>
            <a:br>
              <a:rPr lang="en-US" sz="2200" dirty="0"/>
            </a:br>
            <a:endParaRPr lang="en-US" sz="2200" dirty="0"/>
          </a:p>
          <a:p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7189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A83F5-AE5A-704C-B83E-C3ACDFB6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 and Insights</a:t>
            </a:r>
          </a:p>
        </p:txBody>
      </p:sp>
      <p:pic>
        <p:nvPicPr>
          <p:cNvPr id="5122" name="Picture 2" descr="The Top 5 Scrooge McDuck Moments of All-Time - The Lost Bros">
            <a:extLst>
              <a:ext uri="{FF2B5EF4-FFF2-40B4-BE49-F238E27FC236}">
                <a16:creationId xmlns:a16="http://schemas.microsoft.com/office/drawing/2014/main" id="{6CEEEAAF-F077-E441-9BDE-8584C9187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82" r="3" b="3"/>
          <a:stretch/>
        </p:blipFill>
        <p:spPr bwMode="auto">
          <a:xfrm>
            <a:off x="5298948" y="2386584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6725-62B5-3A4C-A58E-634125188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6584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Cross-Validation accuracy of 51.32%</a:t>
            </a:r>
          </a:p>
          <a:p>
            <a:pPr lvl="1"/>
            <a:r>
              <a:rPr lang="en-US" sz="2200" dirty="0"/>
              <a:t>$56.03 Profit after a season of $100 bets</a:t>
            </a:r>
          </a:p>
          <a:p>
            <a:r>
              <a:rPr lang="en-US" sz="2200" dirty="0"/>
              <a:t>Weird spread threshold</a:t>
            </a:r>
          </a:p>
          <a:p>
            <a:r>
              <a:rPr lang="en-US" sz="2200" dirty="0"/>
              <a:t>Covering is much different than winning</a:t>
            </a:r>
          </a:p>
        </p:txBody>
      </p:sp>
    </p:spTree>
    <p:extLst>
      <p:ext uri="{BB962C8B-B14F-4D97-AF65-F5344CB8AC3E}">
        <p14:creationId xmlns:p14="http://schemas.microsoft.com/office/powerpoint/2010/main" val="279133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F10D6-B8B3-F441-BC09-EA09E6C4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1658D-33C7-3D4A-BFD4-67B381CF5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623" y="2793602"/>
            <a:ext cx="9334500" cy="188817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 will be making $2 bets on every game this season</a:t>
            </a:r>
          </a:p>
          <a:p>
            <a:pPr algn="ctr"/>
            <a:r>
              <a:rPr lang="en-US" sz="2400" dirty="0"/>
              <a:t>If anyone would like the link to the website/model to join let me know</a:t>
            </a:r>
          </a:p>
          <a:p>
            <a:pPr algn="ctr"/>
            <a:r>
              <a:rPr lang="en-US" sz="2400" dirty="0"/>
              <a:t>benjaminhakimi2021@u.northwestern.edu </a:t>
            </a:r>
          </a:p>
          <a:p>
            <a:pPr algn="ctr"/>
            <a:r>
              <a:rPr lang="en-US" sz="2400" dirty="0"/>
              <a:t>Please Gamble Responsibly</a:t>
            </a:r>
            <a:endParaRPr lang="en-US" sz="2400" dirty="0">
              <a:hlinkClick r:id="rId3"/>
            </a:endParaRP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57741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184</Words>
  <Application>Microsoft Macintosh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NFL Spread Predictions</vt:lpstr>
      <vt:lpstr>Motivation</vt:lpstr>
      <vt:lpstr>How it Works</vt:lpstr>
      <vt:lpstr>The Data</vt:lpstr>
      <vt:lpstr>Modeling</vt:lpstr>
      <vt:lpstr>Results and Insights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Spread Predictions</dc:title>
  <dc:creator>Benjamin Jared Hakimi</dc:creator>
  <cp:lastModifiedBy>Benjamin Jared Hakimi</cp:lastModifiedBy>
  <cp:revision>18</cp:revision>
  <dcterms:created xsi:type="dcterms:W3CDTF">2021-06-05T23:20:55Z</dcterms:created>
  <dcterms:modified xsi:type="dcterms:W3CDTF">2021-06-06T14:33:10Z</dcterms:modified>
</cp:coreProperties>
</file>