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828DA-0C60-DF43-A896-3A6518D21784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7EDA-8F81-4F41-BC0A-0F8756C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usually a process of trial and error, taking time and effort.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7EDA-8F81-4F41-BC0A-0F8756C30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8" r:id="rId7"/>
    <p:sldLayoutId id="2147483739" r:id="rId8"/>
    <p:sldLayoutId id="2147483740" r:id="rId9"/>
    <p:sldLayoutId id="2147483741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cip-publi-1r2dwr6y44l3v-1957760514.us-east-1.elb.amazonaw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A5D6A-CEEF-0D48-813B-C26ADF1B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4" y="513189"/>
            <a:ext cx="6455229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dirty="0">
                <a:solidFill>
                  <a:schemeClr val="tx2"/>
                </a:solidFill>
              </a:rPr>
              <a:t>Recipe-Recommender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Heart-shaped egg on a pan with two glasses of juice and two cups of coffee on a wooden surface">
            <a:extLst>
              <a:ext uri="{FF2B5EF4-FFF2-40B4-BE49-F238E27FC236}">
                <a16:creationId xmlns:a16="http://schemas.microsoft.com/office/drawing/2014/main" id="{620EEFB2-4C15-49E0-84F1-C83DD19E6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4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F5F9C-1AAE-F146-9E4F-1A1EB590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345" y="1384910"/>
            <a:ext cx="9988166" cy="84772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Motivation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1EB2-BE54-B24E-955E-4B7491F0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371725"/>
            <a:ext cx="10228260" cy="37413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People</a:t>
            </a:r>
            <a:r>
              <a:rPr lang="en-US" sz="2400" dirty="0">
                <a:solidFill>
                  <a:schemeClr val="tx2"/>
                </a:solidFill>
              </a:rPr>
              <a:t> enjoy food</a:t>
            </a:r>
            <a:r>
              <a:rPr lang="en-US" altLang="zh-CN" sz="2400" dirty="0">
                <a:solidFill>
                  <a:schemeClr val="tx2"/>
                </a:solidFill>
              </a:rPr>
              <a:t>.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reparing delicious meals can be a rewarding relaxation after a busy day. Nevertheless, even an all-time favorite dish becomes less attractive if one cooks and eats the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same thing repeatedly. Yet, exploring new recipes that fit one‘s taste may not be easy, </a:t>
            </a:r>
            <a:r>
              <a:rPr lang="en-US" altLang="zh-CN" sz="2400" dirty="0">
                <a:solidFill>
                  <a:schemeClr val="tx2"/>
                </a:solidFill>
              </a:rPr>
              <a:t>since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it’s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usually a process of trial and error, taking time and effort. 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tx2"/>
                </a:solidFill>
              </a:rPr>
              <a:t>This application, therefore, helps people to find new recipes that match their tast</a:t>
            </a:r>
            <a:r>
              <a:rPr lang="en-US" altLang="zh-CN" sz="2400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, adding a twist to their daily meals.</a:t>
            </a:r>
          </a:p>
        </p:txBody>
      </p:sp>
    </p:spTree>
    <p:extLst>
      <p:ext uri="{BB962C8B-B14F-4D97-AF65-F5344CB8AC3E}">
        <p14:creationId xmlns:p14="http://schemas.microsoft.com/office/powerpoint/2010/main" val="24403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3E1B52-BAB8-3941-91AE-FE7D01C6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88" y="2414588"/>
            <a:ext cx="9967912" cy="142398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Link: </a:t>
            </a:r>
            <a:r>
              <a:rPr lang="en-US" sz="3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http://recip-Publi-1R2DWR6Y44L3V-1957760514.us-east-1.elb.amazonaws.com</a:t>
            </a:r>
            <a:r>
              <a:rPr lang="zh-CN" altLang="en-US" sz="3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81790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D229-95CF-FB47-AFA6-AD003B1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2400300"/>
            <a:ext cx="10515600" cy="37127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dataset used is from </a:t>
            </a:r>
            <a:r>
              <a:rPr lang="en-US" sz="2400" dirty="0" err="1">
                <a:solidFill>
                  <a:schemeClr val="tx2"/>
                </a:solidFill>
              </a:rPr>
              <a:t>Food.com</a:t>
            </a:r>
            <a:r>
              <a:rPr lang="en-US" sz="2400" dirty="0">
                <a:solidFill>
                  <a:schemeClr val="tx2"/>
                </a:solidFill>
              </a:rPr>
              <a:t> in Kaggle. It includes both recipes and user interactions with the recipes. It has 180K+ recipes and 700K+ recipe reviews, covering 18 years of user interactions.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The MySQL database in RDS stores the recipe information to be used for the web app.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7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1B1C0E-FFE2-3F46-B9D2-D8DC98D6E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652"/>
          <a:stretch/>
        </p:blipFill>
        <p:spPr>
          <a:xfrm>
            <a:off x="433580" y="2161791"/>
            <a:ext cx="1822071" cy="16243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01E0777-64AF-F041-90CD-6BCD8E5EB5E0}"/>
              </a:ext>
            </a:extLst>
          </p:cNvPr>
          <p:cNvGrpSpPr/>
          <p:nvPr/>
        </p:nvGrpSpPr>
        <p:grpSpPr>
          <a:xfrm>
            <a:off x="440120" y="4361004"/>
            <a:ext cx="2487148" cy="1567267"/>
            <a:chOff x="5402106" y="2981101"/>
            <a:chExt cx="4173454" cy="2629885"/>
          </a:xfrm>
        </p:grpSpPr>
        <p:pic>
          <p:nvPicPr>
            <p:cNvPr id="15" name="Graphic 14" descr="Pizza outline">
              <a:extLst>
                <a:ext uri="{FF2B5EF4-FFF2-40B4-BE49-F238E27FC236}">
                  <a16:creationId xmlns:a16="http://schemas.microsoft.com/office/drawing/2014/main" id="{D406058A-5E3D-3342-B9DE-6C9DE206C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687794">
              <a:off x="5431338" y="4696586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Pasta outline">
              <a:extLst>
                <a:ext uri="{FF2B5EF4-FFF2-40B4-BE49-F238E27FC236}">
                  <a16:creationId xmlns:a16="http://schemas.microsoft.com/office/drawing/2014/main" id="{B03F80F4-2666-F144-AF3E-21925B583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28856" y="457713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chool girl with solid fill">
              <a:extLst>
                <a:ext uri="{FF2B5EF4-FFF2-40B4-BE49-F238E27FC236}">
                  <a16:creationId xmlns:a16="http://schemas.microsoft.com/office/drawing/2014/main" id="{A7E42074-396C-5342-9367-EE127C2F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863" y="2981101"/>
              <a:ext cx="1270545" cy="127054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70CC25-65FF-3642-B16F-70426AA0C560}"/>
                </a:ext>
              </a:extLst>
            </p:cNvPr>
            <p:cNvCxnSpPr/>
            <p:nvPr/>
          </p:nvCxnSpPr>
          <p:spPr>
            <a:xfrm flipH="1">
              <a:off x="6031418" y="4114804"/>
              <a:ext cx="426537" cy="562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7DF51C-807F-A94C-9771-0E550D6944F5}"/>
                </a:ext>
              </a:extLst>
            </p:cNvPr>
            <p:cNvSpPr txBox="1"/>
            <p:nvPr/>
          </p:nvSpPr>
          <p:spPr>
            <a:xfrm>
              <a:off x="5402106" y="3969496"/>
              <a:ext cx="976721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Likes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ACE5E95-191E-1A47-BBAC-9A3AE31E7E1B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10863" y="5034339"/>
              <a:ext cx="14179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30E2C-6CB5-844D-A07E-C5F4CB6768D1}"/>
                </a:ext>
              </a:extLst>
            </p:cNvPr>
            <p:cNvSpPr txBox="1"/>
            <p:nvPr/>
          </p:nvSpPr>
          <p:spPr>
            <a:xfrm>
              <a:off x="6402214" y="5122204"/>
              <a:ext cx="1218907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Similar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89B348-31D9-5446-B262-0C029CB4EC7C}"/>
                </a:ext>
              </a:extLst>
            </p:cNvPr>
            <p:cNvSpPr txBox="1"/>
            <p:nvPr/>
          </p:nvSpPr>
          <p:spPr>
            <a:xfrm>
              <a:off x="7559351" y="3990397"/>
              <a:ext cx="2016209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Recommend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D80852-9A8C-7F44-9E6F-91030DD56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3343" y="4113649"/>
              <a:ext cx="470849" cy="560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1E4DD20-C845-C54C-8626-5FF466FFC837}"/>
              </a:ext>
            </a:extLst>
          </p:cNvPr>
          <p:cNvSpPr txBox="1"/>
          <p:nvPr/>
        </p:nvSpPr>
        <p:spPr>
          <a:xfrm>
            <a:off x="2815965" y="2593625"/>
            <a:ext cx="271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K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en-US" sz="2400" b="1" dirty="0">
                <a:solidFill>
                  <a:schemeClr val="tx2"/>
                </a:solidFill>
              </a:rPr>
              <a:t>Means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Cluster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2A730-CB28-A740-A303-A645735CC6B8}"/>
              </a:ext>
            </a:extLst>
          </p:cNvPr>
          <p:cNvSpPr/>
          <p:nvPr/>
        </p:nvSpPr>
        <p:spPr>
          <a:xfrm>
            <a:off x="2815965" y="4729139"/>
            <a:ext cx="2711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Content-Based Filtering</a:t>
            </a:r>
          </a:p>
        </p:txBody>
      </p:sp>
      <p:pic>
        <p:nvPicPr>
          <p:cNvPr id="49" name="Picture 48" descr="Diagram, text&#10;&#10;Description automatically generated">
            <a:extLst>
              <a:ext uri="{FF2B5EF4-FFF2-40B4-BE49-F238E27FC236}">
                <a16:creationId xmlns:a16="http://schemas.microsoft.com/office/drawing/2014/main" id="{E3E8C5B7-5AE3-BC44-BD4E-3DDD186880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5361" y="3243239"/>
            <a:ext cx="2197100" cy="14859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8DC7220-5146-814F-A74A-D14B8766EE38}"/>
              </a:ext>
            </a:extLst>
          </p:cNvPr>
          <p:cNvSpPr/>
          <p:nvPr/>
        </p:nvSpPr>
        <p:spPr>
          <a:xfrm>
            <a:off x="6600825" y="2552951"/>
            <a:ext cx="4632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2"/>
                </a:solidFill>
              </a:rPr>
              <a:t>Model Success</a:t>
            </a:r>
            <a:r>
              <a:rPr lang="en-US" sz="2400" b="1" dirty="0">
                <a:solidFill>
                  <a:schemeClr val="tx2"/>
                </a:solidFill>
              </a:rPr>
              <a:t>: </a:t>
            </a:r>
            <a:r>
              <a:rPr lang="en-US" sz="2400" b="1" dirty="0" err="1">
                <a:solidFill>
                  <a:schemeClr val="tx2"/>
                </a:solidFill>
              </a:rPr>
              <a:t>nDCG</a:t>
            </a:r>
            <a:r>
              <a:rPr lang="en-US" sz="2400" b="1" dirty="0">
                <a:solidFill>
                  <a:schemeClr val="tx2"/>
                </a:solidFill>
              </a:rPr>
              <a:t> &gt; 0.7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754704-D5B6-5641-9A89-D4EFF284EE87}"/>
              </a:ext>
            </a:extLst>
          </p:cNvPr>
          <p:cNvSpPr/>
          <p:nvPr/>
        </p:nvSpPr>
        <p:spPr>
          <a:xfrm>
            <a:off x="6600825" y="5122956"/>
            <a:ext cx="5151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2"/>
                </a:solidFill>
              </a:rPr>
              <a:t>Result</a:t>
            </a:r>
            <a:r>
              <a:rPr lang="en-US" sz="2400" b="1" dirty="0">
                <a:solidFill>
                  <a:schemeClr val="tx2"/>
                </a:solidFill>
              </a:rPr>
              <a:t>: Average </a:t>
            </a:r>
            <a:r>
              <a:rPr lang="en-US" sz="2400" b="1" dirty="0" err="1">
                <a:solidFill>
                  <a:schemeClr val="tx2"/>
                </a:solidFill>
              </a:rPr>
              <a:t>nDCG</a:t>
            </a:r>
            <a:r>
              <a:rPr lang="en-US" sz="2400" b="1" dirty="0">
                <a:solidFill>
                  <a:schemeClr val="tx2"/>
                </a:solidFill>
              </a:rPr>
              <a:t> = 0.734</a:t>
            </a:r>
          </a:p>
        </p:txBody>
      </p:sp>
    </p:spTree>
    <p:extLst>
      <p:ext uri="{BB962C8B-B14F-4D97-AF65-F5344CB8AC3E}">
        <p14:creationId xmlns:p14="http://schemas.microsoft.com/office/powerpoint/2010/main" val="152984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Interesting Insight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D229-95CF-FB47-AFA6-AD003B1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2400300"/>
            <a:ext cx="10515600" cy="37127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 Project Mission, I was making an example of linking </a:t>
            </a:r>
            <a:r>
              <a:rPr lang="en-US" sz="2400" i="1" dirty="0">
                <a:solidFill>
                  <a:schemeClr val="tx2"/>
                </a:solidFill>
              </a:rPr>
              <a:t>Carbonara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i="1" dirty="0">
                <a:solidFill>
                  <a:schemeClr val="tx2"/>
                </a:solidFill>
              </a:rPr>
              <a:t>Mac &amp; Cheese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r>
              <a:rPr lang="en-US" sz="2400" dirty="0">
                <a:solidFill>
                  <a:schemeClr val="tx2"/>
                </a:solidFill>
              </a:rPr>
              <a:t>But apparently the model does not agree on that.</a:t>
            </a:r>
          </a:p>
          <a:p>
            <a:r>
              <a:rPr lang="en-US" sz="2400" dirty="0">
                <a:solidFill>
                  <a:schemeClr val="tx2"/>
                </a:solidFill>
              </a:rPr>
              <a:t>It turns out that </a:t>
            </a:r>
            <a:r>
              <a:rPr lang="en-US" sz="2400" i="1" dirty="0">
                <a:solidFill>
                  <a:schemeClr val="tx2"/>
                </a:solidFill>
              </a:rPr>
              <a:t>Lasagna</a:t>
            </a:r>
            <a:r>
              <a:rPr lang="en-US" sz="2400" dirty="0">
                <a:solidFill>
                  <a:schemeClr val="tx2"/>
                </a:solidFill>
              </a:rPr>
              <a:t> is the ultimate substitute for </a:t>
            </a:r>
            <a:r>
              <a:rPr lang="en-US" sz="2400" i="1" dirty="0">
                <a:solidFill>
                  <a:schemeClr val="tx2"/>
                </a:solidFill>
              </a:rPr>
              <a:t>Carbonara </a:t>
            </a:r>
            <a:r>
              <a:rPr lang="en-US" sz="2400" dirty="0">
                <a:solidFill>
                  <a:schemeClr val="tx2"/>
                </a:solidFill>
              </a:rPr>
              <a:t>(5 out of top 10 are some Lasagna recipes!).</a:t>
            </a:r>
            <a:endParaRPr lang="en-US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3E1B52-BAB8-3941-91AE-FE7D01C6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200"/>
              <a:t>Thank You!</a:t>
            </a:r>
            <a:endParaRPr lang="en-US" sz="520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D65F2A9-481A-6145-8EEC-15C24BF95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0709"/>
            <a:ext cx="10591798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Email: zhiyangchen2021@u.northwestern.edu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10525544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265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AvenirNext LT Pro Medium</vt:lpstr>
      <vt:lpstr>Arial</vt:lpstr>
      <vt:lpstr>Avenir Next LT Pro</vt:lpstr>
      <vt:lpstr>Calibri</vt:lpstr>
      <vt:lpstr>BlockprintVTI</vt:lpstr>
      <vt:lpstr>Recipe-Recommender</vt:lpstr>
      <vt:lpstr>Motivation</vt:lpstr>
      <vt:lpstr>Link: http://recip-Publi-1R2DWR6Y44L3V-1957760514.us-east-1.elb.amazonaws.com </vt:lpstr>
      <vt:lpstr>Data</vt:lpstr>
      <vt:lpstr>Model</vt:lpstr>
      <vt:lpstr>Interesting Insight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Recipe-Recommender</dc:title>
  <dc:creator>Zhiyang Chen</dc:creator>
  <cp:lastModifiedBy>Zhiyang Chen</cp:lastModifiedBy>
  <cp:revision>19</cp:revision>
  <dcterms:created xsi:type="dcterms:W3CDTF">2021-06-07T09:37:54Z</dcterms:created>
  <dcterms:modified xsi:type="dcterms:W3CDTF">2021-06-07T12:33:49Z</dcterms:modified>
</cp:coreProperties>
</file>