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8"/>
  </p:notesMasterIdLst>
  <p:sldIdLst>
    <p:sldId id="256" r:id="rId2"/>
    <p:sldId id="294" r:id="rId3"/>
    <p:sldId id="296" r:id="rId4"/>
    <p:sldId id="261" r:id="rId5"/>
    <p:sldId id="264" r:id="rId6"/>
    <p:sldId id="262" r:id="rId7"/>
  </p:sldIdLst>
  <p:sldSz cx="9144000" cy="5143500" type="screen16x9"/>
  <p:notesSz cx="6858000" cy="9144000"/>
  <p:embeddedFontLst>
    <p:embeddedFont>
      <p:font typeface="Lora" pitchFamily="2" charset="77"/>
      <p:regular r:id="rId9"/>
      <p:bold r:id="rId10"/>
      <p:italic r:id="rId11"/>
      <p:boldItalic r:id="rId12"/>
    </p:embeddedFont>
    <p:embeddedFont>
      <p:font typeface="Quattrocento Sans" panose="020B08020500000200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/>
    <p:restoredTop sz="94667"/>
  </p:normalViewPr>
  <p:slideViewPr>
    <p:cSldViewPr snapToGrid="0" snapToObjects="1">
      <p:cViewPr varScale="1">
        <p:scale>
          <a:sx n="123" d="100"/>
          <a:sy n="12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2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6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IA/2021-msia423-Ho-Sara-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Sara-ShiH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788459" y="20192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WikiNews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F568F-7C6A-DE49-B64B-DA6284C2FA4B}"/>
              </a:ext>
            </a:extLst>
          </p:cNvPr>
          <p:cNvSpPr/>
          <p:nvPr/>
        </p:nvSpPr>
        <p:spPr>
          <a:xfrm>
            <a:off x="1788459" y="317908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Lora"/>
                <a:sym typeface="Lora"/>
              </a:rPr>
              <a:t>Providing context to daily headlines</a:t>
            </a:r>
          </a:p>
        </p:txBody>
      </p:sp>
      <p:grpSp>
        <p:nvGrpSpPr>
          <p:cNvPr id="22" name="Google Shape;995;p48">
            <a:extLst>
              <a:ext uri="{FF2B5EF4-FFF2-40B4-BE49-F238E27FC236}">
                <a16:creationId xmlns:a16="http://schemas.microsoft.com/office/drawing/2014/main" id="{E9B10633-72A9-A04A-9F38-C57302368EF0}"/>
              </a:ext>
            </a:extLst>
          </p:cNvPr>
          <p:cNvGrpSpPr/>
          <p:nvPr/>
        </p:nvGrpSpPr>
        <p:grpSpPr>
          <a:xfrm>
            <a:off x="1132642" y="3379143"/>
            <a:ext cx="532750" cy="539714"/>
            <a:chOff x="5941025" y="3634400"/>
            <a:chExt cx="467650" cy="467650"/>
          </a:xfrm>
        </p:grpSpPr>
        <p:sp>
          <p:nvSpPr>
            <p:cNvPr id="23" name="Google Shape;996;p48">
              <a:extLst>
                <a:ext uri="{FF2B5EF4-FFF2-40B4-BE49-F238E27FC236}">
                  <a16:creationId xmlns:a16="http://schemas.microsoft.com/office/drawing/2014/main" id="{9ACC4AFB-2E4D-9A4F-AE51-8643E5BFD6CE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7;p48">
              <a:extLst>
                <a:ext uri="{FF2B5EF4-FFF2-40B4-BE49-F238E27FC236}">
                  <a16:creationId xmlns:a16="http://schemas.microsoft.com/office/drawing/2014/main" id="{3C0C8AEA-19B4-3B4A-B59D-AE9B584809B9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8;p48">
              <a:extLst>
                <a:ext uri="{FF2B5EF4-FFF2-40B4-BE49-F238E27FC236}">
                  <a16:creationId xmlns:a16="http://schemas.microsoft.com/office/drawing/2014/main" id="{4561593B-5408-2A4E-8799-D35BA0F92EC5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9;p48">
              <a:extLst>
                <a:ext uri="{FF2B5EF4-FFF2-40B4-BE49-F238E27FC236}">
                  <a16:creationId xmlns:a16="http://schemas.microsoft.com/office/drawing/2014/main" id="{7A9D2EC5-480B-F443-8F58-4F68BE577678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0;p48">
              <a:extLst>
                <a:ext uri="{FF2B5EF4-FFF2-40B4-BE49-F238E27FC236}">
                  <a16:creationId xmlns:a16="http://schemas.microsoft.com/office/drawing/2014/main" id="{ABA8E333-50B8-C24D-9F1B-5D3040348BBE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1;p48">
              <a:extLst>
                <a:ext uri="{FF2B5EF4-FFF2-40B4-BE49-F238E27FC236}">
                  <a16:creationId xmlns:a16="http://schemas.microsoft.com/office/drawing/2014/main" id="{7DC6EB4B-5736-C243-99EC-3592EF67AA96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104625" y="90379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3508-0432-9944-8550-E197F412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625" y="1518851"/>
            <a:ext cx="3878400" cy="3231000"/>
          </a:xfr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1800" dirty="0"/>
              <a:t>Provide </a:t>
            </a:r>
            <a:r>
              <a:rPr lang="en-US" sz="1800" b="1" dirty="0">
                <a:highlight>
                  <a:schemeClr val="accent1"/>
                </a:highlight>
              </a:rPr>
              <a:t>context</a:t>
            </a:r>
            <a:r>
              <a:rPr lang="en-US" sz="1800" dirty="0"/>
              <a:t> to daily headlines</a:t>
            </a:r>
          </a:p>
          <a:p>
            <a:pPr marL="0" lvl="0" indent="0" algn="ctr">
              <a:buNone/>
            </a:pPr>
            <a:endParaRPr lang="en-US" sz="1800" dirty="0"/>
          </a:p>
          <a:p>
            <a:pPr marL="0" lvl="0" indent="0" algn="ctr">
              <a:buNone/>
            </a:pPr>
            <a:r>
              <a:rPr lang="en-US" sz="1800" dirty="0"/>
              <a:t>Promote </a:t>
            </a:r>
            <a:r>
              <a:rPr lang="en-US" sz="1800" b="1" dirty="0">
                <a:highlight>
                  <a:schemeClr val="accent1"/>
                </a:highlight>
              </a:rPr>
              <a:t>slow news</a:t>
            </a:r>
            <a:r>
              <a:rPr lang="en-US" sz="1800" dirty="0"/>
              <a:t> consumption</a:t>
            </a:r>
          </a:p>
          <a:p>
            <a:pPr marL="0" lvl="0" indent="0" algn="ctr">
              <a:buNone/>
            </a:pPr>
            <a:endParaRPr lang="en-US" sz="1800" dirty="0"/>
          </a:p>
          <a:p>
            <a:pPr marL="0" lvl="0" indent="0" algn="ctr">
              <a:buNone/>
            </a:pPr>
            <a:r>
              <a:rPr lang="en-US" sz="1800" b="1" dirty="0">
                <a:highlight>
                  <a:schemeClr val="accent1"/>
                </a:highlight>
              </a:rPr>
              <a:t>Reduce bias and misinformation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C1A15-BB11-124A-B156-0CBD0EAD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27" y="796637"/>
            <a:ext cx="3023185" cy="3723408"/>
          </a:xfrm>
          <a:prstGeom prst="rect">
            <a:avLst/>
          </a:prstGeom>
        </p:spPr>
      </p:pic>
      <p:grpSp>
        <p:nvGrpSpPr>
          <p:cNvPr id="25" name="Google Shape;995;p48">
            <a:extLst>
              <a:ext uri="{FF2B5EF4-FFF2-40B4-BE49-F238E27FC236}">
                <a16:creationId xmlns:a16="http://schemas.microsoft.com/office/drawing/2014/main" id="{12E2A135-A96B-3246-B22D-6BBB620C6ADA}"/>
              </a:ext>
            </a:extLst>
          </p:cNvPr>
          <p:cNvGrpSpPr/>
          <p:nvPr/>
        </p:nvGrpSpPr>
        <p:grpSpPr>
          <a:xfrm>
            <a:off x="820488" y="925066"/>
            <a:ext cx="393060" cy="393060"/>
            <a:chOff x="5941025" y="3634400"/>
            <a:chExt cx="467650" cy="467650"/>
          </a:xfrm>
        </p:grpSpPr>
        <p:sp>
          <p:nvSpPr>
            <p:cNvPr id="26" name="Google Shape;996;p48">
              <a:extLst>
                <a:ext uri="{FF2B5EF4-FFF2-40B4-BE49-F238E27FC236}">
                  <a16:creationId xmlns:a16="http://schemas.microsoft.com/office/drawing/2014/main" id="{5C404F39-F5A6-7849-B0FA-090655AFBFEA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7;p48">
              <a:extLst>
                <a:ext uri="{FF2B5EF4-FFF2-40B4-BE49-F238E27FC236}">
                  <a16:creationId xmlns:a16="http://schemas.microsoft.com/office/drawing/2014/main" id="{7954B096-B10D-5540-8622-238F5B868E68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8;p48">
              <a:extLst>
                <a:ext uri="{FF2B5EF4-FFF2-40B4-BE49-F238E27FC236}">
                  <a16:creationId xmlns:a16="http://schemas.microsoft.com/office/drawing/2014/main" id="{C936E8AC-0219-BA44-A4BE-7AD0B27A8B49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9;p48">
              <a:extLst>
                <a:ext uri="{FF2B5EF4-FFF2-40B4-BE49-F238E27FC236}">
                  <a16:creationId xmlns:a16="http://schemas.microsoft.com/office/drawing/2014/main" id="{2651672B-E200-314F-BBEA-EE61E263A86E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0;p48">
              <a:extLst>
                <a:ext uri="{FF2B5EF4-FFF2-40B4-BE49-F238E27FC236}">
                  <a16:creationId xmlns:a16="http://schemas.microsoft.com/office/drawing/2014/main" id="{DD757E11-843C-C54D-8A4B-1A284A2FE4B8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1;p48">
              <a:extLst>
                <a:ext uri="{FF2B5EF4-FFF2-40B4-BE49-F238E27FC236}">
                  <a16:creationId xmlns:a16="http://schemas.microsoft.com/office/drawing/2014/main" id="{F7923F00-DA04-C046-B929-14D57139E432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News API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Wikipedia API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" name="Google Shape;1188;p48">
            <a:extLst>
              <a:ext uri="{FF2B5EF4-FFF2-40B4-BE49-F238E27FC236}">
                <a16:creationId xmlns:a16="http://schemas.microsoft.com/office/drawing/2014/main" id="{C8A9CB5C-C7E2-4D44-8C11-88CABED78D43}"/>
              </a:ext>
            </a:extLst>
          </p:cNvPr>
          <p:cNvGrpSpPr/>
          <p:nvPr/>
        </p:nvGrpSpPr>
        <p:grpSpPr>
          <a:xfrm>
            <a:off x="778645" y="897720"/>
            <a:ext cx="452420" cy="433992"/>
            <a:chOff x="5233525" y="4954450"/>
            <a:chExt cx="538275" cy="516350"/>
          </a:xfrm>
        </p:grpSpPr>
        <p:sp>
          <p:nvSpPr>
            <p:cNvPr id="12" name="Google Shape;1189;p48">
              <a:extLst>
                <a:ext uri="{FF2B5EF4-FFF2-40B4-BE49-F238E27FC236}">
                  <a16:creationId xmlns:a16="http://schemas.microsoft.com/office/drawing/2014/main" id="{0264DC03-47C7-5244-9810-D344DBD07E5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0;p48">
              <a:extLst>
                <a:ext uri="{FF2B5EF4-FFF2-40B4-BE49-F238E27FC236}">
                  <a16:creationId xmlns:a16="http://schemas.microsoft.com/office/drawing/2014/main" id="{9401108C-6E47-6A49-A656-34B0C761CDCF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1;p48">
              <a:extLst>
                <a:ext uri="{FF2B5EF4-FFF2-40B4-BE49-F238E27FC236}">
                  <a16:creationId xmlns:a16="http://schemas.microsoft.com/office/drawing/2014/main" id="{4EE2A48E-D374-3A45-A040-63B8BD451303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2;p48">
              <a:extLst>
                <a:ext uri="{FF2B5EF4-FFF2-40B4-BE49-F238E27FC236}">
                  <a16:creationId xmlns:a16="http://schemas.microsoft.com/office/drawing/2014/main" id="{944DEEB5-6094-BC4C-AB9E-64B289992BB4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3;p48">
              <a:extLst>
                <a:ext uri="{FF2B5EF4-FFF2-40B4-BE49-F238E27FC236}">
                  <a16:creationId xmlns:a16="http://schemas.microsoft.com/office/drawing/2014/main" id="{9B8AD03F-C846-1D41-9076-5472DFE3DB54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4;p48">
              <a:extLst>
                <a:ext uri="{FF2B5EF4-FFF2-40B4-BE49-F238E27FC236}">
                  <a16:creationId xmlns:a16="http://schemas.microsoft.com/office/drawing/2014/main" id="{0CC02CEE-EA34-CB40-B71D-AC1DA143FC51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5;p48">
              <a:extLst>
                <a:ext uri="{FF2B5EF4-FFF2-40B4-BE49-F238E27FC236}">
                  <a16:creationId xmlns:a16="http://schemas.microsoft.com/office/drawing/2014/main" id="{AA168636-9039-144D-8FE0-58941DF77A1D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6;p48">
              <a:extLst>
                <a:ext uri="{FF2B5EF4-FFF2-40B4-BE49-F238E27FC236}">
                  <a16:creationId xmlns:a16="http://schemas.microsoft.com/office/drawing/2014/main" id="{E254E4C9-0C3D-AC44-8196-40AD3E4208C7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7;p48">
              <a:extLst>
                <a:ext uri="{FF2B5EF4-FFF2-40B4-BE49-F238E27FC236}">
                  <a16:creationId xmlns:a16="http://schemas.microsoft.com/office/drawing/2014/main" id="{F7BD5FEB-147A-EF4D-80B7-6B4A74F76ADA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8;p48">
              <a:extLst>
                <a:ext uri="{FF2B5EF4-FFF2-40B4-BE49-F238E27FC236}">
                  <a16:creationId xmlns:a16="http://schemas.microsoft.com/office/drawing/2014/main" id="{C1E3B792-EE8F-CC42-A970-B6C3E75D6303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9;p48">
              <a:extLst>
                <a:ext uri="{FF2B5EF4-FFF2-40B4-BE49-F238E27FC236}">
                  <a16:creationId xmlns:a16="http://schemas.microsoft.com/office/drawing/2014/main" id="{139A3055-50A3-0E41-A747-C5469235BEDD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065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78645" y="1490356"/>
            <a:ext cx="3575214" cy="215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 sz="1800" b="1" dirty="0">
                <a:highlight>
                  <a:schemeClr val="accent1"/>
                </a:highlight>
              </a:rPr>
              <a:t>1: Match news articles with Wikipedia articles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400"/>
              <a:buChar char="◉"/>
            </a:pPr>
            <a:r>
              <a:rPr lang="en-US" sz="1600" dirty="0"/>
              <a:t>Spacy Named Entity Recognition</a:t>
            </a:r>
          </a:p>
          <a:p>
            <a:pPr marL="76200" lvl="0" indent="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400"/>
              <a:buNone/>
            </a:pPr>
            <a:endParaRPr lang="en-US" sz="1600" dirty="0"/>
          </a:p>
          <a:p>
            <a:pPr marL="76200" indent="0">
              <a:buClr>
                <a:schemeClr val="accent1"/>
              </a:buClr>
              <a:buNone/>
            </a:pPr>
            <a:r>
              <a:rPr lang="en" sz="1800" b="1" dirty="0">
                <a:highlight>
                  <a:schemeClr val="accent1"/>
                </a:highlight>
              </a:rPr>
              <a:t>2: Filter out irrelevant matches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Similarity measure between Wikipedia summary and News content </a:t>
            </a:r>
            <a:endParaRPr sz="16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" name="Google Shape;1188;p48">
            <a:extLst>
              <a:ext uri="{FF2B5EF4-FFF2-40B4-BE49-F238E27FC236}">
                <a16:creationId xmlns:a16="http://schemas.microsoft.com/office/drawing/2014/main" id="{C4BCDA50-F830-B94F-B0E5-4D5C59947627}"/>
              </a:ext>
            </a:extLst>
          </p:cNvPr>
          <p:cNvGrpSpPr/>
          <p:nvPr/>
        </p:nvGrpSpPr>
        <p:grpSpPr>
          <a:xfrm>
            <a:off x="778645" y="897720"/>
            <a:ext cx="452420" cy="433992"/>
            <a:chOff x="5233525" y="4954450"/>
            <a:chExt cx="538275" cy="516350"/>
          </a:xfrm>
        </p:grpSpPr>
        <p:sp>
          <p:nvSpPr>
            <p:cNvPr id="11" name="Google Shape;1189;p48">
              <a:extLst>
                <a:ext uri="{FF2B5EF4-FFF2-40B4-BE49-F238E27FC236}">
                  <a16:creationId xmlns:a16="http://schemas.microsoft.com/office/drawing/2014/main" id="{7956044B-4323-3C4C-9EBD-CAAD71CEF216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0;p48">
              <a:extLst>
                <a:ext uri="{FF2B5EF4-FFF2-40B4-BE49-F238E27FC236}">
                  <a16:creationId xmlns:a16="http://schemas.microsoft.com/office/drawing/2014/main" id="{E7FB4548-8F06-774C-918F-EF644B1FAB40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1;p48">
              <a:extLst>
                <a:ext uri="{FF2B5EF4-FFF2-40B4-BE49-F238E27FC236}">
                  <a16:creationId xmlns:a16="http://schemas.microsoft.com/office/drawing/2014/main" id="{4EB872BA-501B-8343-8683-A303AF8F9699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2;p48">
              <a:extLst>
                <a:ext uri="{FF2B5EF4-FFF2-40B4-BE49-F238E27FC236}">
                  <a16:creationId xmlns:a16="http://schemas.microsoft.com/office/drawing/2014/main" id="{42D1559B-359B-F646-94A5-EBA25D184F5B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3;p48">
              <a:extLst>
                <a:ext uri="{FF2B5EF4-FFF2-40B4-BE49-F238E27FC236}">
                  <a16:creationId xmlns:a16="http://schemas.microsoft.com/office/drawing/2014/main" id="{7A153FBF-3F06-2845-801A-0DA5072D744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4;p48">
              <a:extLst>
                <a:ext uri="{FF2B5EF4-FFF2-40B4-BE49-F238E27FC236}">
                  <a16:creationId xmlns:a16="http://schemas.microsoft.com/office/drawing/2014/main" id="{42375D08-1673-B84F-A2A0-EFA550BC6038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5;p48">
              <a:extLst>
                <a:ext uri="{FF2B5EF4-FFF2-40B4-BE49-F238E27FC236}">
                  <a16:creationId xmlns:a16="http://schemas.microsoft.com/office/drawing/2014/main" id="{BA598C74-91D5-5446-BE37-E9BD93D12CB5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6;p48">
              <a:extLst>
                <a:ext uri="{FF2B5EF4-FFF2-40B4-BE49-F238E27FC236}">
                  <a16:creationId xmlns:a16="http://schemas.microsoft.com/office/drawing/2014/main" id="{0C73CF21-1841-2345-894F-6D08F8655F99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7;p48">
              <a:extLst>
                <a:ext uri="{FF2B5EF4-FFF2-40B4-BE49-F238E27FC236}">
                  <a16:creationId xmlns:a16="http://schemas.microsoft.com/office/drawing/2014/main" id="{67316E96-6294-5D4F-9DEB-6FD13075A578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8;p48">
              <a:extLst>
                <a:ext uri="{FF2B5EF4-FFF2-40B4-BE49-F238E27FC236}">
                  <a16:creationId xmlns:a16="http://schemas.microsoft.com/office/drawing/2014/main" id="{F7F01851-25A4-AB45-A566-7D997E99C590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9;p48">
              <a:extLst>
                <a:ext uri="{FF2B5EF4-FFF2-40B4-BE49-F238E27FC236}">
                  <a16:creationId xmlns:a16="http://schemas.microsoft.com/office/drawing/2014/main" id="{34306C7B-14E4-614E-BC70-B6E545C6C6D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F84483-BFC7-EC43-8624-A6F96703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66200"/>
              </p:ext>
            </p:extLst>
          </p:nvPr>
        </p:nvGraphicFramePr>
        <p:xfrm>
          <a:off x="4745868" y="3094606"/>
          <a:ext cx="4346059" cy="1033780"/>
        </p:xfrm>
        <a:graphic>
          <a:graphicData uri="http://schemas.openxmlformats.org/drawingml/2006/table">
            <a:tbl>
              <a:tblPr firstRow="1" bandRow="1">
                <a:tableStyleId>{DA5B2040-0373-4AB5-8C16-54180E59C3D7}</a:tableStyleId>
              </a:tblPr>
              <a:tblGrid>
                <a:gridCol w="1291250">
                  <a:extLst>
                    <a:ext uri="{9D8B030D-6E8A-4147-A177-3AD203B41FA5}">
                      <a16:colId xmlns:a16="http://schemas.microsoft.com/office/drawing/2014/main" val="126957205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212529531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4237276702"/>
                    </a:ext>
                  </a:extLst>
                </a:gridCol>
                <a:gridCol w="955845">
                  <a:extLst>
                    <a:ext uri="{9D8B030D-6E8A-4147-A177-3AD203B41FA5}">
                      <a16:colId xmlns:a16="http://schemas.microsoft.com/office/drawing/2014/main" val="165060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Similarity Score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Sensitivity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Specificity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050" dirty="0"/>
                        <a:t>Sequence</a:t>
                      </a:r>
                    </a:p>
                    <a:p>
                      <a:r>
                        <a:rPr lang="en" sz="1050" dirty="0"/>
                        <a:t>Matcher</a:t>
                      </a:r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478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/>
                        <a:t>Levenshtein</a:t>
                      </a:r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1731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9AC56-4C53-6E44-B077-1C00824E4563}"/>
              </a:ext>
            </a:extLst>
          </p:cNvPr>
          <p:cNvCxnSpPr/>
          <p:nvPr/>
        </p:nvCxnSpPr>
        <p:spPr>
          <a:xfrm>
            <a:off x="5259650" y="2900580"/>
            <a:ext cx="388435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Insights: Topic Modeling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Similarity Scores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err="1"/>
              <a:t>SequenceMatcher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Levenshtein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Latent Dirichlet Allocation </a:t>
            </a:r>
            <a:r>
              <a:rPr lang="en" sz="1400" b="1" dirty="0">
                <a:highlight>
                  <a:schemeClr val="accent1"/>
                </a:highlight>
              </a:rPr>
              <a:t>(Unsupervised)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Able to cluster tokens into topics, but not very specific.</a:t>
            </a: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288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 err="1">
                <a:highlight>
                  <a:schemeClr val="accent1"/>
                </a:highlight>
              </a:rPr>
              <a:t>BERTopic</a:t>
            </a:r>
            <a:r>
              <a:rPr lang="en" b="1" dirty="0">
                <a:highlight>
                  <a:schemeClr val="accent1"/>
                </a:highlight>
              </a:rPr>
              <a:t> </a:t>
            </a:r>
          </a:p>
          <a:p>
            <a:pPr marL="0" lvl="0" indent="0">
              <a:buNone/>
            </a:pPr>
            <a:r>
              <a:rPr lang="en" sz="1200" b="1" dirty="0">
                <a:highlight>
                  <a:schemeClr val="accent1"/>
                </a:highlight>
              </a:rPr>
              <a:t>(Supervised)</a:t>
            </a:r>
            <a:endParaRPr sz="1200" b="1" dirty="0">
              <a:highlight>
                <a:schemeClr val="accent1"/>
              </a:highlight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" name="Google Shape;1144;p48">
            <a:extLst>
              <a:ext uri="{FF2B5EF4-FFF2-40B4-BE49-F238E27FC236}">
                <a16:creationId xmlns:a16="http://schemas.microsoft.com/office/drawing/2014/main" id="{1C55CCAD-E0A7-8244-80A4-125D50116404}"/>
              </a:ext>
            </a:extLst>
          </p:cNvPr>
          <p:cNvGrpSpPr/>
          <p:nvPr/>
        </p:nvGrpSpPr>
        <p:grpSpPr>
          <a:xfrm>
            <a:off x="908149" y="942712"/>
            <a:ext cx="215966" cy="342399"/>
            <a:chOff x="6718575" y="2318625"/>
            <a:chExt cx="256950" cy="407375"/>
          </a:xfrm>
        </p:grpSpPr>
        <p:sp>
          <p:nvSpPr>
            <p:cNvPr id="13" name="Google Shape;1145;p48">
              <a:extLst>
                <a:ext uri="{FF2B5EF4-FFF2-40B4-BE49-F238E27FC236}">
                  <a16:creationId xmlns:a16="http://schemas.microsoft.com/office/drawing/2014/main" id="{0160654E-B2CB-0546-B88A-5C71FD5E6A10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6;p48">
              <a:extLst>
                <a:ext uri="{FF2B5EF4-FFF2-40B4-BE49-F238E27FC236}">
                  <a16:creationId xmlns:a16="http://schemas.microsoft.com/office/drawing/2014/main" id="{14067A87-4E9E-FD4F-93DB-28C9A69288A4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7;p48">
              <a:extLst>
                <a:ext uri="{FF2B5EF4-FFF2-40B4-BE49-F238E27FC236}">
                  <a16:creationId xmlns:a16="http://schemas.microsoft.com/office/drawing/2014/main" id="{BE779166-966B-A544-9546-51C53FBC2F1E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8;p48">
              <a:extLst>
                <a:ext uri="{FF2B5EF4-FFF2-40B4-BE49-F238E27FC236}">
                  <a16:creationId xmlns:a16="http://schemas.microsoft.com/office/drawing/2014/main" id="{78C3814F-39C2-F049-B4C0-54EFCA40C5F2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9;p48">
              <a:extLst>
                <a:ext uri="{FF2B5EF4-FFF2-40B4-BE49-F238E27FC236}">
                  <a16:creationId xmlns:a16="http://schemas.microsoft.com/office/drawing/2014/main" id="{4E03D189-BC28-E948-9EC1-636A2066EFB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0;p48">
              <a:extLst>
                <a:ext uri="{FF2B5EF4-FFF2-40B4-BE49-F238E27FC236}">
                  <a16:creationId xmlns:a16="http://schemas.microsoft.com/office/drawing/2014/main" id="{CC89BAF3-E46C-2F4D-9E62-01B8E6CD6887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1;p48">
              <a:extLst>
                <a:ext uri="{FF2B5EF4-FFF2-40B4-BE49-F238E27FC236}">
                  <a16:creationId xmlns:a16="http://schemas.microsoft.com/office/drawing/2014/main" id="{026C801B-4D5F-3047-BB21-78B9ED7ED219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2;p48">
              <a:extLst>
                <a:ext uri="{FF2B5EF4-FFF2-40B4-BE49-F238E27FC236}">
                  <a16:creationId xmlns:a16="http://schemas.microsoft.com/office/drawing/2014/main" id="{26230210-755A-1A46-A150-A6E852903349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260D121-F78B-BA4A-B1BC-406DAF0C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90" y="2621064"/>
            <a:ext cx="1929842" cy="891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1937A2-EA7A-A34D-A876-3BD6746453A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416229" y="2621064"/>
            <a:ext cx="1164035" cy="967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chemeClr val="accent1"/>
                </a:highlight>
              </a:rPr>
              <a:t>Thank you!</a:t>
            </a:r>
            <a:endParaRPr sz="4800" dirty="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100" dirty="0"/>
              <a:t>Repo: </a:t>
            </a:r>
            <a:r>
              <a:rPr lang="en-US" sz="1100" dirty="0">
                <a:hlinkClick r:id="rId3"/>
              </a:rPr>
              <a:t>https://github.com/MSIA/2021-msia423-Ho-Sara-project</a:t>
            </a:r>
            <a:endParaRPr lang="en-US" sz="1100" dirty="0"/>
          </a:p>
          <a:p>
            <a:pPr marL="0" lvl="0" indent="0" algn="ctr">
              <a:buNone/>
            </a:pPr>
            <a:r>
              <a:rPr lang="en-US" sz="1100" dirty="0"/>
              <a:t>GitHub: </a:t>
            </a:r>
            <a:r>
              <a:rPr lang="en-US" sz="1100" dirty="0">
                <a:hlinkClick r:id="rId4"/>
              </a:rPr>
              <a:t>https://github.com/Sara-ShiHo</a:t>
            </a:r>
            <a:endParaRPr lang="en-US" sz="1100" dirty="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" name="Google Shape;995;p48">
            <a:extLst>
              <a:ext uri="{FF2B5EF4-FFF2-40B4-BE49-F238E27FC236}">
                <a16:creationId xmlns:a16="http://schemas.microsoft.com/office/drawing/2014/main" id="{0D5551AF-AE5F-A84A-A94D-3BBB6AE2E45B}"/>
              </a:ext>
            </a:extLst>
          </p:cNvPr>
          <p:cNvGrpSpPr/>
          <p:nvPr/>
        </p:nvGrpSpPr>
        <p:grpSpPr>
          <a:xfrm>
            <a:off x="4385740" y="933393"/>
            <a:ext cx="909894" cy="886590"/>
            <a:chOff x="5941025" y="3634400"/>
            <a:chExt cx="467650" cy="467650"/>
          </a:xfrm>
        </p:grpSpPr>
        <p:sp>
          <p:nvSpPr>
            <p:cNvPr id="25" name="Google Shape;996;p48">
              <a:extLst>
                <a:ext uri="{FF2B5EF4-FFF2-40B4-BE49-F238E27FC236}">
                  <a16:creationId xmlns:a16="http://schemas.microsoft.com/office/drawing/2014/main" id="{183ECAD1-4970-2F4D-B833-2EC3882C20A7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7;p48">
              <a:extLst>
                <a:ext uri="{FF2B5EF4-FFF2-40B4-BE49-F238E27FC236}">
                  <a16:creationId xmlns:a16="http://schemas.microsoft.com/office/drawing/2014/main" id="{57F87449-F311-E54D-90C0-99F01205282A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48">
              <a:extLst>
                <a:ext uri="{FF2B5EF4-FFF2-40B4-BE49-F238E27FC236}">
                  <a16:creationId xmlns:a16="http://schemas.microsoft.com/office/drawing/2014/main" id="{F0EC2FF1-4149-8D49-9C1D-5278E017A620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9;p48">
              <a:extLst>
                <a:ext uri="{FF2B5EF4-FFF2-40B4-BE49-F238E27FC236}">
                  <a16:creationId xmlns:a16="http://schemas.microsoft.com/office/drawing/2014/main" id="{31488957-AA85-AA47-9D7D-E926FE585E99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0;p48">
              <a:extLst>
                <a:ext uri="{FF2B5EF4-FFF2-40B4-BE49-F238E27FC236}">
                  <a16:creationId xmlns:a16="http://schemas.microsoft.com/office/drawing/2014/main" id="{FDD66455-3352-244D-88A6-688F42E1E062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1;p48">
              <a:extLst>
                <a:ext uri="{FF2B5EF4-FFF2-40B4-BE49-F238E27FC236}">
                  <a16:creationId xmlns:a16="http://schemas.microsoft.com/office/drawing/2014/main" id="{718A2EB0-9B9A-9941-9939-D4BF143EE572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DDF2D6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167</Words>
  <Application>Microsoft Macintosh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Quattrocento Sans</vt:lpstr>
      <vt:lpstr>Lora</vt:lpstr>
      <vt:lpstr>Arial</vt:lpstr>
      <vt:lpstr>Viola template</vt:lpstr>
      <vt:lpstr>WikiNews</vt:lpstr>
      <vt:lpstr>Mission</vt:lpstr>
      <vt:lpstr>Data</vt:lpstr>
      <vt:lpstr>Algorithm</vt:lpstr>
      <vt:lpstr>Insights: Topic Modeling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WikiNews</dc:title>
  <cp:lastModifiedBy>Microsoft Office User</cp:lastModifiedBy>
  <cp:revision>13</cp:revision>
  <dcterms:modified xsi:type="dcterms:W3CDTF">2021-05-27T21:10:43Z</dcterms:modified>
</cp:coreProperties>
</file>