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8" r:id="rId2"/>
  </p:sldMasterIdLst>
  <p:notesMasterIdLst>
    <p:notesMasterId r:id="rId10"/>
  </p:notesMasterIdLst>
  <p:sldIdLst>
    <p:sldId id="256" r:id="rId3"/>
    <p:sldId id="258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302020204030203" pitchFamily="34" charset="77"/>
      <p:regular r:id="rId15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3D3DB8-2B05-41B2-AB4F-C0297DD9CF8B}">
  <a:tblStyle styleId="{973D3DB8-2B05-41B2-AB4F-C0297DD9C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39" d="100"/>
          <a:sy n="139" d="100"/>
        </p:scale>
        <p:origin x="84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c7ed315fa_4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dc7ed315fa_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7ed315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c7ed315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7ed315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c7ed315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05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7ed315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c7ed315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58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7ed315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c7ed315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14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c7ed315f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dc7ed315f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9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ca6b3b604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dca6b3b604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07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>
  <p:cSld name="Master 3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3136197" y="-304560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eam-publi-xmco95318ur2-1542264543.us-east-1.elb.amazona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unpengJi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>
            <a:spLocks noGrp="1"/>
          </p:cNvSpPr>
          <p:nvPr>
            <p:ph type="ctrTitle"/>
          </p:nvPr>
        </p:nvSpPr>
        <p:spPr>
          <a:xfrm>
            <a:off x="1055331" y="1424576"/>
            <a:ext cx="8667300" cy="166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                  Recommender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Lato"/>
                <a:ea typeface="Lato"/>
                <a:cs typeface="Lato"/>
                <a:sym typeface="Lato"/>
              </a:rPr>
              <a:t>                                   Play the Game You Like</a:t>
            </a:r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1"/>
          </p:nvPr>
        </p:nvSpPr>
        <p:spPr>
          <a:xfrm>
            <a:off x="1126717" y="3878385"/>
            <a:ext cx="7688100" cy="102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-US" sz="1660" dirty="0" err="1">
                <a:latin typeface="Lato"/>
                <a:ea typeface="Lato"/>
                <a:cs typeface="Lato"/>
                <a:sym typeface="Lato"/>
              </a:rPr>
              <a:t>Junpeng</a:t>
            </a:r>
            <a:r>
              <a:rPr lang="en-US" sz="1660" dirty="0">
                <a:latin typeface="Lato"/>
                <a:ea typeface="Lato"/>
                <a:cs typeface="Lato"/>
                <a:sym typeface="Lato"/>
              </a:rPr>
              <a:t> Jiang</a:t>
            </a:r>
          </a:p>
          <a:p>
            <a:pPr marL="0" lvl="0" indent="0" algn="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-US" sz="1660" dirty="0" err="1">
                <a:latin typeface="Lato"/>
                <a:ea typeface="Lato"/>
                <a:cs typeface="Lato"/>
                <a:sym typeface="Lato"/>
              </a:rPr>
              <a:t>MSiA</a:t>
            </a:r>
            <a:r>
              <a:rPr lang="en-US" sz="1660" dirty="0">
                <a:latin typeface="Lato"/>
                <a:ea typeface="Lato"/>
                <a:cs typeface="Lato"/>
                <a:sym typeface="Lato"/>
              </a:rPr>
              <a:t> 423 Final Project</a:t>
            </a:r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endParaRPr sz="166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2" name="Picture 8" descr="Steam Logo Wallpapers - Top Free Steam Logo Backgrounds - WallpaperAccess">
            <a:extLst>
              <a:ext uri="{FF2B5EF4-FFF2-40B4-BE49-F238E27FC236}">
                <a16:creationId xmlns:a16="http://schemas.microsoft.com/office/drawing/2014/main" id="{56ED7A6F-2A03-0344-A97B-8EB044FD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31" y="1154787"/>
            <a:ext cx="2109569" cy="14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 idx="4294967295"/>
          </p:nvPr>
        </p:nvSpPr>
        <p:spPr>
          <a:xfrm>
            <a:off x="435675" y="155288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Statement</a:t>
            </a:r>
            <a:endParaRPr sz="2600"/>
          </a:p>
        </p:txBody>
      </p:sp>
      <p:sp>
        <p:nvSpPr>
          <p:cNvPr id="292" name="Google Shape;292;p44"/>
          <p:cNvSpPr/>
          <p:nvPr/>
        </p:nvSpPr>
        <p:spPr>
          <a:xfrm>
            <a:off x="0" y="225100"/>
            <a:ext cx="8318100" cy="540000"/>
          </a:xfrm>
          <a:prstGeom prst="homePlate">
            <a:avLst>
              <a:gd name="adj" fmla="val 50000"/>
            </a:avLst>
          </a:prstGeom>
          <a:solidFill>
            <a:srgbClr val="401F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</a:rPr>
              <a:t>    Project Motivation &amp; Mission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4294967295"/>
          </p:nvPr>
        </p:nvSpPr>
        <p:spPr>
          <a:xfrm>
            <a:off x="359475" y="960975"/>
            <a:ext cx="8203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None/>
            </a:pPr>
            <a:r>
              <a:rPr lang="en" sz="1700" b="1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Steam Platform</a:t>
            </a:r>
            <a:endParaRPr sz="1700" b="1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742950" lvl="1" indent="-203200">
              <a:lnSpc>
                <a:spcPct val="115000"/>
              </a:lnSpc>
              <a:spcBef>
                <a:spcPts val="0"/>
              </a:spcBef>
              <a:buClr>
                <a:srgbClr val="404040"/>
              </a:buClr>
              <a:buSzPts val="1500"/>
              <a:buFont typeface="Lato"/>
              <a:buChar char="–"/>
            </a:pPr>
            <a:r>
              <a:rPr lang="en-US" sz="1300" dirty="0">
                <a:solidFill>
                  <a:srgbClr val="404040"/>
                </a:solidFill>
                <a:latin typeface="Lato"/>
              </a:rPr>
              <a:t>Steam is a digital video game library for users to purchase, download and play games on PC/laptops.</a:t>
            </a:r>
          </a:p>
          <a:p>
            <a:pPr marL="742950" lvl="1" indent="-203200">
              <a:lnSpc>
                <a:spcPct val="115000"/>
              </a:lnSpc>
              <a:spcBef>
                <a:spcPts val="0"/>
              </a:spcBef>
              <a:buClr>
                <a:srgbClr val="404040"/>
              </a:buClr>
              <a:buSzPts val="1500"/>
              <a:buFont typeface="Lato"/>
              <a:buChar char="–"/>
            </a:pPr>
            <a:r>
              <a:rPr lang="en-US" sz="1300" dirty="0">
                <a:solidFill>
                  <a:srgbClr val="404040"/>
                </a:solidFill>
                <a:latin typeface="Lato"/>
                <a:sym typeface="Lato"/>
              </a:rPr>
              <a:t>It supports over 20k games’ purchase, installing, and playing on the PC platform</a:t>
            </a:r>
          </a:p>
          <a:p>
            <a:pPr marL="5524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None/>
            </a:pPr>
            <a:endParaRPr sz="13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833575" y="4796700"/>
            <a:ext cx="22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191"/>
                </a:solidFill>
              </a:rPr>
              <a:t>3</a:t>
            </a:r>
            <a:endParaRPr sz="1300">
              <a:solidFill>
                <a:srgbClr val="9E9191"/>
              </a:solidFill>
            </a:endParaRPr>
          </a:p>
        </p:txBody>
      </p:sp>
      <p:pic>
        <p:nvPicPr>
          <p:cNvPr id="10" name="Graphic 9" descr="Game controller outline">
            <a:extLst>
              <a:ext uri="{FF2B5EF4-FFF2-40B4-BE49-F238E27FC236}">
                <a16:creationId xmlns:a16="http://schemas.microsoft.com/office/drawing/2014/main" id="{4F4715BA-5E2C-6046-9B04-6E68FF71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009" y="1840324"/>
            <a:ext cx="1127051" cy="1127051"/>
          </a:xfrm>
          <a:prstGeom prst="rect">
            <a:avLst/>
          </a:prstGeom>
        </p:spPr>
      </p:pic>
      <p:pic>
        <p:nvPicPr>
          <p:cNvPr id="12" name="Graphic 11" descr="Game controller with solid fill">
            <a:extLst>
              <a:ext uri="{FF2B5EF4-FFF2-40B4-BE49-F238E27FC236}">
                <a16:creationId xmlns:a16="http://schemas.microsoft.com/office/drawing/2014/main" id="{8F1152F5-B60A-3341-BB8A-D65B49E1F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4010" y="3055475"/>
            <a:ext cx="1127050" cy="1127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A142B3-469C-2B44-9FA9-C8749FF0375A}"/>
              </a:ext>
            </a:extLst>
          </p:cNvPr>
          <p:cNvSpPr txBox="1"/>
          <p:nvPr/>
        </p:nvSpPr>
        <p:spPr>
          <a:xfrm>
            <a:off x="1435399" y="2871681"/>
            <a:ext cx="112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Loyalists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38AD2-04BB-6549-9466-59C2B3DD332A}"/>
              </a:ext>
            </a:extLst>
          </p:cNvPr>
          <p:cNvSpPr txBox="1"/>
          <p:nvPr/>
        </p:nvSpPr>
        <p:spPr>
          <a:xfrm>
            <a:off x="1364509" y="4087339"/>
            <a:ext cx="166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Non-Loyalists</a:t>
            </a: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D5756DE-7EC4-344C-A3D5-45FFFBDDD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46974" y="3114178"/>
            <a:ext cx="1127049" cy="1127049"/>
          </a:xfrm>
          <a:prstGeom prst="rect">
            <a:avLst/>
          </a:prstGeom>
        </p:spPr>
      </p:pic>
      <p:pic>
        <p:nvPicPr>
          <p:cNvPr id="17" name="Graphic 16" descr="Arrow Right outline">
            <a:extLst>
              <a:ext uri="{FF2B5EF4-FFF2-40B4-BE49-F238E27FC236}">
                <a16:creationId xmlns:a16="http://schemas.microsoft.com/office/drawing/2014/main" id="{0756481F-961C-CE4D-BB92-3CA482584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144" y="1835092"/>
            <a:ext cx="1229313" cy="1229313"/>
          </a:xfrm>
          <a:prstGeom prst="rect">
            <a:avLst/>
          </a:prstGeom>
        </p:spPr>
      </p:pic>
      <p:pic>
        <p:nvPicPr>
          <p:cNvPr id="21" name="Graphic 20" descr="Puzzle with solid fill">
            <a:extLst>
              <a:ext uri="{FF2B5EF4-FFF2-40B4-BE49-F238E27FC236}">
                <a16:creationId xmlns:a16="http://schemas.microsoft.com/office/drawing/2014/main" id="{6C5F12CE-9BA4-B349-9595-3ACBEEBD40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37545" y="3374896"/>
            <a:ext cx="584352" cy="584352"/>
          </a:xfrm>
          <a:prstGeom prst="rect">
            <a:avLst/>
          </a:prstGeom>
        </p:spPr>
      </p:pic>
      <p:pic>
        <p:nvPicPr>
          <p:cNvPr id="26" name="Graphic 25" descr="Puzzle with solid fill">
            <a:extLst>
              <a:ext uri="{FF2B5EF4-FFF2-40B4-BE49-F238E27FC236}">
                <a16:creationId xmlns:a16="http://schemas.microsoft.com/office/drawing/2014/main" id="{BF3AC3D2-240A-854E-BEDF-35B5FDE609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89945" y="3527296"/>
            <a:ext cx="584352" cy="584352"/>
          </a:xfrm>
          <a:prstGeom prst="rect">
            <a:avLst/>
          </a:prstGeom>
        </p:spPr>
      </p:pic>
      <p:pic>
        <p:nvPicPr>
          <p:cNvPr id="27" name="Graphic 26" descr="Puzzle with solid fill">
            <a:extLst>
              <a:ext uri="{FF2B5EF4-FFF2-40B4-BE49-F238E27FC236}">
                <a16:creationId xmlns:a16="http://schemas.microsoft.com/office/drawing/2014/main" id="{F79FFD59-6D84-7E45-A477-880F474C46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16472" y="3959248"/>
            <a:ext cx="584352" cy="584352"/>
          </a:xfrm>
          <a:prstGeom prst="rect">
            <a:avLst/>
          </a:prstGeom>
        </p:spPr>
      </p:pic>
      <p:pic>
        <p:nvPicPr>
          <p:cNvPr id="28" name="Graphic 27" descr="Puzzle with solid fill">
            <a:extLst>
              <a:ext uri="{FF2B5EF4-FFF2-40B4-BE49-F238E27FC236}">
                <a16:creationId xmlns:a16="http://schemas.microsoft.com/office/drawing/2014/main" id="{33AC1920-7CE7-D247-9642-6A8D26E982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6785" y="3279201"/>
            <a:ext cx="584352" cy="584352"/>
          </a:xfrm>
          <a:prstGeom prst="rect">
            <a:avLst/>
          </a:prstGeom>
        </p:spPr>
      </p:pic>
      <p:pic>
        <p:nvPicPr>
          <p:cNvPr id="29" name="Graphic 28" descr="Puzzle with solid fill">
            <a:extLst>
              <a:ext uri="{FF2B5EF4-FFF2-40B4-BE49-F238E27FC236}">
                <a16:creationId xmlns:a16="http://schemas.microsoft.com/office/drawing/2014/main" id="{82020A6C-BE60-DC45-9F7C-F612D9A98B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39970" y="3730206"/>
            <a:ext cx="584352" cy="584352"/>
          </a:xfrm>
          <a:prstGeom prst="rect">
            <a:avLst/>
          </a:prstGeom>
        </p:spPr>
      </p:pic>
      <p:pic>
        <p:nvPicPr>
          <p:cNvPr id="23" name="Graphic 22" descr="Puzzle outline">
            <a:extLst>
              <a:ext uri="{FF2B5EF4-FFF2-40B4-BE49-F238E27FC236}">
                <a16:creationId xmlns:a16="http://schemas.microsoft.com/office/drawing/2014/main" id="{9FB99571-3470-F141-8504-0FBED4B2B3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2420" y="3385492"/>
            <a:ext cx="726156" cy="726156"/>
          </a:xfrm>
          <a:prstGeom prst="rect">
            <a:avLst/>
          </a:prstGeom>
        </p:spPr>
      </p:pic>
      <p:pic>
        <p:nvPicPr>
          <p:cNvPr id="32" name="Graphic 31" descr="Puzzle outline">
            <a:extLst>
              <a:ext uri="{FF2B5EF4-FFF2-40B4-BE49-F238E27FC236}">
                <a16:creationId xmlns:a16="http://schemas.microsoft.com/office/drawing/2014/main" id="{21483666-0E3C-A64A-AE02-493EA1E371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31655" y="2091864"/>
            <a:ext cx="726156" cy="726156"/>
          </a:xfrm>
          <a:prstGeom prst="rect">
            <a:avLst/>
          </a:prstGeom>
        </p:spPr>
      </p:pic>
      <p:pic>
        <p:nvPicPr>
          <p:cNvPr id="33" name="Graphic 32" descr="Puzzle outline">
            <a:extLst>
              <a:ext uri="{FF2B5EF4-FFF2-40B4-BE49-F238E27FC236}">
                <a16:creationId xmlns:a16="http://schemas.microsoft.com/office/drawing/2014/main" id="{442E1D66-E837-6545-832D-8FDD669AA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9106" y="2134391"/>
            <a:ext cx="726156" cy="7261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A21F76-5B25-144F-8358-75362D1E6F99}"/>
              </a:ext>
            </a:extLst>
          </p:cNvPr>
          <p:cNvSpPr txBox="1"/>
          <p:nvPr/>
        </p:nvSpPr>
        <p:spPr>
          <a:xfrm>
            <a:off x="2998889" y="2871216"/>
            <a:ext cx="239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Grind on Particular Games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E78A2F-7C02-334A-B57C-7F8F90E1FA47}"/>
              </a:ext>
            </a:extLst>
          </p:cNvPr>
          <p:cNvSpPr txBox="1"/>
          <p:nvPr/>
        </p:nvSpPr>
        <p:spPr>
          <a:xfrm>
            <a:off x="3004985" y="3892296"/>
            <a:ext cx="239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Always Looking for Novelty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 idx="4294967295"/>
          </p:nvPr>
        </p:nvSpPr>
        <p:spPr>
          <a:xfrm>
            <a:off x="435675" y="155288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Statement</a:t>
            </a:r>
            <a:endParaRPr sz="2600"/>
          </a:p>
        </p:txBody>
      </p:sp>
      <p:sp>
        <p:nvSpPr>
          <p:cNvPr id="292" name="Google Shape;292;p44"/>
          <p:cNvSpPr/>
          <p:nvPr/>
        </p:nvSpPr>
        <p:spPr>
          <a:xfrm>
            <a:off x="0" y="225100"/>
            <a:ext cx="8318100" cy="540000"/>
          </a:xfrm>
          <a:prstGeom prst="homePlate">
            <a:avLst>
              <a:gd name="adj" fmla="val 50000"/>
            </a:avLst>
          </a:prstGeom>
          <a:solidFill>
            <a:srgbClr val="401F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</a:rPr>
              <a:t>Live Demo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833575" y="4796700"/>
            <a:ext cx="22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191"/>
                </a:solidFill>
              </a:rPr>
              <a:t>3</a:t>
            </a:r>
            <a:endParaRPr sz="1300">
              <a:solidFill>
                <a:srgbClr val="9E9191"/>
              </a:solidFill>
            </a:endParaRPr>
          </a:p>
        </p:txBody>
      </p:sp>
      <p:pic>
        <p:nvPicPr>
          <p:cNvPr id="22" name="Picture 8" descr="Steam Logo Wallpapers - Top Free Steam Logo Backgrounds - WallpaperAccess">
            <a:hlinkClick r:id="rId3"/>
            <a:extLst>
              <a:ext uri="{FF2B5EF4-FFF2-40B4-BE49-F238E27FC236}">
                <a16:creationId xmlns:a16="http://schemas.microsoft.com/office/drawing/2014/main" id="{CDC159CD-4666-9D4B-8355-539EA10E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87" y="1341664"/>
            <a:ext cx="3397786" cy="226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 idx="4294967295"/>
          </p:nvPr>
        </p:nvSpPr>
        <p:spPr>
          <a:xfrm>
            <a:off x="435675" y="155288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Statement</a:t>
            </a:r>
            <a:endParaRPr sz="2600"/>
          </a:p>
        </p:txBody>
      </p:sp>
      <p:sp>
        <p:nvSpPr>
          <p:cNvPr id="292" name="Google Shape;292;p44"/>
          <p:cNvSpPr/>
          <p:nvPr/>
        </p:nvSpPr>
        <p:spPr>
          <a:xfrm>
            <a:off x="0" y="225100"/>
            <a:ext cx="8318100" cy="540000"/>
          </a:xfrm>
          <a:prstGeom prst="homePlate">
            <a:avLst>
              <a:gd name="adj" fmla="val 50000"/>
            </a:avLst>
          </a:prstGeom>
          <a:solidFill>
            <a:srgbClr val="401F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</a:rPr>
              <a:t>Data Usage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833575" y="4796700"/>
            <a:ext cx="22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191"/>
                </a:solidFill>
              </a:rPr>
              <a:t>3</a:t>
            </a:r>
            <a:endParaRPr sz="1300">
              <a:solidFill>
                <a:srgbClr val="9E9191"/>
              </a:solidFill>
            </a:endParaRPr>
          </a:p>
        </p:txBody>
      </p:sp>
      <p:sp>
        <p:nvSpPr>
          <p:cNvPr id="6" name="Google Shape;489;p61">
            <a:extLst>
              <a:ext uri="{FF2B5EF4-FFF2-40B4-BE49-F238E27FC236}">
                <a16:creationId xmlns:a16="http://schemas.microsoft.com/office/drawing/2014/main" id="{7DF000A0-F9F8-234D-83B5-72F269648943}"/>
              </a:ext>
            </a:extLst>
          </p:cNvPr>
          <p:cNvSpPr txBox="1">
            <a:spLocks/>
          </p:cNvSpPr>
          <p:nvPr/>
        </p:nvSpPr>
        <p:spPr>
          <a:xfrm>
            <a:off x="359475" y="960975"/>
            <a:ext cx="8203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n-US" sz="1985" b="1" i="1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Raw Dataset</a:t>
            </a:r>
          </a:p>
          <a:p>
            <a:pPr marL="34290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1700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The raw dataset is obtained from Kaggle.</a:t>
            </a:r>
          </a:p>
          <a:p>
            <a:pPr marL="34290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1700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Contains 27000+ games records with their essential profile attributes.</a:t>
            </a:r>
            <a:br>
              <a:rPr lang="en-US" sz="1700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119539" indent="0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None/>
            </a:pPr>
            <a:endParaRPr lang="en-US" sz="13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BD8E4D-FB26-1445-8085-42357F44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4571999" cy="1305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8D33D-0E3A-DB4F-80D6-955908372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571750"/>
            <a:ext cx="4471417" cy="130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 idx="4294967295"/>
          </p:nvPr>
        </p:nvSpPr>
        <p:spPr>
          <a:xfrm>
            <a:off x="435675" y="155288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Statement</a:t>
            </a:r>
            <a:endParaRPr sz="2600"/>
          </a:p>
        </p:txBody>
      </p:sp>
      <p:sp>
        <p:nvSpPr>
          <p:cNvPr id="292" name="Google Shape;292;p44"/>
          <p:cNvSpPr/>
          <p:nvPr/>
        </p:nvSpPr>
        <p:spPr>
          <a:xfrm>
            <a:off x="0" y="225100"/>
            <a:ext cx="8318100" cy="540000"/>
          </a:xfrm>
          <a:prstGeom prst="homePlate">
            <a:avLst>
              <a:gd name="adj" fmla="val 50000"/>
            </a:avLst>
          </a:prstGeom>
          <a:solidFill>
            <a:srgbClr val="401F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</a:rPr>
              <a:t>Model and Metrics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833575" y="4796700"/>
            <a:ext cx="22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191"/>
                </a:solidFill>
              </a:rPr>
              <a:t>3</a:t>
            </a:r>
            <a:endParaRPr sz="1300">
              <a:solidFill>
                <a:srgbClr val="9E9191"/>
              </a:solidFill>
            </a:endParaRPr>
          </a:p>
        </p:txBody>
      </p:sp>
      <p:sp>
        <p:nvSpPr>
          <p:cNvPr id="6" name="Google Shape;489;p61">
            <a:extLst>
              <a:ext uri="{FF2B5EF4-FFF2-40B4-BE49-F238E27FC236}">
                <a16:creationId xmlns:a16="http://schemas.microsoft.com/office/drawing/2014/main" id="{7DF000A0-F9F8-234D-83B5-72F269648943}"/>
              </a:ext>
            </a:extLst>
          </p:cNvPr>
          <p:cNvSpPr txBox="1">
            <a:spLocks/>
          </p:cNvSpPr>
          <p:nvPr/>
        </p:nvSpPr>
        <p:spPr>
          <a:xfrm>
            <a:off x="295467" y="942687"/>
            <a:ext cx="8203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Pre-Processing</a:t>
            </a:r>
          </a:p>
          <a:p>
            <a:pPr marL="342900" lvl="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Extract </a:t>
            </a:r>
            <a:r>
              <a:rPr lang="en-US" sz="2000" i="1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identification tags </a:t>
            </a: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and filter out </a:t>
            </a:r>
            <a:r>
              <a:rPr lang="en-US" sz="2000" i="1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non-popular</a:t>
            </a: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 games</a:t>
            </a:r>
          </a:p>
          <a:p>
            <a:pPr marL="342900" lv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sz="2800" b="1" i="1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Item-based Collaborative Filtering</a:t>
            </a:r>
          </a:p>
          <a:p>
            <a:pPr marL="342900" lvl="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Search for matches with similar </a:t>
            </a:r>
            <a:r>
              <a:rPr lang="en-US" sz="2000" dirty="0" err="1">
                <a:solidFill>
                  <a:srgbClr val="404040"/>
                </a:solidFill>
                <a:latin typeface="Roboto"/>
                <a:ea typeface="Roboto"/>
                <a:sym typeface="Lato"/>
              </a:rPr>
              <a:t>steamspy</a:t>
            </a: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 tags</a:t>
            </a:r>
            <a:b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</a:br>
            <a:endParaRPr lang="en-US" sz="2000" dirty="0">
              <a:solidFill>
                <a:srgbClr val="404040"/>
              </a:solidFill>
              <a:latin typeface="Roboto"/>
              <a:ea typeface="Roboto"/>
              <a:sym typeface="Lato"/>
            </a:endParaRPr>
          </a:p>
          <a:p>
            <a:pPr marL="342900" lvl="0" indent="-223361">
              <a:lnSpc>
                <a:spcPct val="115000"/>
              </a:lnSpc>
              <a:spcBef>
                <a:spcPts val="0"/>
              </a:spcBef>
              <a:buClr>
                <a:srgbClr val="404040"/>
              </a:buClr>
              <a:buSzPct val="10625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Construct positive rating benchmarks and recommend based on pairwise correlation metrics.</a:t>
            </a:r>
          </a:p>
          <a:p>
            <a:pPr marL="342900" lvl="0" indent="-223361">
              <a:lnSpc>
                <a:spcPct val="115000"/>
              </a:lnSpc>
              <a:spcBef>
                <a:spcPts val="0"/>
              </a:spcBef>
              <a:buClr>
                <a:srgbClr val="404040"/>
              </a:buClr>
              <a:buSzPct val="106250"/>
              <a:buFont typeface="Lato"/>
              <a:buChar char="•"/>
            </a:pPr>
            <a:endParaRPr lang="en-US"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404040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</a:p>
          <a:p>
            <a:pPr marL="342900" lvl="0" indent="-223361">
              <a:lnSpc>
                <a:spcPct val="115000"/>
              </a:lnSpc>
              <a:spcBef>
                <a:spcPts val="0"/>
              </a:spcBef>
              <a:buClr>
                <a:srgbClr val="404040"/>
              </a:buClr>
              <a:buSzPct val="10625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 measure the success of the App, we should ideally track the click-through-rate and conversion rate of users. If launched to the public, 20% CTR and 10% conversion rate can indicate the App is successful, which indicate that the user is interested at least 1 of the 5 games and 10% of users would purchase new games after recommendation.  </a:t>
            </a:r>
            <a:br>
              <a:rPr lang="en-US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9539" indent="0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None/>
            </a:pPr>
            <a:endParaRPr lang="en-US" sz="17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endParaRPr lang="en-US" sz="17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119539" indent="0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None/>
            </a:pPr>
            <a:endParaRPr lang="en-US" sz="13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8677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 idx="4294967295"/>
          </p:nvPr>
        </p:nvSpPr>
        <p:spPr>
          <a:xfrm>
            <a:off x="435675" y="155288"/>
            <a:ext cx="83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Statement</a:t>
            </a:r>
            <a:endParaRPr sz="2600"/>
          </a:p>
        </p:txBody>
      </p:sp>
      <p:sp>
        <p:nvSpPr>
          <p:cNvPr id="292" name="Google Shape;292;p44"/>
          <p:cNvSpPr/>
          <p:nvPr/>
        </p:nvSpPr>
        <p:spPr>
          <a:xfrm>
            <a:off x="0" y="225100"/>
            <a:ext cx="8318100" cy="540000"/>
          </a:xfrm>
          <a:prstGeom prst="homePlate">
            <a:avLst>
              <a:gd name="adj" fmla="val 50000"/>
            </a:avLst>
          </a:prstGeom>
          <a:solidFill>
            <a:srgbClr val="401F6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</a:rPr>
              <a:t>Insights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8833575" y="4796700"/>
            <a:ext cx="22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191"/>
                </a:solidFill>
              </a:rPr>
              <a:t>3</a:t>
            </a:r>
            <a:endParaRPr sz="1300">
              <a:solidFill>
                <a:srgbClr val="9E9191"/>
              </a:solidFill>
            </a:endParaRPr>
          </a:p>
        </p:txBody>
      </p:sp>
      <p:sp>
        <p:nvSpPr>
          <p:cNvPr id="6" name="Google Shape;489;p61">
            <a:extLst>
              <a:ext uri="{FF2B5EF4-FFF2-40B4-BE49-F238E27FC236}">
                <a16:creationId xmlns:a16="http://schemas.microsoft.com/office/drawing/2014/main" id="{7DF000A0-F9F8-234D-83B5-72F269648943}"/>
              </a:ext>
            </a:extLst>
          </p:cNvPr>
          <p:cNvSpPr txBox="1">
            <a:spLocks/>
          </p:cNvSpPr>
          <p:nvPr/>
        </p:nvSpPr>
        <p:spPr>
          <a:xfrm>
            <a:off x="295467" y="942687"/>
            <a:ext cx="82038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Only a small portion of the games have large bases of game users</a:t>
            </a:r>
          </a:p>
          <a:p>
            <a:pPr marL="342900" lvl="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Like Steam’s own promotion strategy, the recommender also tends to recommend high-rating/popular games</a:t>
            </a:r>
          </a:p>
          <a:p>
            <a:pPr marL="342900" lvl="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20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Track CTR and conversion and the further analyze the correlation between these metrics and the recommended list</a:t>
            </a:r>
          </a:p>
          <a:p>
            <a:pPr marL="800100" lvl="1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16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Adjust pricing strategy</a:t>
            </a:r>
          </a:p>
          <a:p>
            <a:pPr marL="800100" lvl="1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r>
              <a:rPr lang="en-US" sz="1600" dirty="0">
                <a:solidFill>
                  <a:srgbClr val="404040"/>
                </a:solidFill>
                <a:latin typeface="Roboto"/>
                <a:ea typeface="Roboto"/>
                <a:sym typeface="Lato"/>
              </a:rPr>
              <a:t>Adopt more personalized recommendation: user active windows, retention propensity etc.</a:t>
            </a:r>
          </a:p>
          <a:p>
            <a:pPr marL="342900" lvl="0" indent="0">
              <a:lnSpc>
                <a:spcPct val="115000"/>
              </a:lnSpc>
              <a:spcBef>
                <a:spcPts val="1600"/>
              </a:spcBef>
              <a:buNone/>
            </a:pPr>
            <a:br>
              <a:rPr lang="en-US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9539" indent="0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None/>
            </a:pPr>
            <a:endParaRPr lang="en-US" sz="17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223361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Font typeface="Lato"/>
              <a:buChar char="•"/>
            </a:pPr>
            <a:endParaRPr lang="en-US" sz="17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  <a:p>
            <a:pPr marL="119539" indent="0">
              <a:lnSpc>
                <a:spcPct val="115000"/>
              </a:lnSpc>
              <a:spcBef>
                <a:spcPts val="1600"/>
              </a:spcBef>
              <a:buClr>
                <a:srgbClr val="404040"/>
              </a:buClr>
              <a:buSzPct val="100000"/>
              <a:buNone/>
            </a:pPr>
            <a:endParaRPr lang="en-US" sz="1300" dirty="0">
              <a:solidFill>
                <a:srgbClr val="4040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5608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5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2"/>
          <p:cNvSpPr txBox="1">
            <a:spLocks noGrp="1"/>
          </p:cNvSpPr>
          <p:nvPr>
            <p:ph type="ctrTitle"/>
          </p:nvPr>
        </p:nvSpPr>
        <p:spPr>
          <a:xfrm>
            <a:off x="0" y="1782611"/>
            <a:ext cx="9144000" cy="79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7" name="Google Shape;497;p62"/>
          <p:cNvSpPr txBox="1">
            <a:spLocks noGrp="1"/>
          </p:cNvSpPr>
          <p:nvPr>
            <p:ph type="subTitle" idx="1"/>
          </p:nvPr>
        </p:nvSpPr>
        <p:spPr>
          <a:xfrm>
            <a:off x="302905" y="3182044"/>
            <a:ext cx="7688100" cy="102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-US" sz="1660" dirty="0"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lang="en-US" sz="1660" dirty="0" err="1">
                <a:latin typeface="Lato"/>
                <a:ea typeface="Lato"/>
                <a:cs typeface="Lato"/>
                <a:sym typeface="Lato"/>
              </a:rPr>
              <a:t>Junpeng</a:t>
            </a:r>
            <a:r>
              <a:rPr lang="en-US" sz="1660" dirty="0">
                <a:latin typeface="Lato"/>
                <a:ea typeface="Lato"/>
                <a:cs typeface="Lato"/>
                <a:sym typeface="Lato"/>
              </a:rPr>
              <a:t> Jiang</a:t>
            </a:r>
          </a:p>
          <a:p>
            <a:pPr marL="2286000" lvl="0" indent="4572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605"/>
              <a:buNone/>
            </a:pPr>
            <a:r>
              <a:rPr lang="en-US" sz="1660" dirty="0">
                <a:latin typeface="Lato"/>
                <a:ea typeface="Lato"/>
                <a:cs typeface="Lato"/>
                <a:sym typeface="Lato"/>
                <a:hlinkClick r:id="rId4"/>
              </a:rPr>
              <a:t>https://github.com/JunpengJiang</a:t>
            </a:r>
            <a:endParaRPr lang="en-US" sz="166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B9CD-B072-E642-B52D-7BC38875F81D}"/>
              </a:ext>
            </a:extLst>
          </p:cNvPr>
          <p:cNvSpPr txBox="1"/>
          <p:nvPr/>
        </p:nvSpPr>
        <p:spPr>
          <a:xfrm>
            <a:off x="3017520" y="3887240"/>
            <a:ext cx="337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junpengjiang2021@u.northwestern.edu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8870306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298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Lato</vt:lpstr>
      <vt:lpstr>Calibri</vt:lpstr>
      <vt:lpstr>Arial</vt:lpstr>
      <vt:lpstr>Raleway</vt:lpstr>
      <vt:lpstr>Roboto</vt:lpstr>
      <vt:lpstr>Streamline</vt:lpstr>
      <vt:lpstr>Office Theme</vt:lpstr>
      <vt:lpstr>                   Recommender                                     Play the Game You Like</vt:lpstr>
      <vt:lpstr>Project Statement</vt:lpstr>
      <vt:lpstr>Project Statement</vt:lpstr>
      <vt:lpstr>Project Statement</vt:lpstr>
      <vt:lpstr>Project Statement</vt:lpstr>
      <vt:lpstr>Project Statement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Recommender                                     Play the Game You Like</dc:title>
  <cp:lastModifiedBy>Junpeng Jiang</cp:lastModifiedBy>
  <cp:revision>9</cp:revision>
  <dcterms:modified xsi:type="dcterms:W3CDTF">2021-06-07T04:02:56Z</dcterms:modified>
</cp:coreProperties>
</file>