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1020"/>
    <a:srgbClr val="070B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0"/>
  </p:normalViewPr>
  <p:slideViewPr>
    <p:cSldViewPr snapToGrid="0" snapToObjects="1">
      <p:cViewPr varScale="1">
        <p:scale>
          <a:sx n="107" d="100"/>
          <a:sy n="107" d="100"/>
        </p:scale>
        <p:origin x="73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6/6/21</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3291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6/6/21</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624198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6/6/21</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591677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6/6/21</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634868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6/6/21</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474044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6/6/21</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509021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6/6/21</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853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6/6/21</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557327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6/6/21</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027066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6/6/21</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701490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6/6/21</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212223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A102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6/6/21</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1179822431"/>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704" r:id="rId6"/>
    <p:sldLayoutId id="2147483699" r:id="rId7"/>
    <p:sldLayoutId id="2147483700" r:id="rId8"/>
    <p:sldLayoutId id="2147483701" r:id="rId9"/>
    <p:sldLayoutId id="2147483703" r:id="rId10"/>
    <p:sldLayoutId id="2147483702"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3E55F00-F263-4C19-8746-D4341FF3FD1F}"/>
              </a:ext>
            </a:extLst>
          </p:cNvPr>
          <p:cNvPicPr>
            <a:picLocks noChangeAspect="1"/>
          </p:cNvPicPr>
          <p:nvPr/>
        </p:nvPicPr>
        <p:blipFill rotWithShape="1">
          <a:blip r:embed="rId2">
            <a:alphaModFix/>
          </a:blip>
          <a:srcRect b="6271"/>
          <a:stretch/>
        </p:blipFill>
        <p:spPr>
          <a:xfrm>
            <a:off x="20" y="1571"/>
            <a:ext cx="12191980" cy="6856429"/>
          </a:xfrm>
          <a:prstGeom prst="rect">
            <a:avLst/>
          </a:prstGeom>
        </p:spPr>
      </p:pic>
      <p:sp useBgFill="1">
        <p:nvSpPr>
          <p:cNvPr id="11" name="Rectangle 10">
            <a:extLst>
              <a:ext uri="{FF2B5EF4-FFF2-40B4-BE49-F238E27FC236}">
                <a16:creationId xmlns:a16="http://schemas.microsoft.com/office/drawing/2014/main" id="{3898FA35-B55D-44B7-9A7D-57C57A4A6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1524000"/>
            <a:ext cx="9144000" cy="381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829FA6-A51E-6047-A2A4-A9F6626ACA8C}"/>
              </a:ext>
            </a:extLst>
          </p:cNvPr>
          <p:cNvSpPr>
            <a:spLocks noGrp="1"/>
          </p:cNvSpPr>
          <p:nvPr>
            <p:ph type="ctrTitle"/>
          </p:nvPr>
        </p:nvSpPr>
        <p:spPr>
          <a:xfrm>
            <a:off x="3048000" y="2320213"/>
            <a:ext cx="6095999" cy="1317493"/>
          </a:xfrm>
        </p:spPr>
        <p:txBody>
          <a:bodyPr anchor="b">
            <a:normAutofit/>
          </a:bodyPr>
          <a:lstStyle/>
          <a:p>
            <a:pPr algn="ctr"/>
            <a:r>
              <a:rPr lang="en-US"/>
              <a:t>Mid-Pandemic Water Cooler Conversations</a:t>
            </a:r>
          </a:p>
        </p:txBody>
      </p:sp>
      <p:sp>
        <p:nvSpPr>
          <p:cNvPr id="3" name="Subtitle 2">
            <a:extLst>
              <a:ext uri="{FF2B5EF4-FFF2-40B4-BE49-F238E27FC236}">
                <a16:creationId xmlns:a16="http://schemas.microsoft.com/office/drawing/2014/main" id="{F4711442-86F9-CF49-8392-F745F33A4DD3}"/>
              </a:ext>
            </a:extLst>
          </p:cNvPr>
          <p:cNvSpPr>
            <a:spLocks noGrp="1"/>
          </p:cNvSpPr>
          <p:nvPr>
            <p:ph type="subTitle" idx="1"/>
          </p:nvPr>
        </p:nvSpPr>
        <p:spPr>
          <a:xfrm>
            <a:off x="3102654" y="4249360"/>
            <a:ext cx="6041346" cy="688369"/>
          </a:xfrm>
        </p:spPr>
        <p:txBody>
          <a:bodyPr>
            <a:normAutofit/>
          </a:bodyPr>
          <a:lstStyle/>
          <a:p>
            <a:pPr algn="ctr"/>
            <a:r>
              <a:rPr lang="en-US" dirty="0"/>
              <a:t>Matthew Ko</a:t>
            </a:r>
          </a:p>
        </p:txBody>
      </p:sp>
      <p:cxnSp>
        <p:nvCxnSpPr>
          <p:cNvPr id="13" name="Straight Connector 12">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2"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791310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1DC98-7A33-A640-A98F-3520878603E3}"/>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C7B5680E-A5C4-CF4E-A895-1D3B578A758F}"/>
              </a:ext>
            </a:extLst>
          </p:cNvPr>
          <p:cNvSpPr>
            <a:spLocks noGrp="1"/>
          </p:cNvSpPr>
          <p:nvPr>
            <p:ph idx="1"/>
          </p:nvPr>
        </p:nvSpPr>
        <p:spPr/>
        <p:txBody>
          <a:bodyPr/>
          <a:lstStyle/>
          <a:p>
            <a:r>
              <a:rPr lang="en-US" dirty="0"/>
              <a:t>To reach herd immunity, vaccines are the best way to avoid consequences such as overloading of hospitals and preventable deaths that would result from unchecked spreading of the virus.</a:t>
            </a:r>
          </a:p>
          <a:p>
            <a:r>
              <a:rPr lang="en-US" dirty="0"/>
              <a:t>In a satirical manner, this app's goal is to help users quickly gauge why an acquaintance at work or school might not want to get the vaccine so they can accommodate conversation topics naturally that may address these concerns.</a:t>
            </a:r>
          </a:p>
        </p:txBody>
      </p:sp>
    </p:spTree>
    <p:extLst>
      <p:ext uri="{BB962C8B-B14F-4D97-AF65-F5344CB8AC3E}">
        <p14:creationId xmlns:p14="http://schemas.microsoft.com/office/powerpoint/2010/main" val="10012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3E044-7B11-1A4D-98EF-4885007237FC}"/>
              </a:ext>
            </a:extLst>
          </p:cNvPr>
          <p:cNvSpPr>
            <a:spLocks noGrp="1"/>
          </p:cNvSpPr>
          <p:nvPr>
            <p:ph type="title"/>
          </p:nvPr>
        </p:nvSpPr>
        <p:spPr/>
        <p:txBody>
          <a:bodyPr/>
          <a:lstStyle/>
          <a:p>
            <a:r>
              <a:rPr lang="en-US" dirty="0"/>
              <a:t>Link</a:t>
            </a:r>
          </a:p>
        </p:txBody>
      </p:sp>
      <p:sp>
        <p:nvSpPr>
          <p:cNvPr id="3" name="Content Placeholder 2">
            <a:extLst>
              <a:ext uri="{FF2B5EF4-FFF2-40B4-BE49-F238E27FC236}">
                <a16:creationId xmlns:a16="http://schemas.microsoft.com/office/drawing/2014/main" id="{21323389-C540-5F40-8342-C44D1356593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43352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5B297-8109-7C42-9313-A057C52A6912}"/>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078583AE-DDD9-4C4E-BA12-4E1CFD088560}"/>
              </a:ext>
            </a:extLst>
          </p:cNvPr>
          <p:cNvSpPr>
            <a:spLocks noGrp="1"/>
          </p:cNvSpPr>
          <p:nvPr>
            <p:ph idx="1"/>
          </p:nvPr>
        </p:nvSpPr>
        <p:spPr/>
        <p:txBody>
          <a:bodyPr/>
          <a:lstStyle/>
          <a:p>
            <a:r>
              <a:rPr lang="en-US" dirty="0"/>
              <a:t>Household Pulse Survey from the U.S. Census</a:t>
            </a:r>
          </a:p>
          <a:p>
            <a:r>
              <a:rPr lang="en-US" dirty="0"/>
              <a:t>The Household Pulse Survey is a 20-minute online survey studying how the coronavirus pandemic is impacting households across the country from a social and economic perspective.</a:t>
            </a:r>
          </a:p>
          <a:p>
            <a:r>
              <a:rPr lang="en-US" dirty="0"/>
              <a:t>Demographic Data</a:t>
            </a:r>
          </a:p>
          <a:p>
            <a:r>
              <a:rPr lang="en-US" dirty="0"/>
              <a:t>Reasons why people do not want to get the Covid-19 vaccine</a:t>
            </a:r>
          </a:p>
        </p:txBody>
      </p:sp>
    </p:spTree>
    <p:extLst>
      <p:ext uri="{BB962C8B-B14F-4D97-AF65-F5344CB8AC3E}">
        <p14:creationId xmlns:p14="http://schemas.microsoft.com/office/powerpoint/2010/main" val="4163503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EE77-C893-C44B-BFDE-A3745FBB41AB}"/>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B6AE6966-F7E1-4A4C-B217-94B0C732E788}"/>
              </a:ext>
            </a:extLst>
          </p:cNvPr>
          <p:cNvSpPr>
            <a:spLocks noGrp="1"/>
          </p:cNvSpPr>
          <p:nvPr>
            <p:ph idx="1"/>
          </p:nvPr>
        </p:nvSpPr>
        <p:spPr/>
        <p:txBody>
          <a:bodyPr/>
          <a:lstStyle/>
          <a:p>
            <a:r>
              <a:rPr lang="en-US" dirty="0"/>
              <a:t>Random Forest Classifier</a:t>
            </a:r>
          </a:p>
          <a:p>
            <a:r>
              <a:rPr lang="en-US" dirty="0"/>
              <a:t>Multilabel classification problem</a:t>
            </a:r>
          </a:p>
          <a:p>
            <a:pPr marL="560070" lvl="1" indent="-285750">
              <a:buFont typeface="Arial" panose="020B0604020202020204" pitchFamily="34" charset="0"/>
              <a:buChar char="•"/>
            </a:pPr>
            <a:r>
              <a:rPr lang="en-US" dirty="0"/>
              <a:t>11 classes, individuals can belong to multiple</a:t>
            </a:r>
          </a:p>
          <a:p>
            <a:pPr marL="560070" lvl="1" indent="-285750">
              <a:buFont typeface="Arial" panose="020B0604020202020204" pitchFamily="34" charset="0"/>
              <a:buChar char="•"/>
            </a:pPr>
            <a:r>
              <a:rPr lang="en-US" dirty="0"/>
              <a:t>7 </a:t>
            </a:r>
            <a:r>
              <a:rPr lang="en-US"/>
              <a:t>demographic variables</a:t>
            </a:r>
            <a:endParaRPr lang="en-US" dirty="0"/>
          </a:p>
          <a:p>
            <a:endParaRPr lang="en-US" dirty="0"/>
          </a:p>
          <a:p>
            <a:r>
              <a:rPr lang="en-US" dirty="0"/>
              <a:t>Success:</a:t>
            </a:r>
          </a:p>
          <a:p>
            <a:pPr marL="560070" lvl="1" indent="-285750">
              <a:buFont typeface="Arial" panose="020B0604020202020204" pitchFamily="34" charset="0"/>
              <a:buChar char="•"/>
            </a:pPr>
            <a:r>
              <a:rPr lang="en-US" dirty="0"/>
              <a:t>Originally focused on recall above 70%</a:t>
            </a:r>
          </a:p>
        </p:txBody>
      </p:sp>
    </p:spTree>
    <p:extLst>
      <p:ext uri="{BB962C8B-B14F-4D97-AF65-F5344CB8AC3E}">
        <p14:creationId xmlns:p14="http://schemas.microsoft.com/office/powerpoint/2010/main" val="3965351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30B5D-B0D8-7043-BA2D-EAB766B59E1B}"/>
              </a:ext>
            </a:extLst>
          </p:cNvPr>
          <p:cNvSpPr>
            <a:spLocks noGrp="1"/>
          </p:cNvSpPr>
          <p:nvPr>
            <p:ph type="title"/>
          </p:nvPr>
        </p:nvSpPr>
        <p:spPr/>
        <p:txBody>
          <a:bodyPr/>
          <a:lstStyle/>
          <a:p>
            <a:r>
              <a:rPr lang="en-US" dirty="0"/>
              <a:t>Insight</a:t>
            </a:r>
          </a:p>
        </p:txBody>
      </p:sp>
      <p:sp>
        <p:nvSpPr>
          <p:cNvPr id="3" name="Content Placeholder 2">
            <a:extLst>
              <a:ext uri="{FF2B5EF4-FFF2-40B4-BE49-F238E27FC236}">
                <a16:creationId xmlns:a16="http://schemas.microsoft.com/office/drawing/2014/main" id="{56BDDF3D-BDDA-9B49-B3A8-BC89E00610AE}"/>
              </a:ext>
            </a:extLst>
          </p:cNvPr>
          <p:cNvSpPr>
            <a:spLocks noGrp="1"/>
          </p:cNvSpPr>
          <p:nvPr>
            <p:ph idx="1"/>
          </p:nvPr>
        </p:nvSpPr>
        <p:spPr/>
        <p:txBody>
          <a:bodyPr/>
          <a:lstStyle/>
          <a:p>
            <a:r>
              <a:rPr lang="en-US" dirty="0"/>
              <a:t>Results</a:t>
            </a:r>
          </a:p>
          <a:p>
            <a:pPr marL="560070" lvl="1" indent="-285750">
              <a:buFont typeface="Arial" panose="020B0604020202020204" pitchFamily="34" charset="0"/>
              <a:buChar char="•"/>
            </a:pPr>
            <a:r>
              <a:rPr lang="en-US" dirty="0"/>
              <a:t>AUC: 0.52</a:t>
            </a:r>
          </a:p>
          <a:p>
            <a:pPr marL="560070" lvl="1" indent="-285750">
              <a:buFont typeface="Arial" panose="020B0604020202020204" pitchFamily="34" charset="0"/>
              <a:buChar char="•"/>
            </a:pPr>
            <a:r>
              <a:rPr lang="en-US" dirty="0"/>
              <a:t>Hamming-Loss: 0.29</a:t>
            </a:r>
          </a:p>
          <a:p>
            <a:pPr marL="560070" lvl="1" indent="-285750">
              <a:buFont typeface="Arial" panose="020B0604020202020204" pitchFamily="34" charset="0"/>
              <a:buChar char="•"/>
            </a:pPr>
            <a:r>
              <a:rPr lang="en-US" dirty="0"/>
              <a:t>Recall: About 30% </a:t>
            </a:r>
          </a:p>
          <a:p>
            <a:pPr lvl="1"/>
            <a:endParaRPr lang="en-US" dirty="0"/>
          </a:p>
          <a:p>
            <a:r>
              <a:rPr lang="en-US" dirty="0"/>
              <a:t>Insight</a:t>
            </a:r>
          </a:p>
          <a:p>
            <a:pPr marL="560070" lvl="1" indent="-285750">
              <a:buFont typeface="Arial" panose="020B0604020202020204" pitchFamily="34" charset="0"/>
              <a:buChar char="•"/>
            </a:pPr>
            <a:r>
              <a:rPr lang="en-US" dirty="0"/>
              <a:t>Would be beneficial to app if survey added more belief or personality type questions </a:t>
            </a:r>
          </a:p>
          <a:p>
            <a:pPr marL="560070" lvl="1" indent="-285750">
              <a:buFont typeface="Arial" panose="020B0604020202020204" pitchFamily="34" charset="0"/>
              <a:buChar char="•"/>
            </a:pPr>
            <a:r>
              <a:rPr lang="en-US" dirty="0"/>
              <a:t>Demographic information not very useful for certain sentiments including:</a:t>
            </a:r>
          </a:p>
          <a:p>
            <a:pPr marL="742950" lvl="2" indent="-285750"/>
            <a:r>
              <a:rPr lang="en-US" dirty="0"/>
              <a:t>”My doctor has not recommended it”</a:t>
            </a:r>
          </a:p>
        </p:txBody>
      </p:sp>
    </p:spTree>
    <p:extLst>
      <p:ext uri="{BB962C8B-B14F-4D97-AF65-F5344CB8AC3E}">
        <p14:creationId xmlns:p14="http://schemas.microsoft.com/office/powerpoint/2010/main" val="1317415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A7738-6F67-8F44-9494-2839D5957E6E}"/>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E946AF81-3942-7140-9658-B710270E7909}"/>
              </a:ext>
            </a:extLst>
          </p:cNvPr>
          <p:cNvSpPr>
            <a:spLocks noGrp="1"/>
          </p:cNvSpPr>
          <p:nvPr>
            <p:ph idx="1"/>
          </p:nvPr>
        </p:nvSpPr>
        <p:spPr/>
        <p:txBody>
          <a:bodyPr/>
          <a:lstStyle/>
          <a:p>
            <a:r>
              <a:rPr lang="en-US" dirty="0"/>
              <a:t>Contact: </a:t>
            </a:r>
          </a:p>
          <a:p>
            <a:pPr marL="560070" lvl="1" indent="-285750">
              <a:buFont typeface="Arial" panose="020B0604020202020204" pitchFamily="34" charset="0"/>
              <a:buChar char="•"/>
            </a:pPr>
            <a:r>
              <a:rPr lang="en-US" dirty="0"/>
              <a:t>matthewko1698@gmail.com</a:t>
            </a:r>
          </a:p>
          <a:p>
            <a:endParaRPr lang="en-US" dirty="0"/>
          </a:p>
          <a:p>
            <a:endParaRPr lang="en-US" dirty="0"/>
          </a:p>
          <a:p>
            <a:r>
              <a:rPr lang="en-US" dirty="0"/>
              <a:t>Get vaccinated! </a:t>
            </a:r>
          </a:p>
        </p:txBody>
      </p:sp>
    </p:spTree>
    <p:extLst>
      <p:ext uri="{BB962C8B-B14F-4D97-AF65-F5344CB8AC3E}">
        <p14:creationId xmlns:p14="http://schemas.microsoft.com/office/powerpoint/2010/main" val="870221190"/>
      </p:ext>
    </p:extLst>
  </p:cSld>
  <p:clrMapOvr>
    <a:masterClrMapping/>
  </p:clrMapOvr>
</p:sld>
</file>

<file path=ppt/theme/theme1.xml><?xml version="1.0" encoding="utf-8"?>
<a:theme xmlns:a="http://schemas.openxmlformats.org/drawingml/2006/main" name="PortalVTI">
  <a:themeElements>
    <a:clrScheme name="AnalogousFromDarkSeedLeftStep">
      <a:dk1>
        <a:srgbClr val="000000"/>
      </a:dk1>
      <a:lt1>
        <a:srgbClr val="FFFFFF"/>
      </a:lt1>
      <a:dk2>
        <a:srgbClr val="1B212F"/>
      </a:dk2>
      <a:lt2>
        <a:srgbClr val="F0F3F3"/>
      </a:lt2>
      <a:accent1>
        <a:srgbClr val="C34D68"/>
      </a:accent1>
      <a:accent2>
        <a:srgbClr val="B13B88"/>
      </a:accent2>
      <a:accent3>
        <a:srgbClr val="BB4DC3"/>
      </a:accent3>
      <a:accent4>
        <a:srgbClr val="783BB1"/>
      </a:accent4>
      <a:accent5>
        <a:srgbClr val="594DC3"/>
      </a:accent5>
      <a:accent6>
        <a:srgbClr val="3B60B1"/>
      </a:accent6>
      <a:hlink>
        <a:srgbClr val="7557C7"/>
      </a:hlink>
      <a:folHlink>
        <a:srgbClr val="7F7F7F"/>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otalTime>70</TotalTime>
  <Words>217</Words>
  <Application>Microsoft Macintosh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Trade Gothic Next Cond</vt:lpstr>
      <vt:lpstr>Trade Gothic Next Light</vt:lpstr>
      <vt:lpstr>PortalVTI</vt:lpstr>
      <vt:lpstr>Mid-Pandemic Water Cooler Conversations</vt:lpstr>
      <vt:lpstr>Motivation</vt:lpstr>
      <vt:lpstr>Link</vt:lpstr>
      <vt:lpstr>Data</vt:lpstr>
      <vt:lpstr>Model</vt:lpstr>
      <vt:lpstr>Insight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Mid-Pandemic Water Cooler Conversations</dc:title>
  <dc:creator>Matthew Ko</dc:creator>
  <cp:lastModifiedBy>Matthew Ko</cp:lastModifiedBy>
  <cp:revision>9</cp:revision>
  <dcterms:created xsi:type="dcterms:W3CDTF">2021-06-06T18:40:45Z</dcterms:created>
  <dcterms:modified xsi:type="dcterms:W3CDTF">2021-06-06T19:51:15Z</dcterms:modified>
</cp:coreProperties>
</file>