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8820C1-02ED-47E5-A7D7-0B9CAEA58293}">
  <a:tblStyle styleId="{838820C1-02ED-47E5-A7D7-0B9CAEA5829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28e534e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28e534e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8e534e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8e534e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8e534ea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8e534e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8e534e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8e534e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28e534ea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28e534e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28e534ea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28e534ea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28e534ea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28e534ea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28e534e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28e534e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ec05d0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ec05d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8e534e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8e534e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8585b72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8585b72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e54f871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e54f871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e54f871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e54f871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e54f871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e54f871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e54f871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e54f871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28585b72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28585b72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MLDS 400 Team 13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 (Grace)  Xie, Inu Tenneti, Xinyang (Oliver) Zhou, Lishan (Lisa)  Gao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Logistic Regression</a:t>
            </a:r>
            <a:endParaRPr/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906013" y="3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{838820C1-02ED-47E5-A7D7-0B9CAEA58293}</a:tableStyleId>
              </a:tblPr>
              <a:tblGrid>
                <a:gridCol w="1028525"/>
                <a:gridCol w="753850"/>
                <a:gridCol w="520125"/>
                <a:gridCol w="689600"/>
                <a:gridCol w="648700"/>
              </a:tblGrid>
              <a:tr h="3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f1-score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support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17730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0.84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15783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macro avg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weighted avg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22"/>
          <p:cNvSpPr txBox="1"/>
          <p:nvPr/>
        </p:nvSpPr>
        <p:spPr>
          <a:xfrm>
            <a:off x="782700" y="2760975"/>
            <a:ext cx="4293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Report: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335" y="2571750"/>
            <a:ext cx="330749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388" y="511050"/>
            <a:ext cx="2201350" cy="2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782700" y="1769450"/>
            <a:ext cx="36408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Parameters: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Regularization: L1 penalty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Solver: liblinear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(testing): 0.9096551816927398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Decision Tree</a:t>
            </a:r>
            <a:endParaRPr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828575" y="303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{838820C1-02ED-47E5-A7D7-0B9CAEA58293}</a:tableStyleId>
              </a:tblPr>
              <a:tblGrid>
                <a:gridCol w="989175"/>
                <a:gridCol w="725025"/>
                <a:gridCol w="500225"/>
                <a:gridCol w="663225"/>
                <a:gridCol w="623875"/>
              </a:tblGrid>
              <a:tr h="3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f1-score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support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17730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15783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macro avg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weighted avg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3"/>
          <p:cNvSpPr txBox="1"/>
          <p:nvPr/>
        </p:nvSpPr>
        <p:spPr>
          <a:xfrm>
            <a:off x="729450" y="2619138"/>
            <a:ext cx="4293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Classification Report: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729450" y="1853850"/>
            <a:ext cx="2975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Parameter: max_depth: 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(testing): 0.9500159041518359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243" y="2571750"/>
            <a:ext cx="330745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463" y="524550"/>
            <a:ext cx="2281025" cy="20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7650" y="62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Plot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950" y="1071250"/>
            <a:ext cx="5705551" cy="38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KNN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1881750"/>
            <a:ext cx="32853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17"/>
              <a:t>Parameter: </a:t>
            </a:r>
            <a:r>
              <a:rPr lang="en" sz="1317"/>
              <a:t>n_neighbors = 5</a:t>
            </a:r>
            <a:endParaRPr sz="1317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317"/>
              <a:t>AUC (testing): 0.9490558069022625</a:t>
            </a:r>
            <a:endParaRPr sz="1317"/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828575" y="298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{838820C1-02ED-47E5-A7D7-0B9CAEA58293}</a:tableStyleId>
              </a:tblPr>
              <a:tblGrid>
                <a:gridCol w="989175"/>
                <a:gridCol w="725025"/>
                <a:gridCol w="500225"/>
                <a:gridCol w="663225"/>
                <a:gridCol w="623875"/>
              </a:tblGrid>
              <a:tr h="3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f1-score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support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17730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15783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macro avg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weighted avg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25"/>
          <p:cNvSpPr txBox="1"/>
          <p:nvPr/>
        </p:nvSpPr>
        <p:spPr>
          <a:xfrm>
            <a:off x="729450" y="2571750"/>
            <a:ext cx="4293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Classification Report: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500" y="2588986"/>
            <a:ext cx="3285300" cy="255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0" l="-9517" r="0" t="-9517"/>
          <a:stretch/>
        </p:blipFill>
        <p:spPr>
          <a:xfrm>
            <a:off x="5533175" y="276425"/>
            <a:ext cx="2536200" cy="23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Tune</a:t>
            </a:r>
            <a:r>
              <a:rPr lang="en"/>
              <a:t> Decision Tree Model</a:t>
            </a:r>
            <a:endParaRPr/>
          </a:p>
        </p:txBody>
      </p:sp>
      <p:graphicFrame>
        <p:nvGraphicFramePr>
          <p:cNvPr id="186" name="Google Shape;186;p26"/>
          <p:cNvGraphicFramePr/>
          <p:nvPr/>
        </p:nvGraphicFramePr>
        <p:xfrm>
          <a:off x="828575" y="300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{838820C1-02ED-47E5-A7D7-0B9CAEA58293}</a:tableStyleId>
              </a:tblPr>
              <a:tblGrid>
                <a:gridCol w="989175"/>
                <a:gridCol w="725025"/>
                <a:gridCol w="500225"/>
                <a:gridCol w="663225"/>
                <a:gridCol w="623875"/>
              </a:tblGrid>
              <a:tr h="3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f1-score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support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17730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15783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macro avg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weighted avg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33513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26"/>
          <p:cNvSpPr txBox="1"/>
          <p:nvPr/>
        </p:nvSpPr>
        <p:spPr>
          <a:xfrm>
            <a:off x="729450" y="2585050"/>
            <a:ext cx="4293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Classification Report: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729450" y="1853850"/>
            <a:ext cx="2975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Parameter: max_depth: 10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(testing): 0.9913590818710571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497" y="2585050"/>
            <a:ext cx="3269453" cy="25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575" y="567500"/>
            <a:ext cx="2326900" cy="20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ROI Analysis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25" y="1923550"/>
            <a:ext cx="427094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651" y="1090675"/>
            <a:ext cx="4020050" cy="405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987" y="-2"/>
            <a:ext cx="4143625" cy="27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175" y="2989725"/>
            <a:ext cx="5732225" cy="1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808575" y="236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The End</a:t>
            </a:r>
            <a:endParaRPr sz="26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Questions?</a:t>
            </a:r>
            <a:endParaRPr sz="26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1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66425" y="1900525"/>
            <a:ext cx="454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Dataset: Dillard’s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Founded in 1938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Upscale American department store chain </a:t>
            </a:r>
            <a:endParaRPr sz="1800">
              <a:solidFill>
                <a:srgbClr val="4D515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approximately 282 stores in 29 states</a:t>
            </a:r>
            <a:endParaRPr sz="1800">
              <a:solidFill>
                <a:srgbClr val="4D515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D5156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tables</a:t>
            </a:r>
            <a:endParaRPr sz="1800">
              <a:solidFill>
                <a:srgbClr val="4D515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325" y="1314607"/>
            <a:ext cx="4080150" cy="266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8305500" cy="24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1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i="1" lang="en" sz="2285">
                <a:latin typeface="Times New Roman"/>
                <a:ea typeface="Times New Roman"/>
                <a:cs typeface="Times New Roman"/>
                <a:sym typeface="Times New Roman"/>
              </a:rPr>
              <a:t>Difference brands, stores, and states can all affect the profit</a:t>
            </a:r>
            <a:endParaRPr i="1" sz="22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i="1" lang="en" sz="2285">
                <a:latin typeface="Times New Roman"/>
                <a:ea typeface="Times New Roman"/>
                <a:cs typeface="Times New Roman"/>
                <a:sym typeface="Times New Roman"/>
              </a:rPr>
              <a:t>Which specific </a:t>
            </a:r>
            <a:r>
              <a:rPr i="1" lang="en" sz="2285"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r>
              <a:rPr i="1" lang="en" sz="2285">
                <a:latin typeface="Times New Roman"/>
                <a:ea typeface="Times New Roman"/>
                <a:cs typeface="Times New Roman"/>
                <a:sym typeface="Times New Roman"/>
              </a:rPr>
              <a:t> can have high profit? </a:t>
            </a:r>
            <a:endParaRPr i="1" sz="22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want to build models to solve: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97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the store has high profit or low profit across </a:t>
            </a:r>
            <a:endParaRPr b="1" sz="297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7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brands, stores, states, and years?</a:t>
            </a:r>
            <a:endParaRPr b="1" sz="297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Upload tables to </a:t>
            </a:r>
            <a:r>
              <a:rPr lang="en" sz="1600"/>
              <a:t>Postgre</a:t>
            </a:r>
            <a:r>
              <a:rPr lang="en" sz="1600"/>
              <a:t>SQL Server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Read into pandas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Clean the data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Remove the last columns from all tables</a:t>
            </a:r>
            <a:endParaRPr sz="16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625" y="1757925"/>
            <a:ext cx="3556601" cy="19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Check missing value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Plot distributions of columns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is a visualization of the store location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TX takes 17.4% of the stores </a:t>
            </a:r>
            <a:endParaRPr sz="14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725" y="89400"/>
            <a:ext cx="50698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692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Big gap between original and sale price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gap </a:t>
            </a:r>
            <a:r>
              <a:rPr lang="en" sz="1500"/>
              <a:t>fluctuate</a:t>
            </a:r>
            <a:r>
              <a:rPr lang="en" sz="1500"/>
              <a:t> by time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825" y="1169050"/>
            <a:ext cx="4796201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Table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Combined all 5 tables through the identifier between each of them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754150"/>
            <a:ext cx="8839199" cy="51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69675"/>
            <a:ext cx="8839201" cy="8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648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361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High profit/low profit count by states and brands (ranked by profit)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75" y="2078872"/>
            <a:ext cx="4353849" cy="30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050" y="2078875"/>
            <a:ext cx="4218626" cy="28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853850"/>
            <a:ext cx="804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Features</a:t>
            </a:r>
            <a:r>
              <a:rPr lang="en"/>
              <a:t>: STATE, </a:t>
            </a:r>
            <a:r>
              <a:rPr lang="en"/>
              <a:t>STORE</a:t>
            </a:r>
            <a:r>
              <a:rPr lang="en"/>
              <a:t>, BRAND, Year, SPRICE, QUANTITY, ORGPRICE, COST, RETAIL, discount_rate, High_Profit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Response Variable</a:t>
            </a:r>
            <a:r>
              <a:rPr lang="en"/>
              <a:t>: High_Profit (1 if &gt; 100, 0 if &lt;= 100)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Feature Engineering</a:t>
            </a:r>
            <a:r>
              <a:rPr lang="en"/>
              <a:t>: Factorize STATE and BRAND → STATE_factorized, BRAND_factorized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700" y="2998125"/>
            <a:ext cx="5466800" cy="203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