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51" r:id="rId34"/>
    <p:sldId id="352" r:id="rId35"/>
    <p:sldId id="353" r:id="rId36"/>
    <p:sldId id="354" r:id="rId37"/>
    <p:sldId id="355" r:id="rId38"/>
    <p:sldId id="356" r:id="rId39"/>
    <p:sldId id="357" r:id="rId40"/>
    <p:sldId id="358" r:id="rId41"/>
    <p:sldId id="350" r:id="rId42"/>
    <p:sldId id="288" r:id="rId43"/>
    <p:sldId id="289" r:id="rId44"/>
    <p:sldId id="359" r:id="rId45"/>
    <p:sldId id="360"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30FE0F3-F83A-4789-B312-E0B9B4FB153B}" type="slidenum">
              <a:rPr lang="en-US" smtClean="0"/>
              <a:t>‹#›</a:t>
            </a:fld>
            <a:endParaRPr lang="en-US"/>
          </a:p>
        </p:txBody>
      </p:sp>
    </p:spTree>
    <p:extLst>
      <p:ext uri="{BB962C8B-B14F-4D97-AF65-F5344CB8AC3E}">
        <p14:creationId xmlns:p14="http://schemas.microsoft.com/office/powerpoint/2010/main" val="11805750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849EF-5406-4247-91EF-6D9D67DB0B1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15928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92866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257845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251863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849EF-5406-4247-91EF-6D9D67DB0B14}"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389337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849EF-5406-4247-91EF-6D9D67DB0B14}"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00933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988044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96880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25085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849EF-5406-4247-91EF-6D9D67DB0B14}"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40645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849EF-5406-4247-91EF-6D9D67DB0B1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93372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849EF-5406-4247-91EF-6D9D67DB0B14}"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13828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849EF-5406-4247-91EF-6D9D67DB0B14}"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7831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849EF-5406-4247-91EF-6D9D67DB0B14}"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25479631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849EF-5406-4247-91EF-6D9D67DB0B1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28198249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849EF-5406-4247-91EF-6D9D67DB0B14}"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0FE0F3-F83A-4789-B312-E0B9B4FB153B}" type="slidenum">
              <a:rPr lang="en-US" smtClean="0"/>
              <a:t>‹#›</a:t>
            </a:fld>
            <a:endParaRPr lang="en-US"/>
          </a:p>
        </p:txBody>
      </p:sp>
    </p:spTree>
    <p:extLst>
      <p:ext uri="{BB962C8B-B14F-4D97-AF65-F5344CB8AC3E}">
        <p14:creationId xmlns:p14="http://schemas.microsoft.com/office/powerpoint/2010/main" val="139968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88849EF-5406-4247-91EF-6D9D67DB0B14}" type="datetimeFigureOut">
              <a:rPr lang="en-US" smtClean="0"/>
              <a:t>10/9/2018</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30FE0F3-F83A-4789-B312-E0B9B4FB153B}" type="slidenum">
              <a:rPr lang="en-US" smtClean="0"/>
              <a:t>‹#›</a:t>
            </a:fld>
            <a:endParaRPr lang="en-US"/>
          </a:p>
        </p:txBody>
      </p:sp>
    </p:spTree>
    <p:extLst>
      <p:ext uri="{BB962C8B-B14F-4D97-AF65-F5344CB8AC3E}">
        <p14:creationId xmlns:p14="http://schemas.microsoft.com/office/powerpoint/2010/main" val="847202231"/>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 id="2147484361" r:id="rId14"/>
    <p:sldLayoutId id="2147484362" r:id="rId15"/>
    <p:sldLayoutId id="2147484363" r:id="rId16"/>
    <p:sldLayoutId id="214748436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1680013" y="2505328"/>
            <a:ext cx="3726177" cy="3684588"/>
          </a:xfrm>
        </p:spPr>
        <p:txBody>
          <a:bodyPr/>
          <a:lstStyle/>
          <a:p>
            <a:pPr marL="0" indent="0" algn="ctr">
              <a:buNone/>
            </a:pPr>
            <a:r>
              <a:rPr lang="en-US" sz="2400" b="1" dirty="0" err="1">
                <a:solidFill>
                  <a:schemeClr val="tx1"/>
                </a:solidFill>
                <a:latin typeface="Arial" panose="020B0604020202020204" pitchFamily="34" charset="0"/>
                <a:cs typeface="Arial" panose="020B0604020202020204" pitchFamily="34" charset="0"/>
              </a:rPr>
              <a:t>Touro</a:t>
            </a:r>
            <a:r>
              <a:rPr lang="en-US" sz="2400" b="1" dirty="0">
                <a:solidFill>
                  <a:schemeClr val="tx1"/>
                </a:solidFill>
                <a:latin typeface="Arial" panose="020B0604020202020204" pitchFamily="34" charset="0"/>
                <a:cs typeface="Arial" panose="020B0604020202020204" pitchFamily="34" charset="0"/>
              </a:rPr>
              <a:t> College </a:t>
            </a:r>
          </a:p>
          <a:p>
            <a:pPr marL="0" indent="0" algn="ctr">
              <a:buNone/>
            </a:pPr>
            <a:r>
              <a:rPr lang="en-US" sz="2400" b="1" dirty="0">
                <a:solidFill>
                  <a:schemeClr val="tx1"/>
                </a:solidFill>
                <a:latin typeface="Arial" panose="020B0604020202020204" pitchFamily="34" charset="0"/>
                <a:cs typeface="Arial" panose="020B0604020202020204" pitchFamily="34" charset="0"/>
              </a:rPr>
              <a:t>Fall 2018</a:t>
            </a:r>
          </a:p>
          <a:p>
            <a:pPr marL="0" indent="0">
              <a:buNone/>
            </a:pPr>
            <a:endParaRPr lang="en-US" sz="2400" b="1" dirty="0">
              <a:solidFill>
                <a:schemeClr val="tx1"/>
              </a:solidFill>
              <a:latin typeface="Arial" panose="020B0604020202020204" pitchFamily="34" charset="0"/>
              <a:cs typeface="Arial" panose="020B0604020202020204" pitchFamily="34" charset="0"/>
            </a:endParaRPr>
          </a:p>
          <a:p>
            <a:pPr marL="0" indent="0">
              <a:buNone/>
            </a:pPr>
            <a:r>
              <a:rPr lang="en-US" sz="2300" cap="none" dirty="0">
                <a:solidFill>
                  <a:schemeClr val="tx1"/>
                </a:solidFill>
                <a:latin typeface="Arial" panose="020B0604020202020204" pitchFamily="34" charset="0"/>
                <a:cs typeface="Arial" panose="020B0604020202020204" pitchFamily="34" charset="0"/>
              </a:rPr>
              <a:t>Class: MSIN- 636 </a:t>
            </a:r>
          </a:p>
          <a:p>
            <a:pPr marL="0" indent="0">
              <a:buNone/>
            </a:pPr>
            <a:r>
              <a:rPr lang="en-US" sz="2300" cap="none" dirty="0">
                <a:solidFill>
                  <a:schemeClr val="tx1"/>
                </a:solidFill>
                <a:latin typeface="Arial" panose="020B0604020202020204" pitchFamily="34" charset="0"/>
                <a:cs typeface="Arial" panose="020B0604020202020204" pitchFamily="34" charset="0"/>
              </a:rPr>
              <a:t>Instructor: Alfred </a:t>
            </a:r>
            <a:r>
              <a:rPr lang="en-US" sz="2300" cap="none" dirty="0" err="1">
                <a:solidFill>
                  <a:schemeClr val="tx1"/>
                </a:solidFill>
                <a:latin typeface="Arial" panose="020B0604020202020204" pitchFamily="34" charset="0"/>
                <a:cs typeface="Arial" panose="020B0604020202020204" pitchFamily="34" charset="0"/>
              </a:rPr>
              <a:t>Rezk</a:t>
            </a:r>
            <a:r>
              <a:rPr lang="en-US" sz="2300" cap="none" dirty="0">
                <a:solidFill>
                  <a:schemeClr val="tx1"/>
                </a:solidFill>
                <a:latin typeface="Arial" panose="020B0604020202020204" pitchFamily="34" charset="0"/>
                <a:cs typeface="Arial" panose="020B0604020202020204" pitchFamily="34" charset="0"/>
              </a:rPr>
              <a:t> </a:t>
            </a:r>
          </a:p>
          <a:p>
            <a:pPr marL="0" indent="0">
              <a:buNone/>
            </a:pPr>
            <a:r>
              <a:rPr lang="en-US" sz="2300" cap="none">
                <a:solidFill>
                  <a:schemeClr val="tx1"/>
                </a:solidFill>
                <a:latin typeface="Arial" panose="020B0604020202020204" pitchFamily="34" charset="0"/>
                <a:cs typeface="Arial" panose="020B0604020202020204" pitchFamily="34" charset="0"/>
              </a:rPr>
              <a:t>Tue </a:t>
            </a:r>
            <a:r>
              <a:rPr lang="en-US" sz="2300" cap="none" smtClean="0">
                <a:solidFill>
                  <a:schemeClr val="tx1"/>
                </a:solidFill>
                <a:latin typeface="Arial" panose="020B0604020202020204" pitchFamily="34" charset="0"/>
                <a:cs typeface="Arial" panose="020B0604020202020204" pitchFamily="34" charset="0"/>
              </a:rPr>
              <a:t>6:15pm- 9:15 </a:t>
            </a:r>
            <a:r>
              <a:rPr lang="en-US" sz="2300" cap="none" dirty="0">
                <a:solidFill>
                  <a:schemeClr val="tx1"/>
                </a:solidFill>
                <a:latin typeface="Arial" panose="020B0604020202020204" pitchFamily="34" charset="0"/>
                <a:cs typeface="Arial" panose="020B0604020202020204" pitchFamily="34" charset="0"/>
              </a:rPr>
              <a:t>Pm</a:t>
            </a:r>
          </a:p>
          <a:p>
            <a:pPr marL="0" indent="0">
              <a:buNone/>
            </a:pPr>
            <a:endParaRPr lang="en-US" cap="none" dirty="0">
              <a:solidFill>
                <a:schemeClr val="tx1"/>
              </a:solidFill>
            </a:endParaRPr>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97053" y="2503948"/>
            <a:ext cx="5366818" cy="3577877"/>
          </a:xfrm>
        </p:spPr>
      </p:pic>
      <p:sp>
        <p:nvSpPr>
          <p:cNvPr id="13" name="Title 12"/>
          <p:cNvSpPr>
            <a:spLocks noGrp="1"/>
          </p:cNvSpPr>
          <p:nvPr>
            <p:ph type="title"/>
          </p:nvPr>
        </p:nvSpPr>
        <p:spPr/>
        <p:txBody>
          <a:bodyPr/>
          <a:lstStyle/>
          <a:p>
            <a:pPr algn="ctr"/>
            <a:r>
              <a:rPr lang="en-US" dirty="0"/>
              <a:t> Lecture 2</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0013" y="2393033"/>
            <a:ext cx="717883" cy="717883"/>
          </a:xfrm>
          <a:prstGeom prst="rect">
            <a:avLst/>
          </a:prstGeom>
        </p:spPr>
      </p:pic>
    </p:spTree>
    <p:extLst>
      <p:ext uri="{BB962C8B-B14F-4D97-AF65-F5344CB8AC3E}">
        <p14:creationId xmlns:p14="http://schemas.microsoft.com/office/powerpoint/2010/main" val="360548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Event Listeners</a:t>
            </a:r>
            <a:endParaRPr lang="en-US" dirty="0"/>
          </a:p>
        </p:txBody>
      </p:sp>
      <p:sp>
        <p:nvSpPr>
          <p:cNvPr id="3" name="Content Placeholder 2"/>
          <p:cNvSpPr>
            <a:spLocks noGrp="1"/>
          </p:cNvSpPr>
          <p:nvPr>
            <p:ph idx="1"/>
          </p:nvPr>
        </p:nvSpPr>
        <p:spPr>
          <a:xfrm>
            <a:off x="511444" y="2603500"/>
            <a:ext cx="11236271" cy="4254500"/>
          </a:xfrm>
        </p:spPr>
        <p:txBody>
          <a:bodyPr>
            <a:normAutofit/>
          </a:bodyPr>
          <a:lstStyle/>
          <a:p>
            <a:r>
              <a:rPr lang="en-US" sz="2400" dirty="0"/>
              <a:t>Any event can have multiple event listeners attached to </a:t>
            </a:r>
            <a:r>
              <a:rPr lang="en-US" sz="2400" dirty="0" smtClean="0"/>
              <a:t>it. </a:t>
            </a:r>
          </a:p>
          <a:p>
            <a:r>
              <a:rPr lang="en-US" sz="2400" dirty="0" smtClean="0"/>
              <a:t>To </a:t>
            </a:r>
            <a:r>
              <a:rPr lang="en-US" sz="2400" dirty="0"/>
              <a:t>determine the number of attached </a:t>
            </a:r>
            <a:r>
              <a:rPr lang="en-US" sz="2400" dirty="0" err="1"/>
              <a:t>listerens</a:t>
            </a:r>
            <a:r>
              <a:rPr lang="en-US" sz="2400" dirty="0"/>
              <a:t> you can use </a:t>
            </a:r>
            <a:r>
              <a:rPr lang="en-US" sz="2400" dirty="0" smtClean="0"/>
              <a:t>the </a:t>
            </a:r>
            <a:r>
              <a:rPr lang="en-US" sz="2400" b="1" dirty="0" err="1" smtClean="0"/>
              <a:t>EventEmitter.listenerCount</a:t>
            </a:r>
            <a:r>
              <a:rPr lang="en-US" sz="2400" b="1" dirty="0"/>
              <a:t>() </a:t>
            </a:r>
            <a:r>
              <a:rPr lang="en-US" sz="2400" dirty="0"/>
              <a:t>method. </a:t>
            </a:r>
            <a:endParaRPr lang="en-US" sz="2400" dirty="0" smtClean="0"/>
          </a:p>
          <a:p>
            <a:r>
              <a:rPr lang="en-US" sz="2400" dirty="0" smtClean="0"/>
              <a:t>This </a:t>
            </a:r>
            <a:r>
              <a:rPr lang="en-US" sz="2400" dirty="0"/>
              <a:t>method takes an </a:t>
            </a:r>
            <a:r>
              <a:rPr lang="en-US" sz="2400" dirty="0" err="1"/>
              <a:t>EventEmitter</a:t>
            </a:r>
            <a:r>
              <a:rPr lang="en-US" sz="2400" dirty="0"/>
              <a:t> instance and an event name arguments and returns the number of attached listeners.</a:t>
            </a:r>
          </a:p>
          <a:p>
            <a:endParaRPr lang="en-US" dirty="0"/>
          </a:p>
        </p:txBody>
      </p:sp>
    </p:spTree>
    <p:extLst>
      <p:ext uri="{BB962C8B-B14F-4D97-AF65-F5344CB8AC3E}">
        <p14:creationId xmlns:p14="http://schemas.microsoft.com/office/powerpoint/2010/main" val="3458370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1.1 </a:t>
            </a:r>
            <a:r>
              <a:rPr lang="en-US" dirty="0"/>
              <a:t>Event Listeners</a:t>
            </a:r>
            <a:endParaRPr lang="en-US" dirty="0"/>
          </a:p>
        </p:txBody>
      </p:sp>
      <p:sp>
        <p:nvSpPr>
          <p:cNvPr id="3" name="Content Placeholder 2"/>
          <p:cNvSpPr>
            <a:spLocks noGrp="1"/>
          </p:cNvSpPr>
          <p:nvPr>
            <p:ph idx="1"/>
          </p:nvPr>
        </p:nvSpPr>
        <p:spPr>
          <a:xfrm>
            <a:off x="526942" y="2603500"/>
            <a:ext cx="11205275" cy="4254500"/>
          </a:xfrm>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example emitter is created and we attached three listeners to the event. </a:t>
            </a:r>
            <a:endParaRPr lang="en-US" dirty="0" smtClean="0"/>
          </a:p>
          <a:p>
            <a:r>
              <a:rPr lang="en-US" dirty="0" smtClean="0"/>
              <a:t>The </a:t>
            </a:r>
            <a:r>
              <a:rPr lang="en-US" dirty="0"/>
              <a:t>last line will print the number of handlers attached to emitter using </a:t>
            </a:r>
            <a:r>
              <a:rPr lang="en-US" dirty="0" err="1"/>
              <a:t>EventEmitter.listenerCount</a:t>
            </a:r>
            <a:r>
              <a:rPr lang="en-US" dirty="0"/>
              <a:t>() method. </a:t>
            </a:r>
            <a:endParaRPr lang="en-US" dirty="0" smtClean="0"/>
          </a:p>
          <a:p>
            <a:r>
              <a:rPr lang="en-US" dirty="0" smtClean="0"/>
              <a:t>Note </a:t>
            </a:r>
            <a:r>
              <a:rPr lang="en-US" dirty="0"/>
              <a:t>that the </a:t>
            </a:r>
            <a:r>
              <a:rPr lang="en-US" dirty="0" err="1"/>
              <a:t>listenerCount</a:t>
            </a:r>
            <a:r>
              <a:rPr lang="en-US" dirty="0"/>
              <a:t>() call an is not attached to any instance instead to the </a:t>
            </a:r>
            <a:r>
              <a:rPr lang="en-US" dirty="0" err="1"/>
              <a:t>EventEmitter</a:t>
            </a:r>
            <a:r>
              <a:rPr lang="en-US" dirty="0"/>
              <a:t> class. </a:t>
            </a:r>
          </a:p>
          <a:p>
            <a:pPr marL="0" indent="0">
              <a:buNone/>
            </a:pPr>
            <a:endParaRPr lang="en-US" dirty="0"/>
          </a:p>
        </p:txBody>
      </p:sp>
      <p:pic>
        <p:nvPicPr>
          <p:cNvPr id="9" name="Picture 8"/>
          <p:cNvPicPr>
            <a:picLocks noChangeAspect="1"/>
          </p:cNvPicPr>
          <p:nvPr/>
        </p:nvPicPr>
        <p:blipFill>
          <a:blip r:embed="rId2"/>
          <a:stretch>
            <a:fillRect/>
          </a:stretch>
        </p:blipFill>
        <p:spPr>
          <a:xfrm>
            <a:off x="1880574" y="2603500"/>
            <a:ext cx="8638191" cy="1483743"/>
          </a:xfrm>
          <a:prstGeom prst="rect">
            <a:avLst/>
          </a:prstGeom>
        </p:spPr>
      </p:pic>
    </p:spTree>
    <p:extLst>
      <p:ext uri="{BB962C8B-B14F-4D97-AF65-F5344CB8AC3E}">
        <p14:creationId xmlns:p14="http://schemas.microsoft.com/office/powerpoint/2010/main" val="330696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1.2 Listening Once </a:t>
            </a:r>
            <a:endParaRPr lang="en-US" dirty="0"/>
          </a:p>
        </p:txBody>
      </p:sp>
      <p:sp>
        <p:nvSpPr>
          <p:cNvPr id="3" name="Content Placeholder 2"/>
          <p:cNvSpPr>
            <a:spLocks noGrp="1"/>
          </p:cNvSpPr>
          <p:nvPr>
            <p:ph idx="1"/>
          </p:nvPr>
        </p:nvSpPr>
        <p:spPr>
          <a:xfrm>
            <a:off x="495946" y="2603500"/>
            <a:ext cx="11282766" cy="3416300"/>
          </a:xfrm>
        </p:spPr>
        <p:txBody>
          <a:bodyPr>
            <a:normAutofit/>
          </a:bodyPr>
          <a:lstStyle/>
          <a:p>
            <a:pPr marL="0" indent="0">
              <a:buNone/>
            </a:pPr>
            <a:endParaRPr lang="en-US" dirty="0"/>
          </a:p>
          <a:p>
            <a:r>
              <a:rPr lang="en-US" sz="2400" dirty="0"/>
              <a:t>You might be interested in listening to event only once when it </a:t>
            </a:r>
            <a:r>
              <a:rPr lang="en-US" sz="2400" dirty="0" smtClean="0"/>
              <a:t>occur. </a:t>
            </a:r>
          </a:p>
          <a:p>
            <a:r>
              <a:rPr lang="en-US" sz="2400" dirty="0" smtClean="0"/>
              <a:t>For </a:t>
            </a:r>
            <a:r>
              <a:rPr lang="en-US" sz="2400" dirty="0"/>
              <a:t>example you want to develop an app that allow the user to hit “ESC” key to exit, you only interested in the first hit of ESC key. </a:t>
            </a:r>
            <a:endParaRPr lang="en-US" sz="2400" dirty="0"/>
          </a:p>
          <a:p>
            <a:r>
              <a:rPr lang="en-US" sz="2400" dirty="0" smtClean="0"/>
              <a:t>The </a:t>
            </a:r>
            <a:r>
              <a:rPr lang="en-US" sz="2400" dirty="0"/>
              <a:t>once() method is exactly like on() and </a:t>
            </a:r>
            <a:r>
              <a:rPr lang="en-US" sz="2400" dirty="0" err="1"/>
              <a:t>addListener</a:t>
            </a:r>
            <a:r>
              <a:rPr lang="en-US" sz="2400" dirty="0"/>
              <a:t>(). </a:t>
            </a:r>
            <a:endParaRPr lang="en-US" sz="2400" dirty="0" smtClean="0"/>
          </a:p>
          <a:p>
            <a:r>
              <a:rPr lang="en-US" sz="2400" dirty="0" smtClean="0"/>
              <a:t>However</a:t>
            </a:r>
            <a:r>
              <a:rPr lang="en-US" sz="2400" dirty="0"/>
              <a:t>, the listener attached using once( ) is executed a maximum of one time and then removed. </a:t>
            </a:r>
            <a:endParaRPr lang="en-US" sz="2400" dirty="0"/>
          </a:p>
          <a:p>
            <a:endParaRPr lang="en-US" dirty="0"/>
          </a:p>
        </p:txBody>
      </p:sp>
    </p:spTree>
    <p:extLst>
      <p:ext uri="{BB962C8B-B14F-4D97-AF65-F5344CB8AC3E}">
        <p14:creationId xmlns:p14="http://schemas.microsoft.com/office/powerpoint/2010/main" val="108288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1.2 Listening Once </a:t>
            </a:r>
            <a:endParaRPr lang="en-US" dirty="0"/>
          </a:p>
        </p:txBody>
      </p:sp>
      <p:sp>
        <p:nvSpPr>
          <p:cNvPr id="3" name="Content Placeholder 2"/>
          <p:cNvSpPr>
            <a:spLocks noGrp="1"/>
          </p:cNvSpPr>
          <p:nvPr>
            <p:ph idx="1"/>
          </p:nvPr>
        </p:nvSpPr>
        <p:spPr>
          <a:xfrm>
            <a:off x="511444" y="2603500"/>
            <a:ext cx="11220773" cy="4254500"/>
          </a:xfrm>
        </p:spPr>
        <p:txBody>
          <a:bodyPr/>
          <a:lstStyle/>
          <a:p>
            <a:endParaRPr lang="en-US" sz="2400" dirty="0" smtClean="0"/>
          </a:p>
          <a:p>
            <a:endParaRPr lang="en-US" sz="2400" dirty="0"/>
          </a:p>
          <a:p>
            <a:r>
              <a:rPr lang="en-US" sz="2400" dirty="0" smtClean="0"/>
              <a:t>In </a:t>
            </a:r>
            <a:r>
              <a:rPr lang="en-US" sz="2400" dirty="0"/>
              <a:t>this example, once() is used to listen for </a:t>
            </a:r>
            <a:r>
              <a:rPr lang="en-US" sz="2400" dirty="0" err="1"/>
              <a:t>escKey</a:t>
            </a:r>
            <a:r>
              <a:rPr lang="en-US" sz="2400" dirty="0"/>
              <a:t> events. </a:t>
            </a:r>
            <a:endParaRPr lang="en-US" sz="2400" dirty="0" smtClean="0"/>
          </a:p>
          <a:p>
            <a:r>
              <a:rPr lang="en-US" sz="2400" dirty="0" smtClean="0"/>
              <a:t>The </a:t>
            </a:r>
            <a:r>
              <a:rPr lang="en-US" sz="2400" dirty="0"/>
              <a:t>last two lines will fire the </a:t>
            </a:r>
            <a:r>
              <a:rPr lang="en-US" sz="2400" dirty="0" err="1"/>
              <a:t>escKey</a:t>
            </a:r>
            <a:r>
              <a:rPr lang="en-US" sz="2400" dirty="0"/>
              <a:t> twice however the listener will handle only the first the first emit() method. </a:t>
            </a:r>
            <a:endParaRPr lang="en-US" sz="2400" dirty="0" smtClean="0"/>
          </a:p>
          <a:p>
            <a:r>
              <a:rPr lang="en-US" sz="2400" dirty="0" smtClean="0"/>
              <a:t>If </a:t>
            </a:r>
            <a:r>
              <a:rPr lang="en-US" sz="2400" dirty="0"/>
              <a:t>you replace the once() method with either on() or </a:t>
            </a:r>
            <a:r>
              <a:rPr lang="en-US" sz="2400" dirty="0" err="1"/>
              <a:t>addListener</a:t>
            </a:r>
            <a:r>
              <a:rPr lang="en-US" sz="2400" dirty="0"/>
              <a:t>() method both </a:t>
            </a:r>
            <a:r>
              <a:rPr lang="en-US" sz="2400" dirty="0" err="1"/>
              <a:t>escKey</a:t>
            </a:r>
            <a:r>
              <a:rPr lang="en-US" sz="2400" dirty="0"/>
              <a:t> events will be handled.</a:t>
            </a:r>
          </a:p>
          <a:p>
            <a:endParaRPr lang="en-US" dirty="0"/>
          </a:p>
        </p:txBody>
      </p:sp>
      <p:pic>
        <p:nvPicPr>
          <p:cNvPr id="4" name="Picture 3"/>
          <p:cNvPicPr>
            <a:picLocks noChangeAspect="1"/>
          </p:cNvPicPr>
          <p:nvPr/>
        </p:nvPicPr>
        <p:blipFill>
          <a:blip r:embed="rId2"/>
          <a:stretch>
            <a:fillRect/>
          </a:stretch>
        </p:blipFill>
        <p:spPr>
          <a:xfrm>
            <a:off x="2539254" y="2377076"/>
            <a:ext cx="7252267" cy="1245689"/>
          </a:xfrm>
          <a:prstGeom prst="rect">
            <a:avLst/>
          </a:prstGeom>
        </p:spPr>
      </p:pic>
      <p:pic>
        <p:nvPicPr>
          <p:cNvPr id="5" name="Picture 4"/>
          <p:cNvPicPr>
            <a:picLocks noChangeAspect="1"/>
          </p:cNvPicPr>
          <p:nvPr/>
        </p:nvPicPr>
        <p:blipFill>
          <a:blip r:embed="rId3"/>
          <a:stretch>
            <a:fillRect/>
          </a:stretch>
        </p:blipFill>
        <p:spPr>
          <a:xfrm>
            <a:off x="1889283" y="5994511"/>
            <a:ext cx="9430904" cy="414997"/>
          </a:xfrm>
          <a:prstGeom prst="rect">
            <a:avLst/>
          </a:prstGeom>
        </p:spPr>
      </p:pic>
    </p:spTree>
    <p:extLst>
      <p:ext uri="{BB962C8B-B14F-4D97-AF65-F5344CB8AC3E}">
        <p14:creationId xmlns:p14="http://schemas.microsoft.com/office/powerpoint/2010/main" val="48256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1.3 </a:t>
            </a:r>
            <a:r>
              <a:rPr lang="en-US" dirty="0" err="1" smtClean="0"/>
              <a:t>newListner</a:t>
            </a:r>
            <a:r>
              <a:rPr lang="en-US" dirty="0" smtClean="0"/>
              <a:t> Event</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Whenever you bind or attach events to listeners the event emitter emits a </a:t>
            </a:r>
            <a:r>
              <a:rPr lang="en-US" sz="2400" dirty="0" err="1"/>
              <a:t>newListener</a:t>
            </a:r>
            <a:r>
              <a:rPr lang="en-US" sz="2400" dirty="0"/>
              <a:t> event. </a:t>
            </a:r>
            <a:endParaRPr lang="en-US" sz="2400" dirty="0" smtClean="0"/>
          </a:p>
          <a:p>
            <a:r>
              <a:rPr lang="en-US" sz="2400" dirty="0" smtClean="0"/>
              <a:t>This </a:t>
            </a:r>
            <a:r>
              <a:rPr lang="en-US" sz="2400" dirty="0"/>
              <a:t>event main purpose is to detect any new event handlers. </a:t>
            </a:r>
            <a:endParaRPr lang="en-US" sz="2400" dirty="0" smtClean="0"/>
          </a:p>
          <a:p>
            <a:r>
              <a:rPr lang="en-US" sz="2400" dirty="0" smtClean="0"/>
              <a:t>You </a:t>
            </a:r>
            <a:r>
              <a:rPr lang="en-US" sz="2400" dirty="0"/>
              <a:t>can use the </a:t>
            </a:r>
            <a:r>
              <a:rPr lang="en-US" sz="2400" dirty="0" err="1"/>
              <a:t>newListener</a:t>
            </a:r>
            <a:r>
              <a:rPr lang="en-US" sz="2400" dirty="0"/>
              <a:t> event to allocate resources or perform some action for each new event handler</a:t>
            </a:r>
            <a:r>
              <a:rPr lang="en-US" sz="2400" dirty="0" smtClean="0"/>
              <a:t>.</a:t>
            </a:r>
          </a:p>
          <a:p>
            <a:r>
              <a:rPr lang="en-US" sz="2400" dirty="0" smtClean="0"/>
              <a:t> </a:t>
            </a:r>
            <a:r>
              <a:rPr lang="en-US" sz="2400" dirty="0"/>
              <a:t>A </a:t>
            </a:r>
            <a:r>
              <a:rPr lang="en-US" sz="2400" dirty="0" err="1"/>
              <a:t>newListener</a:t>
            </a:r>
            <a:r>
              <a:rPr lang="en-US" sz="2400" dirty="0"/>
              <a:t> event handler takes two arguments, the event name and the handler function. </a:t>
            </a:r>
            <a:endParaRPr lang="en-US" dirty="0"/>
          </a:p>
        </p:txBody>
      </p:sp>
    </p:spTree>
    <p:extLst>
      <p:ext uri="{BB962C8B-B14F-4D97-AF65-F5344CB8AC3E}">
        <p14:creationId xmlns:p14="http://schemas.microsoft.com/office/powerpoint/2010/main" val="342740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1.3 </a:t>
            </a:r>
            <a:r>
              <a:rPr lang="en-US" dirty="0" err="1"/>
              <a:t>newListner</a:t>
            </a:r>
            <a:r>
              <a:rPr lang="en-US" dirty="0"/>
              <a:t> Event</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In the following example we create a new event called </a:t>
            </a:r>
            <a:r>
              <a:rPr lang="en-US" sz="2400" dirty="0" err="1"/>
              <a:t>newConnection</a:t>
            </a:r>
            <a:r>
              <a:rPr lang="en-US" sz="2400" dirty="0"/>
              <a:t> and event handler is attached to an event emitter. </a:t>
            </a:r>
            <a:endParaRPr lang="en-US" sz="2400" dirty="0" smtClean="0"/>
          </a:p>
          <a:p>
            <a:r>
              <a:rPr lang="en-US" sz="2400" dirty="0" smtClean="0"/>
              <a:t>The </a:t>
            </a:r>
            <a:r>
              <a:rPr lang="en-US" sz="2400" dirty="0" err="1"/>
              <a:t>newConnection</a:t>
            </a:r>
            <a:r>
              <a:rPr lang="en-US" sz="2400" dirty="0"/>
              <a:t> event emitter fire a </a:t>
            </a:r>
            <a:r>
              <a:rPr lang="en-US" sz="2400" dirty="0" err="1"/>
              <a:t>newListener</a:t>
            </a:r>
            <a:r>
              <a:rPr lang="en-US" sz="2400" dirty="0"/>
              <a:t> event, which will call the </a:t>
            </a:r>
            <a:r>
              <a:rPr lang="en-US" sz="2400" dirty="0" err="1"/>
              <a:t>newListener</a:t>
            </a:r>
            <a:r>
              <a:rPr lang="en-US" sz="2400" dirty="0"/>
              <a:t> event handler.</a:t>
            </a:r>
          </a:p>
          <a:p>
            <a:endParaRPr lang="en-US" dirty="0"/>
          </a:p>
        </p:txBody>
      </p:sp>
      <p:pic>
        <p:nvPicPr>
          <p:cNvPr id="5" name="Picture 4"/>
          <p:cNvPicPr>
            <a:picLocks noChangeAspect="1"/>
          </p:cNvPicPr>
          <p:nvPr/>
        </p:nvPicPr>
        <p:blipFill>
          <a:blip r:embed="rId2"/>
          <a:stretch>
            <a:fillRect/>
          </a:stretch>
        </p:blipFill>
        <p:spPr>
          <a:xfrm>
            <a:off x="1314516" y="4719499"/>
            <a:ext cx="9594031" cy="1420044"/>
          </a:xfrm>
          <a:prstGeom prst="rect">
            <a:avLst/>
          </a:prstGeom>
        </p:spPr>
      </p:pic>
    </p:spTree>
    <p:extLst>
      <p:ext uri="{BB962C8B-B14F-4D97-AF65-F5344CB8AC3E}">
        <p14:creationId xmlns:p14="http://schemas.microsoft.com/office/powerpoint/2010/main" val="111827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1.4 Removing Event Listeners</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You can remove any attached listener from an event using </a:t>
            </a:r>
            <a:r>
              <a:rPr lang="en-US" sz="2400" dirty="0" err="1"/>
              <a:t>removeListener</a:t>
            </a:r>
            <a:r>
              <a:rPr lang="en-US" sz="2400" dirty="0"/>
              <a:t>() method or you can reset all events with no listeners at all using </a:t>
            </a:r>
            <a:r>
              <a:rPr lang="en-US" sz="2400" dirty="0" err="1"/>
              <a:t>removeAllListeners</a:t>
            </a:r>
            <a:r>
              <a:rPr lang="en-US" sz="2400" dirty="0"/>
              <a:t>() </a:t>
            </a:r>
            <a:r>
              <a:rPr lang="en-US" sz="2400" dirty="0" smtClean="0"/>
              <a:t>method.</a:t>
            </a:r>
          </a:p>
          <a:p>
            <a:r>
              <a:rPr lang="en-US" sz="2400" dirty="0" smtClean="0"/>
              <a:t>The </a:t>
            </a:r>
            <a:r>
              <a:rPr lang="en-US" sz="2400" dirty="0"/>
              <a:t>using </a:t>
            </a:r>
            <a:r>
              <a:rPr lang="en-US" sz="2400" dirty="0" err="1"/>
              <a:t>removeAllListeners</a:t>
            </a:r>
            <a:r>
              <a:rPr lang="en-US" sz="2400" dirty="0"/>
              <a:t>() method can be called with no arguments to remove all event listeners. </a:t>
            </a:r>
            <a:endParaRPr lang="en-US" sz="2400" dirty="0" smtClean="0"/>
          </a:p>
          <a:p>
            <a:r>
              <a:rPr lang="en-US" sz="2400" dirty="0" smtClean="0"/>
              <a:t>Also </a:t>
            </a:r>
            <a:r>
              <a:rPr lang="en-US" sz="2400" dirty="0"/>
              <a:t>you can called it passing an event name to remove only the handlers for that specific event to be removed. </a:t>
            </a:r>
            <a:endParaRPr lang="en-US" sz="2400" dirty="0" smtClean="0"/>
          </a:p>
          <a:p>
            <a:r>
              <a:rPr lang="en-US" sz="2400" dirty="0" smtClean="0"/>
              <a:t> </a:t>
            </a:r>
            <a:r>
              <a:rPr lang="en-US" sz="2400" dirty="0"/>
              <a:t>The </a:t>
            </a:r>
            <a:r>
              <a:rPr lang="en-US" sz="2400" dirty="0" err="1"/>
              <a:t>removeListener</a:t>
            </a:r>
            <a:r>
              <a:rPr lang="en-US" sz="2400" dirty="0"/>
              <a:t>() method used to remove individual event listeners. It takes two arguments the name of the event and the handler function to remove.  </a:t>
            </a:r>
          </a:p>
          <a:p>
            <a:endParaRPr lang="en-US" dirty="0"/>
          </a:p>
        </p:txBody>
      </p:sp>
    </p:spTree>
    <p:extLst>
      <p:ext uri="{BB962C8B-B14F-4D97-AF65-F5344CB8AC3E}">
        <p14:creationId xmlns:p14="http://schemas.microsoft.com/office/powerpoint/2010/main" val="294576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1.4 Removing Event Listeners</a:t>
            </a:r>
            <a:endParaRPr lang="en-US" dirty="0"/>
          </a:p>
        </p:txBody>
      </p:sp>
      <p:sp>
        <p:nvSpPr>
          <p:cNvPr id="3" name="Content Placeholder 2"/>
          <p:cNvSpPr>
            <a:spLocks noGrp="1"/>
          </p:cNvSpPr>
          <p:nvPr>
            <p:ph idx="1"/>
          </p:nvPr>
        </p:nvSpPr>
        <p:spPr>
          <a:xfrm>
            <a:off x="1154954" y="2603500"/>
            <a:ext cx="10218439" cy="3416300"/>
          </a:xfrm>
        </p:spPr>
        <p:txBody>
          <a:bodyPr/>
          <a:lstStyle/>
          <a:p>
            <a:r>
              <a:rPr lang="en-US" sz="2400" dirty="0"/>
              <a:t>The following example use of </a:t>
            </a:r>
            <a:r>
              <a:rPr lang="en-US" sz="2400" dirty="0" err="1"/>
              <a:t>removeListener</a:t>
            </a:r>
            <a:r>
              <a:rPr lang="en-US" sz="2400" dirty="0"/>
              <a:t>() to remove to “</a:t>
            </a:r>
            <a:r>
              <a:rPr lang="en-US" sz="2400" dirty="0" err="1"/>
              <a:t>newConnection</a:t>
            </a:r>
            <a:r>
              <a:rPr lang="en-US" sz="2400" dirty="0"/>
              <a:t>” event listener.</a:t>
            </a:r>
          </a:p>
          <a:p>
            <a:endParaRPr lang="en-US" dirty="0"/>
          </a:p>
        </p:txBody>
      </p:sp>
      <p:pic>
        <p:nvPicPr>
          <p:cNvPr id="5" name="Picture 4"/>
          <p:cNvPicPr>
            <a:picLocks noChangeAspect="1"/>
          </p:cNvPicPr>
          <p:nvPr/>
        </p:nvPicPr>
        <p:blipFill>
          <a:blip r:embed="rId2"/>
          <a:stretch>
            <a:fillRect/>
          </a:stretch>
        </p:blipFill>
        <p:spPr>
          <a:xfrm>
            <a:off x="1419020" y="3675723"/>
            <a:ext cx="8704563" cy="1906471"/>
          </a:xfrm>
          <a:prstGeom prst="rect">
            <a:avLst/>
          </a:prstGeom>
        </p:spPr>
      </p:pic>
    </p:spTree>
    <p:extLst>
      <p:ext uri="{BB962C8B-B14F-4D97-AF65-F5344CB8AC3E}">
        <p14:creationId xmlns:p14="http://schemas.microsoft.com/office/powerpoint/2010/main" val="128242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1.4 Removing Event Listeners</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Notice that in this example we didn’t use anonymous handler functions. </a:t>
            </a:r>
            <a:endParaRPr lang="en-US" sz="2400" dirty="0" smtClean="0"/>
          </a:p>
          <a:p>
            <a:r>
              <a:rPr lang="en-US" sz="2400" dirty="0" smtClean="0"/>
              <a:t>The </a:t>
            </a:r>
            <a:r>
              <a:rPr lang="en-US" sz="2400" dirty="0"/>
              <a:t>reason is that anonymous functions don’t have named reference. </a:t>
            </a:r>
            <a:endParaRPr lang="en-US" sz="2400" dirty="0" smtClean="0"/>
          </a:p>
          <a:p>
            <a:r>
              <a:rPr lang="en-US" sz="2400" dirty="0" smtClean="0"/>
              <a:t>Consider </a:t>
            </a:r>
            <a:r>
              <a:rPr lang="en-US" sz="2400" dirty="0"/>
              <a:t>the following example the event listener will not be removed because the use anonymous handler functions</a:t>
            </a:r>
            <a:endParaRPr lang="en-US" dirty="0"/>
          </a:p>
        </p:txBody>
      </p:sp>
      <p:pic>
        <p:nvPicPr>
          <p:cNvPr id="5" name="Picture 4"/>
          <p:cNvPicPr>
            <a:picLocks noChangeAspect="1"/>
          </p:cNvPicPr>
          <p:nvPr/>
        </p:nvPicPr>
        <p:blipFill>
          <a:blip r:embed="rId2"/>
          <a:stretch>
            <a:fillRect/>
          </a:stretch>
        </p:blipFill>
        <p:spPr>
          <a:xfrm>
            <a:off x="2411796" y="4445082"/>
            <a:ext cx="7754758" cy="2156016"/>
          </a:xfrm>
          <a:prstGeom prst="rect">
            <a:avLst/>
          </a:prstGeom>
        </p:spPr>
      </p:pic>
    </p:spTree>
    <p:extLst>
      <p:ext uri="{BB962C8B-B14F-4D97-AF65-F5344CB8AC3E}">
        <p14:creationId xmlns:p14="http://schemas.microsoft.com/office/powerpoint/2010/main" val="1179285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Timers and Scheduling </a:t>
            </a:r>
            <a:endParaRPr lang="en-US" dirty="0"/>
          </a:p>
        </p:txBody>
      </p:sp>
      <p:sp>
        <p:nvSpPr>
          <p:cNvPr id="3" name="Content Placeholder 2"/>
          <p:cNvSpPr>
            <a:spLocks noGrp="1"/>
          </p:cNvSpPr>
          <p:nvPr>
            <p:ph idx="1"/>
          </p:nvPr>
        </p:nvSpPr>
        <p:spPr>
          <a:xfrm>
            <a:off x="511444" y="2603500"/>
            <a:ext cx="11220773" cy="4254500"/>
          </a:xfrm>
        </p:spPr>
        <p:txBody>
          <a:bodyPr/>
          <a:lstStyle/>
          <a:p>
            <a:endParaRPr lang="en-US" sz="2400" dirty="0" smtClean="0"/>
          </a:p>
          <a:p>
            <a:endParaRPr lang="en-US" sz="2400" dirty="0"/>
          </a:p>
          <a:p>
            <a:r>
              <a:rPr lang="en-US" sz="2400" dirty="0" smtClean="0"/>
              <a:t>In </a:t>
            </a:r>
            <a:r>
              <a:rPr lang="en-US" sz="2400" dirty="0"/>
              <a:t>node.js timers and interval functions are global functions that don’t need to import them using require() statement. </a:t>
            </a:r>
          </a:p>
          <a:p>
            <a:pPr marL="0" indent="0">
              <a:buNone/>
            </a:pPr>
            <a:endParaRPr lang="en-US" sz="2400" dirty="0"/>
          </a:p>
          <a:p>
            <a:endParaRPr lang="en-US" dirty="0"/>
          </a:p>
        </p:txBody>
      </p:sp>
    </p:spTree>
    <p:extLst>
      <p:ext uri="{BB962C8B-B14F-4D97-AF65-F5344CB8AC3E}">
        <p14:creationId xmlns:p14="http://schemas.microsoft.com/office/powerpoint/2010/main" val="52467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95946" y="2603500"/>
            <a:ext cx="11267268" cy="4254500"/>
          </a:xfrm>
        </p:spPr>
        <p:txBody>
          <a:bodyPr>
            <a:normAutofit/>
          </a:bodyPr>
          <a:lstStyle/>
          <a:p>
            <a:r>
              <a:rPr lang="en-US" sz="2400" dirty="0"/>
              <a:t>Node.js is event driven programming language which allow objects to emit events. </a:t>
            </a:r>
          </a:p>
          <a:p>
            <a:r>
              <a:rPr lang="en-US" sz="2400" dirty="0"/>
              <a:t>For example when creating a </a:t>
            </a:r>
            <a:r>
              <a:rPr lang="en-US" sz="2400" dirty="0" smtClean="0"/>
              <a:t>server, </a:t>
            </a:r>
            <a:r>
              <a:rPr lang="en-US" sz="2400" dirty="0" err="1" smtClean="0"/>
              <a:t>createServer</a:t>
            </a:r>
            <a:r>
              <a:rPr lang="en-US" sz="2400" dirty="0"/>
              <a:t>() object emit an event and when open a file to read </a:t>
            </a:r>
            <a:r>
              <a:rPr lang="en-US" sz="2400" dirty="0" smtClean="0"/>
              <a:t>from, </a:t>
            </a:r>
            <a:r>
              <a:rPr lang="en-US" sz="2400" dirty="0" err="1"/>
              <a:t>fs.read</a:t>
            </a:r>
            <a:r>
              <a:rPr lang="en-US" sz="2400" dirty="0"/>
              <a:t> emits an event. </a:t>
            </a:r>
          </a:p>
          <a:p>
            <a:r>
              <a:rPr lang="en-US" sz="2400" dirty="0"/>
              <a:t>Any object that emit events is instant of </a:t>
            </a:r>
            <a:r>
              <a:rPr lang="en-US" sz="2400" dirty="0" err="1"/>
              <a:t>events.EventEmitter</a:t>
            </a:r>
            <a:r>
              <a:rPr lang="en-US" sz="2400" dirty="0"/>
              <a:t>.</a:t>
            </a:r>
          </a:p>
        </p:txBody>
      </p:sp>
      <p:sp>
        <p:nvSpPr>
          <p:cNvPr id="9" name="Title 8"/>
          <p:cNvSpPr>
            <a:spLocks noGrp="1"/>
          </p:cNvSpPr>
          <p:nvPr>
            <p:ph type="title"/>
          </p:nvPr>
        </p:nvSpPr>
        <p:spPr/>
        <p:txBody>
          <a:bodyPr/>
          <a:lstStyle/>
          <a:p>
            <a:pPr algn="ctr"/>
            <a:r>
              <a:rPr lang="en-US" dirty="0"/>
              <a:t>1. Events and Timers</a:t>
            </a:r>
          </a:p>
        </p:txBody>
      </p:sp>
    </p:spTree>
    <p:extLst>
      <p:ext uri="{BB962C8B-B14F-4D97-AF65-F5344CB8AC3E}">
        <p14:creationId xmlns:p14="http://schemas.microsoft.com/office/powerpoint/2010/main" val="366832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2.1 Scheduling </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err="1"/>
              <a:t>setTimeout</a:t>
            </a:r>
            <a:r>
              <a:rPr lang="en-US" sz="2400" dirty="0"/>
              <a:t>() function used to schedule a callback function to be executed after a specified period of time. </a:t>
            </a:r>
            <a:endParaRPr lang="en-US" sz="2400" dirty="0" smtClean="0"/>
          </a:p>
          <a:p>
            <a:r>
              <a:rPr lang="en-US" sz="2400" dirty="0" smtClean="0"/>
              <a:t>Think </a:t>
            </a:r>
            <a:r>
              <a:rPr lang="en-US" sz="2400" dirty="0"/>
              <a:t>about </a:t>
            </a:r>
            <a:r>
              <a:rPr lang="en-US" sz="2400" dirty="0" err="1"/>
              <a:t>setTimeout</a:t>
            </a:r>
            <a:r>
              <a:rPr lang="en-US" sz="2400" dirty="0"/>
              <a:t>() function as a delay function</a:t>
            </a:r>
            <a:r>
              <a:rPr lang="en-US" sz="2400" dirty="0" smtClean="0"/>
              <a:t>.</a:t>
            </a:r>
          </a:p>
          <a:p>
            <a:r>
              <a:rPr lang="en-US" sz="2400" dirty="0" smtClean="0"/>
              <a:t>The </a:t>
            </a:r>
            <a:r>
              <a:rPr lang="en-US" sz="2400" dirty="0"/>
              <a:t>first argument of the function is the callback function to execute. </a:t>
            </a:r>
            <a:endParaRPr lang="en-US" sz="2400" dirty="0" smtClean="0"/>
          </a:p>
          <a:p>
            <a:r>
              <a:rPr lang="en-US" sz="2400" dirty="0" smtClean="0"/>
              <a:t>The </a:t>
            </a:r>
            <a:r>
              <a:rPr lang="en-US" sz="2400" dirty="0"/>
              <a:t>next argument should be the time in milliseconds to wait before executing the callback function. </a:t>
            </a:r>
            <a:endParaRPr lang="en-US" sz="2400" dirty="0" smtClean="0"/>
          </a:p>
          <a:p>
            <a:r>
              <a:rPr lang="en-US" sz="2400" dirty="0" smtClean="0"/>
              <a:t>Also</a:t>
            </a:r>
            <a:r>
              <a:rPr lang="en-US" sz="2400" dirty="0"/>
              <a:t>, you can pass any arguments to pass to the callback function. </a:t>
            </a:r>
            <a:endParaRPr lang="en-US" dirty="0"/>
          </a:p>
        </p:txBody>
      </p:sp>
    </p:spTree>
    <p:extLst>
      <p:ext uri="{BB962C8B-B14F-4D97-AF65-F5344CB8AC3E}">
        <p14:creationId xmlns:p14="http://schemas.microsoft.com/office/powerpoint/2010/main" val="3228195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2.1 Scheduling </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In the following example we will use the </a:t>
            </a:r>
            <a:r>
              <a:rPr lang="en-US" sz="2400" dirty="0" err="1"/>
              <a:t>setTimeout</a:t>
            </a:r>
            <a:r>
              <a:rPr lang="en-US" sz="2400" dirty="0"/>
              <a:t>() function to execute a callback function after two seconds. </a:t>
            </a:r>
            <a:endParaRPr lang="en-US" sz="2400" dirty="0" smtClean="0"/>
          </a:p>
          <a:p>
            <a:r>
              <a:rPr lang="en-US" sz="2400" dirty="0" smtClean="0"/>
              <a:t>The </a:t>
            </a:r>
            <a:r>
              <a:rPr lang="en-US" sz="2400" dirty="0"/>
              <a:t>function takes three arguments student name, grade and </a:t>
            </a:r>
            <a:r>
              <a:rPr lang="en-US" sz="2400" dirty="0" err="1"/>
              <a:t>gba</a:t>
            </a:r>
            <a:r>
              <a:rPr lang="en-US" sz="2400" dirty="0"/>
              <a:t>. </a:t>
            </a:r>
            <a:endParaRPr lang="en-US" sz="2400" dirty="0" smtClean="0"/>
          </a:p>
          <a:p>
            <a:r>
              <a:rPr lang="en-US" sz="2400" dirty="0" smtClean="0"/>
              <a:t>These </a:t>
            </a:r>
            <a:r>
              <a:rPr lang="en-US" sz="2400" dirty="0"/>
              <a:t>arguments  passed to the function by the </a:t>
            </a:r>
            <a:r>
              <a:rPr lang="en-US" sz="2400" dirty="0" err="1"/>
              <a:t>setTimeout</a:t>
            </a:r>
            <a:r>
              <a:rPr lang="en-US" sz="2400" dirty="0"/>
              <a:t>() function last three arguments.</a:t>
            </a:r>
          </a:p>
          <a:p>
            <a:endParaRPr lang="en-US" dirty="0"/>
          </a:p>
        </p:txBody>
      </p:sp>
      <p:pic>
        <p:nvPicPr>
          <p:cNvPr id="4" name="Picture 3"/>
          <p:cNvPicPr>
            <a:picLocks noChangeAspect="1"/>
          </p:cNvPicPr>
          <p:nvPr/>
        </p:nvPicPr>
        <p:blipFill>
          <a:blip r:embed="rId2"/>
          <a:stretch>
            <a:fillRect/>
          </a:stretch>
        </p:blipFill>
        <p:spPr>
          <a:xfrm>
            <a:off x="2151800" y="4838792"/>
            <a:ext cx="7940059" cy="1318168"/>
          </a:xfrm>
          <a:prstGeom prst="rect">
            <a:avLst/>
          </a:prstGeom>
        </p:spPr>
      </p:pic>
    </p:spTree>
    <p:extLst>
      <p:ext uri="{BB962C8B-B14F-4D97-AF65-F5344CB8AC3E}">
        <p14:creationId xmlns:p14="http://schemas.microsoft.com/office/powerpoint/2010/main" val="25908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2.1 Scheduling </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The </a:t>
            </a:r>
            <a:r>
              <a:rPr lang="en-US" sz="2400" dirty="0" err="1"/>
              <a:t>setTimeout</a:t>
            </a:r>
            <a:r>
              <a:rPr lang="en-US" sz="2400" dirty="0"/>
              <a:t>() function have a returning value which is called timeout identifier. </a:t>
            </a:r>
            <a:endParaRPr lang="en-US" sz="2400" dirty="0" smtClean="0"/>
          </a:p>
          <a:p>
            <a:r>
              <a:rPr lang="en-US" sz="2400" dirty="0" smtClean="0"/>
              <a:t>The </a:t>
            </a:r>
            <a:r>
              <a:rPr lang="en-US" sz="2400" dirty="0"/>
              <a:t>timeout identifier can be used if you want to cancel the scheduling process before the </a:t>
            </a:r>
            <a:r>
              <a:rPr lang="en-US" sz="2400" dirty="0" err="1"/>
              <a:t>setTimeout</a:t>
            </a:r>
            <a:r>
              <a:rPr lang="en-US" sz="2400" dirty="0"/>
              <a:t>() function execute the callback function. </a:t>
            </a:r>
            <a:endParaRPr lang="en-US" sz="2400" dirty="0" smtClean="0"/>
          </a:p>
          <a:p>
            <a:r>
              <a:rPr lang="en-US" sz="2400" dirty="0" smtClean="0"/>
              <a:t>The </a:t>
            </a:r>
            <a:r>
              <a:rPr lang="en-US" sz="2400" dirty="0"/>
              <a:t>function </a:t>
            </a:r>
            <a:r>
              <a:rPr lang="en-US" sz="2400" dirty="0" err="1"/>
              <a:t>clearTimeOut</a:t>
            </a:r>
            <a:r>
              <a:rPr lang="en-US" sz="2400" dirty="0"/>
              <a:t> can be used to cancel your </a:t>
            </a:r>
            <a:r>
              <a:rPr lang="en-US" sz="2400" dirty="0" err="1"/>
              <a:t>setTimeout</a:t>
            </a:r>
            <a:r>
              <a:rPr lang="en-US" sz="2400" dirty="0"/>
              <a:t>() function. </a:t>
            </a:r>
            <a:endParaRPr lang="en-US" sz="2400" dirty="0" smtClean="0"/>
          </a:p>
          <a:p>
            <a:r>
              <a:rPr lang="en-US" sz="2400" dirty="0" smtClean="0"/>
              <a:t>The </a:t>
            </a:r>
            <a:r>
              <a:rPr lang="en-US" sz="2400" dirty="0"/>
              <a:t>only argument </a:t>
            </a:r>
            <a:r>
              <a:rPr lang="en-US" sz="2400" dirty="0" err="1"/>
              <a:t>clearTimeout</a:t>
            </a:r>
            <a:r>
              <a:rPr lang="en-US" sz="2400" dirty="0"/>
              <a:t>() function takes is the timer identifier of the canceled </a:t>
            </a:r>
            <a:r>
              <a:rPr lang="en-US" sz="2400" dirty="0" err="1"/>
              <a:t>setTimeout</a:t>
            </a:r>
            <a:r>
              <a:rPr lang="en-US" sz="2400" dirty="0"/>
              <a:t>() function. </a:t>
            </a:r>
            <a:endParaRPr lang="en-US" sz="2400" dirty="0"/>
          </a:p>
        </p:txBody>
      </p:sp>
    </p:spTree>
    <p:extLst>
      <p:ext uri="{BB962C8B-B14F-4D97-AF65-F5344CB8AC3E}">
        <p14:creationId xmlns:p14="http://schemas.microsoft.com/office/powerpoint/2010/main" val="197183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2.1 Scheduling </a:t>
            </a:r>
            <a:endParaRPr lang="en-US" dirty="0"/>
          </a:p>
        </p:txBody>
      </p:sp>
      <p:sp>
        <p:nvSpPr>
          <p:cNvPr id="3" name="Content Placeholder 2"/>
          <p:cNvSpPr>
            <a:spLocks noGrp="1"/>
          </p:cNvSpPr>
          <p:nvPr>
            <p:ph idx="1"/>
          </p:nvPr>
        </p:nvSpPr>
        <p:spPr/>
        <p:txBody>
          <a:bodyPr/>
          <a:lstStyle/>
          <a:p>
            <a:r>
              <a:rPr lang="en-US" dirty="0"/>
              <a:t>The following example will cancel the timer after 1 second. In real life timer cancellation are event driven which is executed when an specific event happen.</a:t>
            </a:r>
          </a:p>
          <a:p>
            <a:endParaRPr lang="en-US" dirty="0"/>
          </a:p>
        </p:txBody>
      </p:sp>
      <p:pic>
        <p:nvPicPr>
          <p:cNvPr id="5" name="Picture 4"/>
          <p:cNvPicPr>
            <a:picLocks noChangeAspect="1"/>
          </p:cNvPicPr>
          <p:nvPr/>
        </p:nvPicPr>
        <p:blipFill>
          <a:blip r:embed="rId2"/>
          <a:stretch>
            <a:fillRect/>
          </a:stretch>
        </p:blipFill>
        <p:spPr>
          <a:xfrm>
            <a:off x="2594678" y="3367016"/>
            <a:ext cx="6096953" cy="3015214"/>
          </a:xfrm>
          <a:prstGeom prst="rect">
            <a:avLst/>
          </a:prstGeom>
        </p:spPr>
      </p:pic>
    </p:spTree>
    <p:extLst>
      <p:ext uri="{BB962C8B-B14F-4D97-AF65-F5344CB8AC3E}">
        <p14:creationId xmlns:p14="http://schemas.microsoft.com/office/powerpoint/2010/main" val="117939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2.2 Intervals</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An interval is a timer that will keep calling a callback function periodically. </a:t>
            </a:r>
            <a:endParaRPr lang="en-US" sz="2400" dirty="0" smtClean="0"/>
          </a:p>
          <a:p>
            <a:r>
              <a:rPr lang="en-US" sz="2400" dirty="0" smtClean="0"/>
              <a:t>To </a:t>
            </a:r>
            <a:r>
              <a:rPr lang="en-US" sz="2400" dirty="0"/>
              <a:t>create an interval use the </a:t>
            </a:r>
            <a:r>
              <a:rPr lang="en-US" sz="2400" dirty="0" err="1"/>
              <a:t>setInterval</a:t>
            </a:r>
            <a:r>
              <a:rPr lang="en-US" sz="2400" dirty="0"/>
              <a:t>() function and to cancel an interval use </a:t>
            </a:r>
            <a:r>
              <a:rPr lang="en-US" sz="2400" dirty="0" err="1"/>
              <a:t>clearInterval</a:t>
            </a:r>
            <a:r>
              <a:rPr lang="en-US" sz="2400" dirty="0"/>
              <a:t>() function.  </a:t>
            </a:r>
            <a:endParaRPr lang="en-US" sz="2400" dirty="0" smtClean="0"/>
          </a:p>
          <a:p>
            <a:r>
              <a:rPr lang="en-US" sz="2400" dirty="0" smtClean="0"/>
              <a:t>The </a:t>
            </a:r>
            <a:r>
              <a:rPr lang="en-US" sz="2400" dirty="0" err="1"/>
              <a:t>setInterval</a:t>
            </a:r>
            <a:r>
              <a:rPr lang="en-US" sz="2400" dirty="0"/>
              <a:t>() function takes the callback function, delay and callback function arguments as arguments. </a:t>
            </a:r>
            <a:endParaRPr lang="en-US" sz="2400" dirty="0" smtClean="0"/>
          </a:p>
          <a:p>
            <a:r>
              <a:rPr lang="en-US" sz="2400" dirty="0" smtClean="0"/>
              <a:t>Similar </a:t>
            </a:r>
            <a:r>
              <a:rPr lang="en-US" sz="2400" dirty="0"/>
              <a:t>to </a:t>
            </a:r>
            <a:r>
              <a:rPr lang="en-US" sz="2400" dirty="0" err="1"/>
              <a:t>settimeout</a:t>
            </a:r>
            <a:r>
              <a:rPr lang="en-US" sz="2400" dirty="0"/>
              <a:t>() function the </a:t>
            </a:r>
            <a:r>
              <a:rPr lang="en-US" sz="2400" dirty="0" err="1"/>
              <a:t>setInterval</a:t>
            </a:r>
            <a:r>
              <a:rPr lang="en-US" sz="2400" dirty="0"/>
              <a:t> return interval identifier to be able to cancel the interval using the </a:t>
            </a:r>
            <a:r>
              <a:rPr lang="en-US" sz="2400" dirty="0" err="1"/>
              <a:t>clearInterval</a:t>
            </a:r>
            <a:r>
              <a:rPr lang="en-US" sz="2400" dirty="0"/>
              <a:t>() function. </a:t>
            </a:r>
            <a:endParaRPr lang="en-US" dirty="0"/>
          </a:p>
        </p:txBody>
      </p:sp>
    </p:spTree>
    <p:extLst>
      <p:ext uri="{BB962C8B-B14F-4D97-AF65-F5344CB8AC3E}">
        <p14:creationId xmlns:p14="http://schemas.microsoft.com/office/powerpoint/2010/main" val="217001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2.2 Intervals</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The following example will count numbers and print a number every 2 seconds using the </a:t>
            </a:r>
            <a:r>
              <a:rPr lang="en-US" sz="2400" dirty="0" err="1"/>
              <a:t>setInterval</a:t>
            </a:r>
            <a:r>
              <a:rPr lang="en-US" sz="2400" dirty="0"/>
              <a:t> function after counting to 10 the interval will be canceled using </a:t>
            </a:r>
            <a:r>
              <a:rPr lang="en-US" sz="2400" dirty="0" err="1"/>
              <a:t>cancelInterval</a:t>
            </a:r>
            <a:r>
              <a:rPr lang="en-US" sz="2400" dirty="0"/>
              <a:t>() function.</a:t>
            </a:r>
          </a:p>
        </p:txBody>
      </p:sp>
      <p:pic>
        <p:nvPicPr>
          <p:cNvPr id="4" name="Picture 3"/>
          <p:cNvPicPr>
            <a:picLocks noChangeAspect="1"/>
          </p:cNvPicPr>
          <p:nvPr/>
        </p:nvPicPr>
        <p:blipFill>
          <a:blip r:embed="rId2"/>
          <a:stretch>
            <a:fillRect/>
          </a:stretch>
        </p:blipFill>
        <p:spPr>
          <a:xfrm>
            <a:off x="2655638" y="3815384"/>
            <a:ext cx="6867341" cy="1522970"/>
          </a:xfrm>
          <a:prstGeom prst="rect">
            <a:avLst/>
          </a:prstGeom>
        </p:spPr>
      </p:pic>
      <p:pic>
        <p:nvPicPr>
          <p:cNvPr id="6" name="Picture 5"/>
          <p:cNvPicPr>
            <a:picLocks noChangeAspect="1"/>
          </p:cNvPicPr>
          <p:nvPr/>
        </p:nvPicPr>
        <p:blipFill>
          <a:blip r:embed="rId3"/>
          <a:stretch>
            <a:fillRect/>
          </a:stretch>
        </p:blipFill>
        <p:spPr>
          <a:xfrm>
            <a:off x="2943020" y="5266117"/>
            <a:ext cx="6096953" cy="1411571"/>
          </a:xfrm>
          <a:prstGeom prst="rect">
            <a:avLst/>
          </a:prstGeom>
        </p:spPr>
      </p:pic>
    </p:spTree>
    <p:extLst>
      <p:ext uri="{BB962C8B-B14F-4D97-AF65-F5344CB8AC3E}">
        <p14:creationId xmlns:p14="http://schemas.microsoft.com/office/powerpoint/2010/main" val="264387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Command Line </a:t>
            </a:r>
            <a:r>
              <a:rPr lang="en-US" dirty="0" smtClean="0"/>
              <a:t>Interface</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Command line arguments is one of the most fundamental methods of providing input to computer programs. </a:t>
            </a:r>
            <a:endParaRPr lang="en-US" sz="2400" dirty="0" smtClean="0"/>
          </a:p>
          <a:p>
            <a:r>
              <a:rPr lang="en-US" sz="2400" dirty="0" smtClean="0"/>
              <a:t>In </a:t>
            </a:r>
            <a:r>
              <a:rPr lang="en-US" sz="2400" dirty="0"/>
              <a:t>Node.js command line arguments can be accessed by </a:t>
            </a:r>
            <a:r>
              <a:rPr lang="en-US" sz="2400" dirty="0" err="1"/>
              <a:t>argv</a:t>
            </a:r>
            <a:r>
              <a:rPr lang="en-US" sz="2400" dirty="0"/>
              <a:t> array which is a property of the global process object. </a:t>
            </a:r>
            <a:endParaRPr lang="en-US" sz="2400" dirty="0" smtClean="0"/>
          </a:p>
          <a:p>
            <a:r>
              <a:rPr lang="en-US" sz="2400" dirty="0" smtClean="0"/>
              <a:t> </a:t>
            </a:r>
            <a:r>
              <a:rPr lang="en-US" sz="2400" dirty="0"/>
              <a:t>For example if we writing a program that area of a triangle you will need to provide triangle base , high and you might want to pass if its right angle triangle status.</a:t>
            </a:r>
            <a:endParaRPr lang="en-US" sz="2400" dirty="0"/>
          </a:p>
        </p:txBody>
      </p:sp>
    </p:spTree>
    <p:extLst>
      <p:ext uri="{BB962C8B-B14F-4D97-AF65-F5344CB8AC3E}">
        <p14:creationId xmlns:p14="http://schemas.microsoft.com/office/powerpoint/2010/main" val="44124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Command Line Interface</a:t>
            </a:r>
            <a:endParaRPr lang="en-US" dirty="0"/>
          </a:p>
        </p:txBody>
      </p:sp>
      <p:sp>
        <p:nvSpPr>
          <p:cNvPr id="3" name="Content Placeholder 2"/>
          <p:cNvSpPr>
            <a:spLocks noGrp="1"/>
          </p:cNvSpPr>
          <p:nvPr>
            <p:ph idx="1"/>
          </p:nvPr>
        </p:nvSpPr>
        <p:spPr>
          <a:xfrm>
            <a:off x="511444" y="2603500"/>
            <a:ext cx="11220773" cy="4254500"/>
          </a:xfrm>
        </p:spPr>
        <p:txBody>
          <a:bodyPr>
            <a:normAutofit fontScale="92500" lnSpcReduction="20000"/>
          </a:bodyPr>
          <a:lstStyle/>
          <a:p>
            <a:r>
              <a:rPr lang="en-US" sz="2400" dirty="0"/>
              <a:t>The following example will iterate over the </a:t>
            </a:r>
            <a:r>
              <a:rPr lang="en-US" sz="2400" dirty="0" err="1"/>
              <a:t>argv</a:t>
            </a:r>
            <a:r>
              <a:rPr lang="en-US" sz="2400" dirty="0"/>
              <a:t> array using the </a:t>
            </a:r>
            <a:r>
              <a:rPr lang="en-US" sz="2400" dirty="0" err="1"/>
              <a:t>forEach</a:t>
            </a:r>
            <a:r>
              <a:rPr lang="en-US" sz="2400" dirty="0"/>
              <a:t>() method and print them to screen.</a:t>
            </a:r>
          </a:p>
          <a:p>
            <a:endParaRPr lang="en-US" sz="2400" dirty="0" smtClean="0"/>
          </a:p>
          <a:p>
            <a:endParaRPr lang="en-US" sz="2400" dirty="0"/>
          </a:p>
          <a:p>
            <a:endParaRPr lang="en-US" sz="2400" dirty="0" smtClean="0"/>
          </a:p>
          <a:p>
            <a:pPr marL="0" indent="0">
              <a:buNone/>
            </a:pPr>
            <a:endParaRPr lang="en-US" sz="2400" dirty="0" smtClean="0"/>
          </a:p>
          <a:p>
            <a:pPr marL="0" indent="0">
              <a:buNone/>
            </a:pPr>
            <a:endParaRPr lang="en-US" sz="2400" dirty="0"/>
          </a:p>
          <a:p>
            <a:r>
              <a:rPr lang="en-US" sz="2400" dirty="0" smtClean="0"/>
              <a:t>We </a:t>
            </a:r>
            <a:r>
              <a:rPr lang="en-US" sz="2400" dirty="0"/>
              <a:t>entered only three arguments height, base and Boolean variable right. </a:t>
            </a:r>
            <a:endParaRPr lang="en-US" sz="2400" dirty="0" smtClean="0"/>
          </a:p>
          <a:p>
            <a:r>
              <a:rPr lang="en-US" sz="2400" dirty="0" smtClean="0"/>
              <a:t>However</a:t>
            </a:r>
            <a:r>
              <a:rPr lang="en-US" sz="2400" dirty="0"/>
              <a:t>, node output 5 elements in the </a:t>
            </a:r>
            <a:r>
              <a:rPr lang="en-US" sz="2400" dirty="0" err="1"/>
              <a:t>argv</a:t>
            </a:r>
            <a:r>
              <a:rPr lang="en-US" sz="2400" dirty="0"/>
              <a:t> array. </a:t>
            </a:r>
            <a:endParaRPr lang="en-US" sz="2400" dirty="0" smtClean="0"/>
          </a:p>
          <a:p>
            <a:r>
              <a:rPr lang="en-US" sz="2400" dirty="0" smtClean="0"/>
              <a:t>The </a:t>
            </a:r>
            <a:r>
              <a:rPr lang="en-US" sz="2400" dirty="0" err="1"/>
              <a:t>argv</a:t>
            </a:r>
            <a:r>
              <a:rPr lang="en-US" sz="2400" dirty="0"/>
              <a:t> array will always have the node path as first element and your source file path as the second element.</a:t>
            </a:r>
          </a:p>
          <a:p>
            <a:pPr marL="0" indent="0">
              <a:buNone/>
            </a:pPr>
            <a:endParaRPr lang="en-US" sz="2400" dirty="0" smtClean="0"/>
          </a:p>
          <a:p>
            <a:endParaRPr lang="en-US" dirty="0"/>
          </a:p>
        </p:txBody>
      </p:sp>
      <p:pic>
        <p:nvPicPr>
          <p:cNvPr id="5" name="Picture 4"/>
          <p:cNvPicPr>
            <a:picLocks noChangeAspect="1"/>
          </p:cNvPicPr>
          <p:nvPr/>
        </p:nvPicPr>
        <p:blipFill>
          <a:blip r:embed="rId2"/>
          <a:stretch>
            <a:fillRect/>
          </a:stretch>
        </p:blipFill>
        <p:spPr>
          <a:xfrm>
            <a:off x="2644571" y="3195248"/>
            <a:ext cx="8860588" cy="1891905"/>
          </a:xfrm>
          <a:prstGeom prst="rect">
            <a:avLst/>
          </a:prstGeom>
        </p:spPr>
      </p:pic>
    </p:spTree>
    <p:extLst>
      <p:ext uri="{BB962C8B-B14F-4D97-AF65-F5344CB8AC3E}">
        <p14:creationId xmlns:p14="http://schemas.microsoft.com/office/powerpoint/2010/main" val="1262253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Command Line Interface</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smtClean="0"/>
              <a:t>We </a:t>
            </a:r>
            <a:r>
              <a:rPr lang="en-US" sz="2400" dirty="0"/>
              <a:t>entered only three arguments height, base and Boolean variable right. </a:t>
            </a:r>
            <a:endParaRPr lang="en-US" sz="2400" dirty="0" smtClean="0"/>
          </a:p>
          <a:p>
            <a:r>
              <a:rPr lang="en-US" sz="2400" dirty="0" smtClean="0"/>
              <a:t>However</a:t>
            </a:r>
            <a:r>
              <a:rPr lang="en-US" sz="2400" dirty="0"/>
              <a:t>, node output 5 elements in the </a:t>
            </a:r>
            <a:r>
              <a:rPr lang="en-US" sz="2400" dirty="0" err="1"/>
              <a:t>argv</a:t>
            </a:r>
            <a:r>
              <a:rPr lang="en-US" sz="2400" dirty="0"/>
              <a:t> array. </a:t>
            </a:r>
            <a:endParaRPr lang="en-US" sz="2400" dirty="0" smtClean="0"/>
          </a:p>
          <a:p>
            <a:r>
              <a:rPr lang="en-US" sz="2400" dirty="0" smtClean="0"/>
              <a:t>The </a:t>
            </a:r>
            <a:r>
              <a:rPr lang="en-US" sz="2400" dirty="0" err="1"/>
              <a:t>argv</a:t>
            </a:r>
            <a:r>
              <a:rPr lang="en-US" sz="2400" dirty="0"/>
              <a:t> array will always have the node path as first element and your source file path as the second element</a:t>
            </a:r>
            <a:r>
              <a:rPr lang="en-US" sz="2400" dirty="0" smtClean="0"/>
              <a:t>.</a:t>
            </a:r>
            <a:endParaRPr lang="en-US" sz="2400" dirty="0"/>
          </a:p>
          <a:p>
            <a:r>
              <a:rPr lang="en-US" sz="2400" dirty="0" smtClean="0"/>
              <a:t>Also Note  our application failed </a:t>
            </a:r>
            <a:r>
              <a:rPr lang="en-US" sz="2400" dirty="0"/>
              <a:t>to capture the argument the way we wanted, we need to create a custom argument parser or simply use commander module. </a:t>
            </a:r>
          </a:p>
          <a:p>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677377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3.1 Command </a:t>
            </a:r>
            <a:r>
              <a:rPr lang="en-US" dirty="0"/>
              <a:t>Line Arguments in commander</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 commander module makes command line parsing simple</a:t>
            </a:r>
            <a:r>
              <a:rPr lang="en-US" sz="2400" dirty="0" smtClean="0"/>
              <a:t>.</a:t>
            </a:r>
          </a:p>
          <a:p>
            <a:r>
              <a:rPr lang="en-US" sz="2400" dirty="0" smtClean="0"/>
              <a:t> </a:t>
            </a:r>
            <a:r>
              <a:rPr lang="en-US" sz="2400" dirty="0"/>
              <a:t>The commander module is used to simplify such common CLI tasks as argument parsing and reading user input. </a:t>
            </a:r>
            <a:endParaRPr lang="en-US" sz="2400" dirty="0" smtClean="0"/>
          </a:p>
          <a:p>
            <a:r>
              <a:rPr lang="en-US" sz="2400" dirty="0" smtClean="0"/>
              <a:t>The </a:t>
            </a:r>
            <a:r>
              <a:rPr lang="en-US" sz="2400" dirty="0"/>
              <a:t>commander module has the option() and parse() methods. </a:t>
            </a:r>
            <a:endParaRPr lang="en-US" sz="2400" dirty="0" smtClean="0"/>
          </a:p>
          <a:p>
            <a:r>
              <a:rPr lang="en-US" sz="2400" dirty="0" smtClean="0"/>
              <a:t>Where </a:t>
            </a:r>
            <a:r>
              <a:rPr lang="en-US" sz="2400" dirty="0"/>
              <a:t>the option method is responsible for registering a valid command line argument with commander. </a:t>
            </a:r>
            <a:endParaRPr lang="en-US" sz="2400" dirty="0" smtClean="0"/>
          </a:p>
          <a:p>
            <a:r>
              <a:rPr lang="en-US" sz="2400" dirty="0" smtClean="0"/>
              <a:t>The </a:t>
            </a:r>
            <a:r>
              <a:rPr lang="en-US" sz="2400" dirty="0"/>
              <a:t>parse() method is used to extract argument values from the command line.</a:t>
            </a:r>
          </a:p>
          <a:p>
            <a:endParaRPr lang="en-US" dirty="0"/>
          </a:p>
        </p:txBody>
      </p:sp>
    </p:spTree>
    <p:extLst>
      <p:ext uri="{BB962C8B-B14F-4D97-AF65-F5344CB8AC3E}">
        <p14:creationId xmlns:p14="http://schemas.microsoft.com/office/powerpoint/2010/main" val="214529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Event Emitter</a:t>
            </a:r>
          </a:p>
        </p:txBody>
      </p:sp>
      <p:sp>
        <p:nvSpPr>
          <p:cNvPr id="3" name="Content Placeholder 2"/>
          <p:cNvSpPr>
            <a:spLocks noGrp="1"/>
          </p:cNvSpPr>
          <p:nvPr>
            <p:ph idx="1"/>
          </p:nvPr>
        </p:nvSpPr>
        <p:spPr>
          <a:xfrm>
            <a:off x="542441" y="2603500"/>
            <a:ext cx="11189776" cy="4254500"/>
          </a:xfrm>
        </p:spPr>
        <p:txBody>
          <a:bodyPr>
            <a:normAutofit/>
          </a:bodyPr>
          <a:lstStyle/>
          <a:p>
            <a:r>
              <a:rPr lang="en-US" sz="2400" dirty="0"/>
              <a:t>Any object that emits an event called event emitter.</a:t>
            </a:r>
          </a:p>
          <a:p>
            <a:r>
              <a:rPr lang="en-US" sz="2400" dirty="0"/>
              <a:t> In order to create an event emitter you first need to import the core module “events” then instantiating an </a:t>
            </a:r>
            <a:r>
              <a:rPr lang="en-US" sz="2400" dirty="0" err="1"/>
              <a:t>EventEmitter</a:t>
            </a:r>
            <a:r>
              <a:rPr lang="en-US" sz="2400" dirty="0"/>
              <a:t> object.</a:t>
            </a:r>
          </a:p>
          <a:p>
            <a:r>
              <a:rPr lang="en-US" sz="2400" dirty="0"/>
              <a:t> You can create a new events using the </a:t>
            </a:r>
            <a:r>
              <a:rPr lang="en-US" sz="2400" dirty="0" err="1"/>
              <a:t>EventEmitter</a:t>
            </a:r>
            <a:r>
              <a:rPr lang="en-US" sz="2400" dirty="0"/>
              <a:t>  emit() method.  </a:t>
            </a:r>
          </a:p>
          <a:p>
            <a:r>
              <a:rPr lang="en-US" sz="2400" dirty="0"/>
              <a:t> </a:t>
            </a:r>
            <a:r>
              <a:rPr lang="en-US" sz="2400" dirty="0" err="1"/>
              <a:t>EventEmitter</a:t>
            </a:r>
            <a:r>
              <a:rPr lang="en-US" sz="2400" dirty="0"/>
              <a:t> instance emits “error” event when it faces any error. </a:t>
            </a:r>
          </a:p>
          <a:p>
            <a:r>
              <a:rPr lang="en-US" sz="2400" dirty="0"/>
              <a:t>Also it emit '</a:t>
            </a:r>
            <a:r>
              <a:rPr lang="en-US" sz="2400" dirty="0" err="1"/>
              <a:t>newListener</a:t>
            </a:r>
            <a:r>
              <a:rPr lang="en-US" sz="2400" dirty="0"/>
              <a:t>' event when a new listener is added and '</a:t>
            </a:r>
            <a:r>
              <a:rPr lang="en-US" sz="2400" dirty="0" err="1"/>
              <a:t>removeListener</a:t>
            </a:r>
            <a:r>
              <a:rPr lang="en-US" sz="2400" dirty="0"/>
              <a:t>'  when a listener is removed.  </a:t>
            </a:r>
          </a:p>
        </p:txBody>
      </p:sp>
    </p:spTree>
    <p:extLst>
      <p:ext uri="{BB962C8B-B14F-4D97-AF65-F5344CB8AC3E}">
        <p14:creationId xmlns:p14="http://schemas.microsoft.com/office/powerpoint/2010/main" val="1042408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3.1 Command Line Arguments in commander</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In this example we used option() method to register three arguments –height –base and –right. </a:t>
            </a:r>
            <a:endParaRPr lang="en-US" sz="2400" dirty="0" smtClean="0"/>
          </a:p>
          <a:p>
            <a:r>
              <a:rPr lang="en-US" sz="2400" dirty="0" smtClean="0"/>
              <a:t>They </a:t>
            </a:r>
            <a:r>
              <a:rPr lang="en-US" sz="2400" dirty="0"/>
              <a:t>also have short name version as -h, -b, and -r</a:t>
            </a:r>
            <a:r>
              <a:rPr lang="en-US" sz="2400" dirty="0" smtClean="0"/>
              <a:t>.</a:t>
            </a:r>
          </a:p>
          <a:p>
            <a:r>
              <a:rPr lang="en-US" sz="2400" dirty="0" smtClean="0"/>
              <a:t> </a:t>
            </a:r>
            <a:r>
              <a:rPr lang="en-US" sz="2400" dirty="0"/>
              <a:t>All commander arguments must have a short and long name. </a:t>
            </a:r>
            <a:endParaRPr lang="en-US" sz="2400" dirty="0"/>
          </a:p>
        </p:txBody>
      </p:sp>
      <p:pic>
        <p:nvPicPr>
          <p:cNvPr id="5" name="Picture 4"/>
          <p:cNvPicPr>
            <a:picLocks noChangeAspect="1"/>
          </p:cNvPicPr>
          <p:nvPr/>
        </p:nvPicPr>
        <p:blipFill>
          <a:blip r:embed="rId2"/>
          <a:stretch>
            <a:fillRect/>
          </a:stretch>
        </p:blipFill>
        <p:spPr>
          <a:xfrm>
            <a:off x="1289448" y="4509573"/>
            <a:ext cx="9046578" cy="1981379"/>
          </a:xfrm>
          <a:prstGeom prst="rect">
            <a:avLst/>
          </a:prstGeom>
        </p:spPr>
      </p:pic>
    </p:spTree>
    <p:extLst>
      <p:ext uri="{BB962C8B-B14F-4D97-AF65-F5344CB8AC3E}">
        <p14:creationId xmlns:p14="http://schemas.microsoft.com/office/powerpoint/2010/main" val="186665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3.1 Command Line Arguments in commander</a:t>
            </a:r>
            <a:endParaRPr lang="en-US" dirty="0"/>
          </a:p>
        </p:txBody>
      </p:sp>
      <p:sp>
        <p:nvSpPr>
          <p:cNvPr id="3" name="Content Placeholder 2"/>
          <p:cNvSpPr>
            <a:spLocks noGrp="1"/>
          </p:cNvSpPr>
          <p:nvPr>
            <p:ph idx="1"/>
          </p:nvPr>
        </p:nvSpPr>
        <p:spPr>
          <a:xfrm>
            <a:off x="511444" y="2603500"/>
            <a:ext cx="11220773" cy="4254500"/>
          </a:xfrm>
        </p:spPr>
        <p:txBody>
          <a:bodyPr>
            <a:normAutofit fontScale="92500" lnSpcReduction="10000"/>
          </a:bodyPr>
          <a:lstStyle/>
          <a:p>
            <a:r>
              <a:rPr lang="en-US" sz="2400" dirty="0" smtClean="0"/>
              <a:t>Notice </a:t>
            </a:r>
            <a:r>
              <a:rPr lang="en-US" sz="2400" dirty="0"/>
              <a:t>the &lt;</a:t>
            </a:r>
            <a:r>
              <a:rPr lang="en-US" sz="2400" dirty="0" err="1"/>
              <a:t>i</a:t>
            </a:r>
            <a:r>
              <a:rPr lang="en-US" sz="2400" dirty="0"/>
              <a:t>&gt; and [j] following --height and --base. </a:t>
            </a:r>
            <a:endParaRPr lang="en-US" sz="2400" dirty="0" smtClean="0"/>
          </a:p>
          <a:p>
            <a:r>
              <a:rPr lang="en-US" sz="2400" dirty="0" smtClean="0"/>
              <a:t>These </a:t>
            </a:r>
            <a:r>
              <a:rPr lang="en-US" sz="2400" dirty="0"/>
              <a:t>are values that are expected to follow the argument. </a:t>
            </a:r>
            <a:endParaRPr lang="en-US" sz="2400" dirty="0" smtClean="0"/>
          </a:p>
          <a:p>
            <a:r>
              <a:rPr lang="en-US" sz="2400" dirty="0" smtClean="0"/>
              <a:t>The </a:t>
            </a:r>
            <a:r>
              <a:rPr lang="en-US" sz="2400" dirty="0"/>
              <a:t>angle bracket &lt;&gt; means the its not optional and it must be provided, or an error is thrown. </a:t>
            </a:r>
            <a:endParaRPr lang="en-US" sz="2400" dirty="0" smtClean="0"/>
          </a:p>
          <a:p>
            <a:r>
              <a:rPr lang="en-US" sz="2400" dirty="0" smtClean="0"/>
              <a:t>The </a:t>
            </a:r>
            <a:r>
              <a:rPr lang="en-US" sz="2400" dirty="0"/>
              <a:t>square brackets [] means it’s an optional. </a:t>
            </a:r>
            <a:endParaRPr lang="en-US" sz="2400" dirty="0" smtClean="0"/>
          </a:p>
          <a:p>
            <a:r>
              <a:rPr lang="en-US" sz="2400" dirty="0" smtClean="0"/>
              <a:t>No </a:t>
            </a:r>
            <a:r>
              <a:rPr lang="en-US" sz="2400" dirty="0"/>
              <a:t>additional argument like the case of -right means its Boolean value. </a:t>
            </a:r>
            <a:endParaRPr lang="en-US" sz="2400" dirty="0" smtClean="0"/>
          </a:p>
          <a:p>
            <a:r>
              <a:rPr lang="en-US" sz="2400" dirty="0" smtClean="0"/>
              <a:t>Notice </a:t>
            </a:r>
            <a:r>
              <a:rPr lang="en-US" sz="2400" dirty="0"/>
              <a:t>also following each argument a small description of its usage which are used for generating help. </a:t>
            </a:r>
            <a:endParaRPr lang="en-US" sz="2400" dirty="0" smtClean="0"/>
          </a:p>
          <a:p>
            <a:r>
              <a:rPr lang="en-US" sz="2400" dirty="0" smtClean="0"/>
              <a:t>Also </a:t>
            </a:r>
            <a:r>
              <a:rPr lang="en-US" sz="2400" dirty="0"/>
              <a:t>notice the use of </a:t>
            </a:r>
            <a:r>
              <a:rPr lang="en-US" sz="2400" dirty="0" err="1"/>
              <a:t>parseInt</a:t>
            </a:r>
            <a:r>
              <a:rPr lang="en-US" sz="2400" dirty="0"/>
              <a:t>() and the number 0 (zero) after the description argument which allow parsing integers values for height and base  and if no value provided a 0 will be the default value. </a:t>
            </a:r>
          </a:p>
          <a:p>
            <a:endParaRPr lang="en-US" dirty="0"/>
          </a:p>
        </p:txBody>
      </p:sp>
    </p:spTree>
    <p:extLst>
      <p:ext uri="{BB962C8B-B14F-4D97-AF65-F5344CB8AC3E}">
        <p14:creationId xmlns:p14="http://schemas.microsoft.com/office/powerpoint/2010/main" val="1080908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 Standard </a:t>
            </a:r>
            <a:r>
              <a:rPr lang="en-US" dirty="0" smtClean="0"/>
              <a:t>streams </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There are three data streams in Node.js </a:t>
            </a:r>
            <a:r>
              <a:rPr lang="en-US" sz="2400" dirty="0" err="1"/>
              <a:t>stdin</a:t>
            </a:r>
            <a:r>
              <a:rPr lang="en-US" sz="2400" dirty="0"/>
              <a:t>, </a:t>
            </a:r>
            <a:r>
              <a:rPr lang="en-US" sz="2400" dirty="0" err="1"/>
              <a:t>stdout</a:t>
            </a:r>
            <a:r>
              <a:rPr lang="en-US" sz="2400" dirty="0"/>
              <a:t>, and </a:t>
            </a:r>
            <a:r>
              <a:rPr lang="en-US" sz="2400" dirty="0" err="1"/>
              <a:t>stderr</a:t>
            </a:r>
            <a:r>
              <a:rPr lang="en-US" sz="2400" dirty="0"/>
              <a:t> these streams provide input and output capabilities. </a:t>
            </a:r>
          </a:p>
          <a:p>
            <a:pPr marL="0" indent="0">
              <a:buNone/>
            </a:pPr>
            <a:endParaRPr lang="en-US" sz="2400" dirty="0"/>
          </a:p>
          <a:p>
            <a:endParaRPr lang="en-US" dirty="0"/>
          </a:p>
        </p:txBody>
      </p:sp>
    </p:spTree>
    <p:extLst>
      <p:ext uri="{BB962C8B-B14F-4D97-AF65-F5344CB8AC3E}">
        <p14:creationId xmlns:p14="http://schemas.microsoft.com/office/powerpoint/2010/main" val="248745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4.1 Standard input</a:t>
            </a:r>
            <a:endParaRPr lang="en-US" dirty="0"/>
          </a:p>
        </p:txBody>
      </p:sp>
      <p:sp>
        <p:nvSpPr>
          <p:cNvPr id="3" name="Content Placeholder 2"/>
          <p:cNvSpPr>
            <a:spLocks noGrp="1"/>
          </p:cNvSpPr>
          <p:nvPr>
            <p:ph idx="1"/>
          </p:nvPr>
        </p:nvSpPr>
        <p:spPr>
          <a:xfrm>
            <a:off x="511444" y="2603500"/>
            <a:ext cx="11220773" cy="4254500"/>
          </a:xfrm>
        </p:spPr>
        <p:txBody>
          <a:bodyPr>
            <a:normAutofit fontScale="92500"/>
          </a:bodyPr>
          <a:lstStyle/>
          <a:p>
            <a:r>
              <a:rPr lang="en-US" sz="2400" dirty="0"/>
              <a:t>The </a:t>
            </a:r>
            <a:r>
              <a:rPr lang="en-US" sz="2400" dirty="0" err="1"/>
              <a:t>stdin</a:t>
            </a:r>
            <a:r>
              <a:rPr lang="en-US" sz="2400" dirty="0"/>
              <a:t> stream allow your program or app to read and receive from the terminal </a:t>
            </a:r>
            <a:r>
              <a:rPr lang="en-US" sz="2400" dirty="0" smtClean="0"/>
              <a:t>window.</a:t>
            </a:r>
          </a:p>
          <a:p>
            <a:r>
              <a:rPr lang="en-US" sz="2400" dirty="0" err="1" smtClean="0"/>
              <a:t>Stdin</a:t>
            </a:r>
            <a:r>
              <a:rPr lang="en-US" sz="2400" dirty="0" smtClean="0"/>
              <a:t> </a:t>
            </a:r>
            <a:r>
              <a:rPr lang="en-US" sz="2400" dirty="0"/>
              <a:t>is a property of the global process object. </a:t>
            </a:r>
            <a:endParaRPr lang="en-US" sz="2400" dirty="0" smtClean="0"/>
          </a:p>
          <a:p>
            <a:r>
              <a:rPr lang="en-US" sz="2400" dirty="0" smtClean="0"/>
              <a:t>When </a:t>
            </a:r>
            <a:r>
              <a:rPr lang="en-US" sz="2400" dirty="0"/>
              <a:t>you start your application the </a:t>
            </a:r>
            <a:r>
              <a:rPr lang="en-US" sz="2400" dirty="0" err="1"/>
              <a:t>stdin</a:t>
            </a:r>
            <a:r>
              <a:rPr lang="en-US" sz="2400" dirty="0"/>
              <a:t> is in a paused state and no data can be read from </a:t>
            </a:r>
            <a:r>
              <a:rPr lang="en-US" sz="2400" dirty="0" smtClean="0"/>
              <a:t>it.</a:t>
            </a:r>
          </a:p>
          <a:p>
            <a:r>
              <a:rPr lang="en-US" sz="2400" dirty="0" smtClean="0"/>
              <a:t>When </a:t>
            </a:r>
            <a:r>
              <a:rPr lang="en-US" sz="2400" dirty="0"/>
              <a:t>you resume the stream using resume() method data can be read by </a:t>
            </a:r>
            <a:r>
              <a:rPr lang="en-US" sz="2400" dirty="0" err="1"/>
              <a:t>stdin</a:t>
            </a:r>
            <a:r>
              <a:rPr lang="en-US" sz="2400" dirty="0"/>
              <a:t>. </a:t>
            </a:r>
          </a:p>
          <a:p>
            <a:r>
              <a:rPr lang="en-US" sz="2400" dirty="0" smtClean="0"/>
              <a:t>The </a:t>
            </a:r>
            <a:r>
              <a:rPr lang="en-US" sz="2400" dirty="0"/>
              <a:t>resume() method makes the application pause and wait for an input from the </a:t>
            </a:r>
            <a:r>
              <a:rPr lang="en-US" sz="2400" dirty="0" smtClean="0"/>
              <a:t>user.</a:t>
            </a:r>
          </a:p>
          <a:p>
            <a:endParaRPr lang="en-US" sz="2400" dirty="0"/>
          </a:p>
          <a:p>
            <a:endParaRPr lang="en-US" sz="2400" dirty="0" smtClean="0"/>
          </a:p>
          <a:p>
            <a:r>
              <a:rPr lang="en-US" sz="2400" dirty="0" smtClean="0"/>
              <a:t>The </a:t>
            </a:r>
            <a:r>
              <a:rPr lang="en-US" sz="2400" dirty="0" err="1"/>
              <a:t>stdin</a:t>
            </a:r>
            <a:r>
              <a:rPr lang="en-US" sz="2400" dirty="0"/>
              <a:t> stream can paused() and allow your program to execute the next line or exit</a:t>
            </a:r>
            <a:r>
              <a:rPr lang="en-US" sz="2400" dirty="0" smtClean="0"/>
              <a:t>.</a:t>
            </a:r>
          </a:p>
          <a:p>
            <a:endParaRPr lang="en-US" sz="2400" dirty="0"/>
          </a:p>
          <a:p>
            <a:endParaRPr lang="en-US" sz="2400" dirty="0"/>
          </a:p>
          <a:p>
            <a:pPr marL="0" indent="0">
              <a:buNone/>
            </a:pPr>
            <a:endParaRPr lang="en-US" sz="2400"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609176" y="5036017"/>
            <a:ext cx="9533012" cy="336069"/>
          </a:xfrm>
          <a:prstGeom prst="rect">
            <a:avLst/>
          </a:prstGeom>
        </p:spPr>
      </p:pic>
      <p:pic>
        <p:nvPicPr>
          <p:cNvPr id="5" name="Picture 4"/>
          <p:cNvPicPr>
            <a:picLocks noChangeAspect="1"/>
          </p:cNvPicPr>
          <p:nvPr/>
        </p:nvPicPr>
        <p:blipFill>
          <a:blip r:embed="rId3"/>
          <a:stretch>
            <a:fillRect/>
          </a:stretch>
        </p:blipFill>
        <p:spPr>
          <a:xfrm>
            <a:off x="1626451" y="5372086"/>
            <a:ext cx="9498461" cy="334851"/>
          </a:xfrm>
          <a:prstGeom prst="rect">
            <a:avLst/>
          </a:prstGeom>
        </p:spPr>
      </p:pic>
    </p:spTree>
    <p:extLst>
      <p:ext uri="{BB962C8B-B14F-4D97-AF65-F5344CB8AC3E}">
        <p14:creationId xmlns:p14="http://schemas.microsoft.com/office/powerpoint/2010/main" val="2023117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4.1 Standard input</a:t>
            </a:r>
            <a:endParaRPr lang="en-US" dirty="0"/>
          </a:p>
        </p:txBody>
      </p:sp>
      <p:sp>
        <p:nvSpPr>
          <p:cNvPr id="3" name="Content Placeholder 2"/>
          <p:cNvSpPr>
            <a:spLocks noGrp="1"/>
          </p:cNvSpPr>
          <p:nvPr>
            <p:ph idx="1"/>
          </p:nvPr>
        </p:nvSpPr>
        <p:spPr>
          <a:xfrm>
            <a:off x="511444" y="2603500"/>
            <a:ext cx="11220773" cy="4254500"/>
          </a:xfrm>
        </p:spPr>
        <p:txBody>
          <a:bodyPr>
            <a:normAutofit/>
          </a:bodyPr>
          <a:lstStyle/>
          <a:p>
            <a:r>
              <a:rPr lang="en-US" sz="2400" dirty="0"/>
              <a:t>As mentioned before resume(), will pause your application to allow the user to input data which you still need to create a data event handler to handle the input data. </a:t>
            </a:r>
            <a:endParaRPr lang="en-US" sz="2400" dirty="0" smtClean="0"/>
          </a:p>
          <a:p>
            <a:r>
              <a:rPr lang="en-US" sz="2400" dirty="0" smtClean="0"/>
              <a:t>The </a:t>
            </a:r>
            <a:r>
              <a:rPr lang="en-US" sz="2400" dirty="0"/>
              <a:t>new input data trigger the data event handler which takes only the data received as its argument. </a:t>
            </a:r>
          </a:p>
          <a:p>
            <a:r>
              <a:rPr lang="en-US" sz="2400" dirty="0"/>
              <a:t> </a:t>
            </a:r>
            <a:r>
              <a:rPr lang="en-US" sz="2400" dirty="0" smtClean="0"/>
              <a:t>The </a:t>
            </a:r>
            <a:r>
              <a:rPr lang="en-US" sz="2400" dirty="0"/>
              <a:t>following example read data from </a:t>
            </a:r>
            <a:r>
              <a:rPr lang="en-US" sz="2400" dirty="0" err="1"/>
              <a:t>stdin</a:t>
            </a:r>
            <a:r>
              <a:rPr lang="en-US" sz="2400" dirty="0"/>
              <a:t> where the user enter his name and the data handler will greets him/her. </a:t>
            </a:r>
            <a:endParaRPr lang="en-US" sz="2400" dirty="0" smtClean="0"/>
          </a:p>
          <a:p>
            <a:r>
              <a:rPr lang="en-US" sz="2400" dirty="0" smtClean="0"/>
              <a:t>In </a:t>
            </a:r>
            <a:r>
              <a:rPr lang="en-US" sz="2400" dirty="0"/>
              <a:t>the example the  resume()  called to activate the </a:t>
            </a:r>
            <a:r>
              <a:rPr lang="en-US" sz="2400" dirty="0" err="1"/>
              <a:t>stdin</a:t>
            </a:r>
            <a:r>
              <a:rPr lang="en-US" sz="2400" dirty="0"/>
              <a:t> stream. </a:t>
            </a:r>
            <a:endParaRPr lang="en-US" sz="2400" dirty="0" smtClean="0"/>
          </a:p>
          <a:p>
            <a:r>
              <a:rPr lang="en-US" sz="2400" dirty="0" smtClean="0"/>
              <a:t>After </a:t>
            </a:r>
            <a:r>
              <a:rPr lang="en-US" sz="2400" dirty="0"/>
              <a:t>the user enter his/her name and press enter the entered data will pass to the data handler which is created using once() method. </a:t>
            </a:r>
          </a:p>
          <a:p>
            <a:pPr marL="0" indent="0">
              <a:buNone/>
            </a:pPr>
            <a:endParaRPr lang="en-US" sz="2400" dirty="0"/>
          </a:p>
          <a:p>
            <a:endParaRPr lang="en-US" dirty="0"/>
          </a:p>
        </p:txBody>
      </p:sp>
    </p:spTree>
    <p:extLst>
      <p:ext uri="{BB962C8B-B14F-4D97-AF65-F5344CB8AC3E}">
        <p14:creationId xmlns:p14="http://schemas.microsoft.com/office/powerpoint/2010/main" val="240533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4.1 Standard input</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 event handler then greets the user and pauses </a:t>
            </a:r>
            <a:r>
              <a:rPr lang="en-US" sz="2400" dirty="0" err="1"/>
              <a:t>stdin</a:t>
            </a:r>
            <a:r>
              <a:rPr lang="en-US" sz="2400" dirty="0"/>
              <a:t>.  </a:t>
            </a:r>
            <a:endParaRPr lang="en-US" sz="2400" dirty="0" smtClean="0"/>
          </a:p>
          <a:p>
            <a:r>
              <a:rPr lang="en-US" sz="2400" dirty="0" smtClean="0"/>
              <a:t>Notice </a:t>
            </a:r>
            <a:r>
              <a:rPr lang="en-US" sz="2400" dirty="0"/>
              <a:t>that we need to convert the data before we prompt to the user because it stored in buffer object as raw binary data.</a:t>
            </a:r>
          </a:p>
          <a:p>
            <a:pPr marL="0"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1270238" y="4334932"/>
            <a:ext cx="9777879" cy="1679502"/>
          </a:xfrm>
          <a:prstGeom prst="rect">
            <a:avLst/>
          </a:prstGeom>
        </p:spPr>
      </p:pic>
    </p:spTree>
    <p:extLst>
      <p:ext uri="{BB962C8B-B14F-4D97-AF65-F5344CB8AC3E}">
        <p14:creationId xmlns:p14="http://schemas.microsoft.com/office/powerpoint/2010/main" val="4251199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4.1 Standard input</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You also can </a:t>
            </a:r>
            <a:r>
              <a:rPr lang="en-US" sz="2400" dirty="0" smtClean="0"/>
              <a:t>specify </a:t>
            </a:r>
            <a:r>
              <a:rPr lang="en-US" sz="2400" dirty="0"/>
              <a:t>the character encoding of the </a:t>
            </a:r>
            <a:r>
              <a:rPr lang="en-US" sz="2400" dirty="0" err="1"/>
              <a:t>stdin</a:t>
            </a:r>
            <a:r>
              <a:rPr lang="en-US" sz="2400" dirty="0"/>
              <a:t> stream using </a:t>
            </a:r>
            <a:r>
              <a:rPr lang="en-US" sz="2400" dirty="0" err="1"/>
              <a:t>setEncoding</a:t>
            </a:r>
            <a:r>
              <a:rPr lang="en-US" sz="2400" dirty="0"/>
              <a:t>() method instead of convert the data to a string each time data is read. </a:t>
            </a:r>
          </a:p>
          <a:p>
            <a:pPr marL="0"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1154953" y="4012959"/>
            <a:ext cx="10002820" cy="1718139"/>
          </a:xfrm>
          <a:prstGeom prst="rect">
            <a:avLst/>
          </a:prstGeom>
        </p:spPr>
      </p:pic>
    </p:spTree>
    <p:extLst>
      <p:ext uri="{BB962C8B-B14F-4D97-AF65-F5344CB8AC3E}">
        <p14:creationId xmlns:p14="http://schemas.microsoft.com/office/powerpoint/2010/main" val="142368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761413" cy="584676"/>
          </a:xfrm>
        </p:spPr>
        <p:txBody>
          <a:bodyPr/>
          <a:lstStyle/>
          <a:p>
            <a:pPr algn="ctr"/>
            <a:r>
              <a:rPr lang="en-US" dirty="0" smtClean="0"/>
              <a:t>4.2 Reading </a:t>
            </a:r>
            <a:r>
              <a:rPr lang="en-US" dirty="0"/>
              <a:t>From </a:t>
            </a:r>
            <a:r>
              <a:rPr lang="en-US" dirty="0" err="1"/>
              <a:t>stdin</a:t>
            </a:r>
            <a:r>
              <a:rPr lang="en-US" dirty="0"/>
              <a:t> Using commander</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You can use commander module to read data form </a:t>
            </a:r>
            <a:r>
              <a:rPr lang="en-US" sz="2400" dirty="0" err="1"/>
              <a:t>stdin</a:t>
            </a:r>
            <a:r>
              <a:rPr lang="en-US" sz="2400" dirty="0"/>
              <a:t>. </a:t>
            </a:r>
            <a:endParaRPr lang="en-US" sz="2400" dirty="0" smtClean="0"/>
          </a:p>
          <a:p>
            <a:r>
              <a:rPr lang="en-US" sz="2400" dirty="0" smtClean="0"/>
              <a:t>The </a:t>
            </a:r>
            <a:r>
              <a:rPr lang="en-US" sz="2400" dirty="0"/>
              <a:t>prompt() method, allow you to read input from a user after displaying a message to him</a:t>
            </a:r>
            <a:r>
              <a:rPr lang="en-US" sz="2400" dirty="0" smtClean="0"/>
              <a:t>.</a:t>
            </a:r>
          </a:p>
          <a:p>
            <a:r>
              <a:rPr lang="en-US" sz="2400" dirty="0" smtClean="0"/>
              <a:t> </a:t>
            </a:r>
            <a:r>
              <a:rPr lang="en-US" sz="2400" dirty="0"/>
              <a:t>The response is then passed as a string to a callback function for processing. </a:t>
            </a:r>
          </a:p>
          <a:p>
            <a:pPr marL="0"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1154953" y="4852472"/>
            <a:ext cx="10056227" cy="1252113"/>
          </a:xfrm>
          <a:prstGeom prst="rect">
            <a:avLst/>
          </a:prstGeom>
        </p:spPr>
      </p:pic>
    </p:spTree>
    <p:extLst>
      <p:ext uri="{BB962C8B-B14F-4D97-AF65-F5344CB8AC3E}">
        <p14:creationId xmlns:p14="http://schemas.microsoft.com/office/powerpoint/2010/main" val="977899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4.2.2 confirm</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 confirm() method is similar to prompt() but is used get Boolean response</a:t>
            </a:r>
            <a:r>
              <a:rPr lang="en-US" sz="2400" dirty="0" smtClean="0"/>
              <a:t>.</a:t>
            </a:r>
          </a:p>
          <a:p>
            <a:r>
              <a:rPr lang="en-US" sz="2400" dirty="0" smtClean="0"/>
              <a:t> </a:t>
            </a:r>
            <a:r>
              <a:rPr lang="en-US" sz="2400" dirty="0"/>
              <a:t>The response from the user can be  y, yes, true, or ok, which will call the data handler with its argument set to true. </a:t>
            </a:r>
            <a:endParaRPr lang="en-US" sz="2400" dirty="0" smtClean="0"/>
          </a:p>
          <a:p>
            <a:r>
              <a:rPr lang="en-US" sz="2400" dirty="0" smtClean="0"/>
              <a:t>Otherwise</a:t>
            </a:r>
            <a:r>
              <a:rPr lang="en-US" sz="2400" dirty="0"/>
              <a:t>, the callback is invoked with its argument set to false. </a:t>
            </a:r>
          </a:p>
          <a:p>
            <a:pPr marL="0"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1154953" y="4730750"/>
            <a:ext cx="10159672" cy="1264993"/>
          </a:xfrm>
          <a:prstGeom prst="rect">
            <a:avLst/>
          </a:prstGeom>
        </p:spPr>
      </p:pic>
    </p:spTree>
    <p:extLst>
      <p:ext uri="{BB962C8B-B14F-4D97-AF65-F5344CB8AC3E}">
        <p14:creationId xmlns:p14="http://schemas.microsoft.com/office/powerpoint/2010/main" val="320249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4.2.3 password</a:t>
            </a:r>
            <a:endParaRPr lang="en-US" dirty="0"/>
          </a:p>
        </p:txBody>
      </p:sp>
      <p:sp>
        <p:nvSpPr>
          <p:cNvPr id="3" name="Content Placeholder 2"/>
          <p:cNvSpPr>
            <a:spLocks noGrp="1"/>
          </p:cNvSpPr>
          <p:nvPr>
            <p:ph idx="1"/>
          </p:nvPr>
        </p:nvSpPr>
        <p:spPr>
          <a:xfrm>
            <a:off x="511444" y="2331076"/>
            <a:ext cx="11220773" cy="4526924"/>
          </a:xfrm>
        </p:spPr>
        <p:txBody>
          <a:bodyPr/>
          <a:lstStyle/>
          <a:p>
            <a:r>
              <a:rPr lang="en-US" sz="2400" dirty="0"/>
              <a:t>The password() method, can be used to input a sensitive data without having it displayed in the terminal window. </a:t>
            </a:r>
            <a:endParaRPr lang="en-US" sz="2400" dirty="0" smtClean="0"/>
          </a:p>
          <a:p>
            <a:endParaRPr lang="en-US" sz="2400" dirty="0"/>
          </a:p>
          <a:p>
            <a:endParaRPr lang="en-US" sz="2400" dirty="0" smtClean="0"/>
          </a:p>
          <a:p>
            <a:r>
              <a:rPr lang="en-US" sz="2400" dirty="0"/>
              <a:t>By default, password() does not echo information back to the terminal. Also you can use mask string as which is echoed back to the user for every character entered, can be provided</a:t>
            </a:r>
            <a:endParaRPr lang="en-US" sz="2400" dirty="0" smtClean="0"/>
          </a:p>
          <a:p>
            <a:pPr marL="0"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2313428" y="3178219"/>
            <a:ext cx="8194395" cy="1020294"/>
          </a:xfrm>
          <a:prstGeom prst="rect">
            <a:avLst/>
          </a:prstGeom>
        </p:spPr>
      </p:pic>
      <p:pic>
        <p:nvPicPr>
          <p:cNvPr id="5" name="Picture 4"/>
          <p:cNvPicPr>
            <a:picLocks noChangeAspect="1"/>
          </p:cNvPicPr>
          <p:nvPr/>
        </p:nvPicPr>
        <p:blipFill>
          <a:blip r:embed="rId3"/>
          <a:stretch>
            <a:fillRect/>
          </a:stretch>
        </p:blipFill>
        <p:spPr>
          <a:xfrm>
            <a:off x="1744535" y="5457780"/>
            <a:ext cx="9332180" cy="1161961"/>
          </a:xfrm>
          <a:prstGeom prst="rect">
            <a:avLst/>
          </a:prstGeom>
        </p:spPr>
      </p:pic>
    </p:spTree>
    <p:extLst>
      <p:ext uri="{BB962C8B-B14F-4D97-AF65-F5344CB8AC3E}">
        <p14:creationId xmlns:p14="http://schemas.microsoft.com/office/powerpoint/2010/main" val="281167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a:t>
            </a:r>
            <a:r>
              <a:rPr lang="en-US" dirty="0" smtClean="0"/>
              <a:t>Event Emitter</a:t>
            </a:r>
            <a:endParaRPr lang="en-US" dirty="0"/>
          </a:p>
        </p:txBody>
      </p:sp>
      <p:sp>
        <p:nvSpPr>
          <p:cNvPr id="3" name="Content Placeholder 2"/>
          <p:cNvSpPr>
            <a:spLocks noGrp="1"/>
          </p:cNvSpPr>
          <p:nvPr>
            <p:ph idx="1"/>
          </p:nvPr>
        </p:nvSpPr>
        <p:spPr>
          <a:xfrm>
            <a:off x="542441" y="2603500"/>
            <a:ext cx="11174278" cy="4254500"/>
          </a:xfrm>
        </p:spPr>
        <p:txBody>
          <a:bodyPr>
            <a:normAutofit/>
          </a:bodyPr>
          <a:lstStyle/>
          <a:p>
            <a:r>
              <a:rPr lang="en-US" sz="2400" dirty="0" smtClean="0"/>
              <a:t> </a:t>
            </a:r>
            <a:r>
              <a:rPr lang="en-US" sz="2400" dirty="0" err="1"/>
              <a:t>EventEmitter</a:t>
            </a:r>
            <a:r>
              <a:rPr lang="en-US" sz="2400" dirty="0"/>
              <a:t> has many methods and properties, for example </a:t>
            </a:r>
            <a:r>
              <a:rPr lang="en-US" sz="2400" b="1" dirty="0"/>
              <a:t>on() </a:t>
            </a:r>
            <a:r>
              <a:rPr lang="en-US" sz="2400" dirty="0"/>
              <a:t>and </a:t>
            </a:r>
            <a:r>
              <a:rPr lang="en-US" sz="2400" b="1" dirty="0"/>
              <a:t>emit() </a:t>
            </a:r>
            <a:r>
              <a:rPr lang="en-US" sz="2400" dirty="0"/>
              <a:t>methods. </a:t>
            </a:r>
            <a:endParaRPr lang="en-US" sz="2400" dirty="0" smtClean="0"/>
          </a:p>
          <a:p>
            <a:r>
              <a:rPr lang="en-US" sz="2400" dirty="0" smtClean="0"/>
              <a:t>The </a:t>
            </a:r>
            <a:r>
              <a:rPr lang="en-US" sz="2400" b="1" dirty="0"/>
              <a:t>on </a:t>
            </a:r>
            <a:r>
              <a:rPr lang="en-US" sz="2400" dirty="0"/>
              <a:t>method is used to attach a function to an event. </a:t>
            </a:r>
            <a:endParaRPr lang="en-US" sz="2400" dirty="0" smtClean="0"/>
          </a:p>
          <a:p>
            <a:r>
              <a:rPr lang="en-US" sz="2400" dirty="0" smtClean="0"/>
              <a:t>The </a:t>
            </a:r>
            <a:r>
              <a:rPr lang="en-US" sz="2400" b="1" dirty="0"/>
              <a:t>emit() </a:t>
            </a:r>
            <a:r>
              <a:rPr lang="en-US" sz="2400" dirty="0"/>
              <a:t>method</a:t>
            </a:r>
            <a:r>
              <a:rPr lang="en-US" sz="2400" b="1" dirty="0"/>
              <a:t> </a:t>
            </a:r>
            <a:r>
              <a:rPr lang="en-US" sz="2400" dirty="0"/>
              <a:t>is used to fire an event. </a:t>
            </a:r>
            <a:endParaRPr lang="en-US" sz="2400" dirty="0" smtClean="0"/>
          </a:p>
          <a:p>
            <a:endParaRPr lang="en-US" dirty="0"/>
          </a:p>
        </p:txBody>
      </p:sp>
    </p:spTree>
    <p:extLst>
      <p:ext uri="{BB962C8B-B14F-4D97-AF65-F5344CB8AC3E}">
        <p14:creationId xmlns:p14="http://schemas.microsoft.com/office/powerpoint/2010/main" val="2736153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4.2.4 choose </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200" dirty="0"/>
              <a:t>The choose() function is useful for creating text-based menus. </a:t>
            </a:r>
            <a:endParaRPr lang="en-US" sz="2200" dirty="0" smtClean="0"/>
          </a:p>
          <a:p>
            <a:r>
              <a:rPr lang="en-US" sz="2200" dirty="0" smtClean="0"/>
              <a:t>Taking </a:t>
            </a:r>
            <a:r>
              <a:rPr lang="en-US" sz="2200" dirty="0"/>
              <a:t>an array of options as its first argument, choose() allows users to select an option from a list. </a:t>
            </a:r>
            <a:r>
              <a:rPr lang="en-US" sz="2200" dirty="0"/>
              <a:t> </a:t>
            </a:r>
            <a:r>
              <a:rPr lang="en-US" sz="2200" dirty="0" smtClean="0"/>
              <a:t>The </a:t>
            </a:r>
            <a:r>
              <a:rPr lang="en-US" sz="2200" dirty="0"/>
              <a:t>second argument is a callback invoked with the array index of the selected option. </a:t>
            </a:r>
          </a:p>
          <a:p>
            <a:pPr marL="0" indent="0">
              <a:buNone/>
            </a:pPr>
            <a:endParaRPr lang="en-US" sz="2200" dirty="0"/>
          </a:p>
          <a:p>
            <a:endParaRPr lang="en-US" sz="2200" dirty="0" smtClean="0"/>
          </a:p>
          <a:p>
            <a:endParaRPr lang="en-US" sz="2200" dirty="0"/>
          </a:p>
          <a:p>
            <a:r>
              <a:rPr lang="en-US" sz="2200" dirty="0"/>
              <a:t>Note that the menu item count begins at 1, while arrays are indexed from 0. Taking this into account, choose() passes the correct zero-based array index to the callback function.</a:t>
            </a:r>
          </a:p>
          <a:p>
            <a:endParaRPr lang="en-US" dirty="0"/>
          </a:p>
        </p:txBody>
      </p:sp>
      <p:pic>
        <p:nvPicPr>
          <p:cNvPr id="4" name="Picture 3"/>
          <p:cNvPicPr>
            <a:picLocks noChangeAspect="1"/>
          </p:cNvPicPr>
          <p:nvPr/>
        </p:nvPicPr>
        <p:blipFill>
          <a:blip r:embed="rId2"/>
          <a:stretch>
            <a:fillRect/>
          </a:stretch>
        </p:blipFill>
        <p:spPr>
          <a:xfrm>
            <a:off x="2049300" y="3892185"/>
            <a:ext cx="8508446" cy="1259363"/>
          </a:xfrm>
          <a:prstGeom prst="rect">
            <a:avLst/>
          </a:prstGeom>
        </p:spPr>
      </p:pic>
    </p:spTree>
    <p:extLst>
      <p:ext uri="{BB962C8B-B14F-4D97-AF65-F5344CB8AC3E}">
        <p14:creationId xmlns:p14="http://schemas.microsoft.com/office/powerpoint/2010/main" val="2777321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a:t>
            </a:r>
            <a:r>
              <a:rPr lang="en-US" dirty="0"/>
              <a:t>Standard Output</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 Standard output, or </a:t>
            </a:r>
            <a:r>
              <a:rPr lang="en-US" sz="2400" dirty="0" err="1"/>
              <a:t>stdout</a:t>
            </a:r>
            <a:r>
              <a:rPr lang="en-US" sz="2400" dirty="0"/>
              <a:t>, is used to stream data to direct output</a:t>
            </a:r>
            <a:r>
              <a:rPr lang="en-US" sz="2400" dirty="0" smtClean="0"/>
              <a:t>.</a:t>
            </a:r>
          </a:p>
          <a:p>
            <a:r>
              <a:rPr lang="en-US" sz="2400" dirty="0" smtClean="0"/>
              <a:t> </a:t>
            </a:r>
            <a:r>
              <a:rPr lang="en-US" sz="2400" dirty="0"/>
              <a:t>To write data to </a:t>
            </a:r>
            <a:r>
              <a:rPr lang="en-US" sz="2400" dirty="0" err="1"/>
              <a:t>stdout</a:t>
            </a:r>
            <a:r>
              <a:rPr lang="en-US" sz="2400" dirty="0"/>
              <a:t> the </a:t>
            </a:r>
            <a:r>
              <a:rPr lang="en-US" sz="2400" dirty="0" err="1"/>
              <a:t>process.stdout.write</a:t>
            </a:r>
            <a:r>
              <a:rPr lang="en-US" sz="2400" dirty="0"/>
              <a:t>() method can be </a:t>
            </a:r>
            <a:r>
              <a:rPr lang="en-US" sz="2400" dirty="0" smtClean="0"/>
              <a:t>used.</a:t>
            </a:r>
          </a:p>
          <a:p>
            <a:r>
              <a:rPr lang="en-US" sz="2400" dirty="0" smtClean="0"/>
              <a:t>Here </a:t>
            </a:r>
            <a:r>
              <a:rPr lang="en-US" sz="2400" dirty="0"/>
              <a:t>is the syntax of write() method:</a:t>
            </a:r>
          </a:p>
          <a:p>
            <a:pPr marL="0" indent="0">
              <a:buNone/>
            </a:pPr>
            <a:endParaRPr lang="en-US" sz="2400" dirty="0"/>
          </a:p>
          <a:p>
            <a:endParaRPr lang="en-US" dirty="0"/>
          </a:p>
        </p:txBody>
      </p:sp>
      <p:pic>
        <p:nvPicPr>
          <p:cNvPr id="6" name="Picture 5"/>
          <p:cNvPicPr>
            <a:picLocks noChangeAspect="1"/>
          </p:cNvPicPr>
          <p:nvPr/>
        </p:nvPicPr>
        <p:blipFill>
          <a:blip r:embed="rId2"/>
          <a:stretch>
            <a:fillRect/>
          </a:stretch>
        </p:blipFill>
        <p:spPr>
          <a:xfrm>
            <a:off x="627439" y="4565903"/>
            <a:ext cx="10988781" cy="329693"/>
          </a:xfrm>
          <a:prstGeom prst="rect">
            <a:avLst/>
          </a:prstGeom>
        </p:spPr>
      </p:pic>
    </p:spTree>
    <p:extLst>
      <p:ext uri="{BB962C8B-B14F-4D97-AF65-F5344CB8AC3E}">
        <p14:creationId xmlns:p14="http://schemas.microsoft.com/office/powerpoint/2010/main" val="2832953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5</a:t>
            </a:r>
            <a:r>
              <a:rPr lang="en-US" dirty="0" smtClean="0"/>
              <a:t>.1 console.log</a:t>
            </a:r>
            <a:r>
              <a:rPr lang="en-US" dirty="0"/>
              <a:t>()</a:t>
            </a:r>
            <a:endParaRPr lang="en-US" dirty="0"/>
          </a:p>
        </p:txBody>
      </p:sp>
      <p:sp>
        <p:nvSpPr>
          <p:cNvPr id="3" name="Content Placeholder 2"/>
          <p:cNvSpPr>
            <a:spLocks noGrp="1"/>
          </p:cNvSpPr>
          <p:nvPr>
            <p:ph idx="1"/>
          </p:nvPr>
        </p:nvSpPr>
        <p:spPr>
          <a:xfrm>
            <a:off x="511444" y="2603500"/>
            <a:ext cx="11220773" cy="4254500"/>
          </a:xfrm>
        </p:spPr>
        <p:txBody>
          <a:bodyPr/>
          <a:lstStyle/>
          <a:p>
            <a:r>
              <a:rPr lang="en-US" sz="2400" dirty="0"/>
              <a:t>The console.log actually using </a:t>
            </a:r>
            <a:r>
              <a:rPr lang="en-US" sz="2400" dirty="0" err="1"/>
              <a:t>stdout.write</a:t>
            </a:r>
            <a:r>
              <a:rPr lang="en-US" sz="2400" dirty="0"/>
              <a:t>(). The log() makes a call to _</a:t>
            </a:r>
            <a:r>
              <a:rPr lang="en-US" sz="2400" dirty="0" err="1"/>
              <a:t>stdout.write</a:t>
            </a:r>
            <a:r>
              <a:rPr lang="en-US" sz="2400" dirty="0" smtClean="0"/>
              <a:t>().</a:t>
            </a:r>
          </a:p>
          <a:p>
            <a:endParaRPr lang="en-US" sz="2400" dirty="0"/>
          </a:p>
          <a:p>
            <a:endParaRPr lang="en-US" sz="2400" dirty="0" smtClean="0"/>
          </a:p>
          <a:p>
            <a:r>
              <a:rPr lang="en-US" sz="2400" dirty="0"/>
              <a:t>Notice that write() method invokes the </a:t>
            </a:r>
            <a:r>
              <a:rPr lang="en-US" sz="2400" dirty="0" err="1"/>
              <a:t>util.format</a:t>
            </a:r>
            <a:r>
              <a:rPr lang="en-US" sz="2400" dirty="0"/>
              <a:t>() method. </a:t>
            </a:r>
            <a:endParaRPr lang="en-US" sz="2400" dirty="0" smtClean="0"/>
          </a:p>
          <a:p>
            <a:r>
              <a:rPr lang="en-US" sz="2400" dirty="0" smtClean="0"/>
              <a:t>The </a:t>
            </a:r>
            <a:r>
              <a:rPr lang="en-US" sz="2400" dirty="0" err="1"/>
              <a:t>util</a:t>
            </a:r>
            <a:r>
              <a:rPr lang="en-US" sz="2400" dirty="0"/>
              <a:t> object is a reference to the core </a:t>
            </a:r>
            <a:r>
              <a:rPr lang="en-US" sz="2400" dirty="0" err="1"/>
              <a:t>util</a:t>
            </a:r>
            <a:r>
              <a:rPr lang="en-US" sz="2400" dirty="0"/>
              <a:t> module. </a:t>
            </a:r>
            <a:endParaRPr lang="en-US" sz="2400" dirty="0" smtClean="0"/>
          </a:p>
          <a:p>
            <a:r>
              <a:rPr lang="en-US" sz="2400" dirty="0" smtClean="0"/>
              <a:t>The </a:t>
            </a:r>
            <a:r>
              <a:rPr lang="en-US" sz="2400" dirty="0"/>
              <a:t>format() method used for creating formatted strings based on the arguments passed to it. </a:t>
            </a:r>
            <a:endParaRPr lang="en-US" sz="2400" dirty="0" smtClean="0"/>
          </a:p>
          <a:p>
            <a:endParaRPr lang="en-US" dirty="0"/>
          </a:p>
        </p:txBody>
      </p:sp>
      <p:pic>
        <p:nvPicPr>
          <p:cNvPr id="5" name="Picture 4"/>
          <p:cNvPicPr>
            <a:picLocks noChangeAspect="1"/>
          </p:cNvPicPr>
          <p:nvPr/>
        </p:nvPicPr>
        <p:blipFill>
          <a:blip r:embed="rId2"/>
          <a:stretch>
            <a:fillRect/>
          </a:stretch>
        </p:blipFill>
        <p:spPr>
          <a:xfrm>
            <a:off x="1025540" y="3246759"/>
            <a:ext cx="10241894" cy="655540"/>
          </a:xfrm>
          <a:prstGeom prst="rect">
            <a:avLst/>
          </a:prstGeom>
        </p:spPr>
      </p:pic>
    </p:spTree>
    <p:extLst>
      <p:ext uri="{BB962C8B-B14F-4D97-AF65-F5344CB8AC3E}">
        <p14:creationId xmlns:p14="http://schemas.microsoft.com/office/powerpoint/2010/main" val="910856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5.1 </a:t>
            </a:r>
            <a:r>
              <a:rPr lang="en-US" dirty="0"/>
              <a:t>console.log()</a:t>
            </a:r>
            <a:endParaRPr lang="en-US" dirty="0"/>
          </a:p>
        </p:txBody>
      </p:sp>
      <p:sp>
        <p:nvSpPr>
          <p:cNvPr id="3" name="Content Placeholder 2"/>
          <p:cNvSpPr>
            <a:spLocks noGrp="1"/>
          </p:cNvSpPr>
          <p:nvPr>
            <p:ph idx="1"/>
          </p:nvPr>
        </p:nvSpPr>
        <p:spPr>
          <a:xfrm>
            <a:off x="511444" y="2356834"/>
            <a:ext cx="11220773" cy="4501166"/>
          </a:xfrm>
        </p:spPr>
        <p:txBody>
          <a:bodyPr/>
          <a:lstStyle/>
          <a:p>
            <a:r>
              <a:rPr lang="en-US" sz="2400" dirty="0"/>
              <a:t>The first argument for format() is format string containing zero or more </a:t>
            </a:r>
            <a:r>
              <a:rPr lang="en-US" sz="2400" i="1" dirty="0" smtClean="0"/>
              <a:t>placeholders</a:t>
            </a:r>
            <a:r>
              <a:rPr lang="en-US" sz="2400" dirty="0" smtClean="0"/>
              <a:t>.</a:t>
            </a:r>
          </a:p>
          <a:p>
            <a:r>
              <a:rPr lang="en-US" sz="2400" dirty="0" smtClean="0"/>
              <a:t>Where  </a:t>
            </a:r>
            <a:r>
              <a:rPr lang="en-US" sz="2400" dirty="0"/>
              <a:t>a  placeholder is a character sequence in the format string that is expected to be replaced by a different value in the returned string. </a:t>
            </a:r>
            <a:endParaRPr lang="en-US" sz="2400" dirty="0" smtClean="0"/>
          </a:p>
          <a:p>
            <a:r>
              <a:rPr lang="en-US" sz="2400" dirty="0" smtClean="0"/>
              <a:t>format</a:t>
            </a:r>
            <a:r>
              <a:rPr lang="en-US" sz="2400" dirty="0"/>
              <a:t>() expects an additional argument for each placeholder. </a:t>
            </a:r>
            <a:endParaRPr lang="en-US" sz="2400" dirty="0" smtClean="0"/>
          </a:p>
          <a:p>
            <a:r>
              <a:rPr lang="en-US" sz="2400" dirty="0" smtClean="0"/>
              <a:t>format</a:t>
            </a:r>
            <a:r>
              <a:rPr lang="en-US" sz="2400" dirty="0"/>
              <a:t>() supports four placeholders </a:t>
            </a:r>
          </a:p>
          <a:p>
            <a:endParaRPr lang="en-US" dirty="0"/>
          </a:p>
        </p:txBody>
      </p:sp>
      <p:pic>
        <p:nvPicPr>
          <p:cNvPr id="5" name="Picture 4"/>
          <p:cNvPicPr>
            <a:picLocks noChangeAspect="1"/>
          </p:cNvPicPr>
          <p:nvPr/>
        </p:nvPicPr>
        <p:blipFill>
          <a:blip r:embed="rId2"/>
          <a:stretch>
            <a:fillRect/>
          </a:stretch>
        </p:blipFill>
        <p:spPr>
          <a:xfrm>
            <a:off x="1355169" y="4706033"/>
            <a:ext cx="9325630" cy="2042497"/>
          </a:xfrm>
          <a:prstGeom prst="rect">
            <a:avLst/>
          </a:prstGeom>
        </p:spPr>
      </p:pic>
    </p:spTree>
    <p:extLst>
      <p:ext uri="{BB962C8B-B14F-4D97-AF65-F5344CB8AC3E}">
        <p14:creationId xmlns:p14="http://schemas.microsoft.com/office/powerpoint/2010/main" val="2825460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Environment Variables</a:t>
            </a:r>
            <a:endParaRPr lang="en-US" dirty="0"/>
          </a:p>
        </p:txBody>
      </p:sp>
      <p:sp>
        <p:nvSpPr>
          <p:cNvPr id="3" name="Content Placeholder 2"/>
          <p:cNvSpPr>
            <a:spLocks noGrp="1"/>
          </p:cNvSpPr>
          <p:nvPr>
            <p:ph idx="1"/>
          </p:nvPr>
        </p:nvSpPr>
        <p:spPr>
          <a:xfrm>
            <a:off x="511444" y="2356834"/>
            <a:ext cx="11220773" cy="4501166"/>
          </a:xfrm>
        </p:spPr>
        <p:txBody>
          <a:bodyPr/>
          <a:lstStyle/>
          <a:p>
            <a:r>
              <a:rPr lang="en-US" sz="2400" dirty="0"/>
              <a:t>Accessing environment variables in Node is very simple the process object has an object property, </a:t>
            </a:r>
            <a:r>
              <a:rPr lang="en-US" sz="2400" dirty="0" err="1"/>
              <a:t>env</a:t>
            </a:r>
            <a:r>
              <a:rPr lang="en-US" sz="2400" dirty="0"/>
              <a:t>, that contains the user environment. </a:t>
            </a:r>
            <a:endParaRPr lang="en-US" sz="2400" dirty="0" smtClean="0"/>
          </a:p>
          <a:p>
            <a:r>
              <a:rPr lang="en-US" sz="2400" dirty="0" smtClean="0"/>
              <a:t> </a:t>
            </a:r>
            <a:r>
              <a:rPr lang="en-US" sz="2400" dirty="0"/>
              <a:t>In the following example the PATH variable is displayed. </a:t>
            </a:r>
            <a:endParaRPr lang="en-US" sz="2400" dirty="0" smtClean="0"/>
          </a:p>
          <a:p>
            <a:endParaRPr lang="en-US" sz="2400" dirty="0"/>
          </a:p>
          <a:p>
            <a:r>
              <a:rPr lang="en-US" sz="2400" dirty="0"/>
              <a:t>Environment variables can be used to configure different modes of execution in an application. You can support two modes of execution for your application: development and production. In development mode, debugging information might be printed to the console, while in production mode it might be logged to a file or disabled. </a:t>
            </a:r>
          </a:p>
          <a:p>
            <a:endParaRPr lang="en-US" dirty="0"/>
          </a:p>
        </p:txBody>
      </p:sp>
      <p:pic>
        <p:nvPicPr>
          <p:cNvPr id="4" name="Picture 3"/>
          <p:cNvPicPr>
            <a:picLocks noChangeAspect="1"/>
          </p:cNvPicPr>
          <p:nvPr/>
        </p:nvPicPr>
        <p:blipFill>
          <a:blip r:embed="rId2"/>
          <a:stretch>
            <a:fillRect/>
          </a:stretch>
        </p:blipFill>
        <p:spPr>
          <a:xfrm>
            <a:off x="1708120" y="3798050"/>
            <a:ext cx="9898312" cy="348947"/>
          </a:xfrm>
          <a:prstGeom prst="rect">
            <a:avLst/>
          </a:prstGeom>
        </p:spPr>
      </p:pic>
    </p:spTree>
    <p:extLst>
      <p:ext uri="{BB962C8B-B14F-4D97-AF65-F5344CB8AC3E}">
        <p14:creationId xmlns:p14="http://schemas.microsoft.com/office/powerpoint/2010/main" val="946873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Environment Variables</a:t>
            </a:r>
            <a:endParaRPr lang="en-US" dirty="0"/>
          </a:p>
        </p:txBody>
      </p:sp>
      <p:sp>
        <p:nvSpPr>
          <p:cNvPr id="3" name="Content Placeholder 2"/>
          <p:cNvSpPr>
            <a:spLocks noGrp="1"/>
          </p:cNvSpPr>
          <p:nvPr>
            <p:ph idx="1"/>
          </p:nvPr>
        </p:nvSpPr>
        <p:spPr>
          <a:xfrm>
            <a:off x="511444" y="2356834"/>
            <a:ext cx="11220773" cy="4501166"/>
          </a:xfrm>
        </p:spPr>
        <p:txBody>
          <a:bodyPr/>
          <a:lstStyle/>
          <a:p>
            <a:r>
              <a:rPr lang="en-US" sz="2400" dirty="0"/>
              <a:t>To enable development mode, simply set an environment variable, which can be accessed from within the application.  </a:t>
            </a:r>
            <a:endParaRPr lang="en-US" sz="2400" dirty="0" smtClean="0"/>
          </a:p>
          <a:p>
            <a:r>
              <a:rPr lang="en-US" sz="2400" dirty="0" smtClean="0"/>
              <a:t>The </a:t>
            </a:r>
            <a:r>
              <a:rPr lang="en-US" sz="2400" dirty="0"/>
              <a:t>following the presence of the DEVELOPMENT environment variable is used to define the Boolean variable </a:t>
            </a:r>
            <a:r>
              <a:rPr lang="en-US" sz="2400" dirty="0" err="1"/>
              <a:t>devMode</a:t>
            </a:r>
            <a:r>
              <a:rPr lang="en-US" sz="2400" dirty="0"/>
              <a:t>, which then controls the condition of the if statement. </a:t>
            </a:r>
            <a:endParaRPr lang="en-US" sz="2400" dirty="0" smtClean="0"/>
          </a:p>
          <a:p>
            <a:r>
              <a:rPr lang="en-US" sz="2400" dirty="0" smtClean="0"/>
              <a:t>Note </a:t>
            </a:r>
            <a:r>
              <a:rPr lang="en-US" sz="2400" dirty="0"/>
              <a:t>that the !! (bang bang) notation is used to force conversion of any value to a Boolean.</a:t>
            </a:r>
          </a:p>
        </p:txBody>
      </p:sp>
      <p:pic>
        <p:nvPicPr>
          <p:cNvPr id="5" name="Picture 4"/>
          <p:cNvPicPr>
            <a:picLocks noChangeAspect="1"/>
          </p:cNvPicPr>
          <p:nvPr/>
        </p:nvPicPr>
        <p:blipFill>
          <a:blip r:embed="rId2"/>
          <a:stretch>
            <a:fillRect/>
          </a:stretch>
        </p:blipFill>
        <p:spPr>
          <a:xfrm>
            <a:off x="1965769" y="5273741"/>
            <a:ext cx="9063379" cy="1101299"/>
          </a:xfrm>
          <a:prstGeom prst="rect">
            <a:avLst/>
          </a:prstGeom>
        </p:spPr>
      </p:pic>
    </p:spTree>
    <p:extLst>
      <p:ext uri="{BB962C8B-B14F-4D97-AF65-F5344CB8AC3E}">
        <p14:creationId xmlns:p14="http://schemas.microsoft.com/office/powerpoint/2010/main" val="363909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a:t>
            </a:r>
            <a:r>
              <a:rPr lang="en-US" dirty="0" smtClean="0"/>
              <a:t>Event Emitter</a:t>
            </a:r>
            <a:endParaRPr lang="en-US" dirty="0"/>
          </a:p>
        </p:txBody>
      </p:sp>
      <p:sp>
        <p:nvSpPr>
          <p:cNvPr id="3" name="Content Placeholder 2"/>
          <p:cNvSpPr>
            <a:spLocks noGrp="1"/>
          </p:cNvSpPr>
          <p:nvPr>
            <p:ph idx="1"/>
          </p:nvPr>
        </p:nvSpPr>
        <p:spPr>
          <a:xfrm>
            <a:off x="526942" y="2603500"/>
            <a:ext cx="11174278" cy="4254500"/>
          </a:xfrm>
        </p:spPr>
        <p:txBody>
          <a:bodyPr>
            <a:normAutofit/>
          </a:bodyPr>
          <a:lstStyle/>
          <a:p>
            <a:r>
              <a:rPr lang="en-US" sz="2400" dirty="0"/>
              <a:t>Here is an example which creates an event emitter</a:t>
            </a:r>
          </a:p>
          <a:p>
            <a:endParaRPr lang="en-US" sz="2400" dirty="0" smtClean="0"/>
          </a:p>
          <a:p>
            <a:endParaRPr lang="en-US" sz="2400" dirty="0"/>
          </a:p>
          <a:p>
            <a:pPr marL="0" indent="0">
              <a:buNone/>
            </a:pPr>
            <a:endParaRPr lang="en-US" sz="2400" dirty="0"/>
          </a:p>
          <a:p>
            <a:r>
              <a:rPr lang="en-US" sz="2400" dirty="0" smtClean="0"/>
              <a:t>In </a:t>
            </a:r>
            <a:r>
              <a:rPr lang="en-US" sz="2400" dirty="0"/>
              <a:t>this example, the event emitter creates a new event called “connected”. </a:t>
            </a:r>
            <a:endParaRPr lang="en-US" sz="2400" dirty="0" smtClean="0"/>
          </a:p>
          <a:p>
            <a:endParaRPr lang="en-US" dirty="0"/>
          </a:p>
        </p:txBody>
      </p:sp>
      <p:pic>
        <p:nvPicPr>
          <p:cNvPr id="4" name="Picture 3"/>
          <p:cNvPicPr>
            <a:picLocks noChangeAspect="1"/>
          </p:cNvPicPr>
          <p:nvPr/>
        </p:nvPicPr>
        <p:blipFill>
          <a:blip r:embed="rId2"/>
          <a:stretch>
            <a:fillRect/>
          </a:stretch>
        </p:blipFill>
        <p:spPr>
          <a:xfrm>
            <a:off x="2316480" y="3385072"/>
            <a:ext cx="6984274" cy="865101"/>
          </a:xfrm>
          <a:prstGeom prst="rect">
            <a:avLst/>
          </a:prstGeom>
        </p:spPr>
      </p:pic>
    </p:spTree>
    <p:extLst>
      <p:ext uri="{BB962C8B-B14F-4D97-AF65-F5344CB8AC3E}">
        <p14:creationId xmlns:p14="http://schemas.microsoft.com/office/powerpoint/2010/main" val="87160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a:t>
            </a:r>
            <a:r>
              <a:rPr lang="en-US" dirty="0" smtClean="0"/>
              <a:t>Event Emitter</a:t>
            </a:r>
            <a:endParaRPr lang="en-US" dirty="0"/>
          </a:p>
        </p:txBody>
      </p:sp>
      <p:sp>
        <p:nvSpPr>
          <p:cNvPr id="3" name="Content Placeholder 2"/>
          <p:cNvSpPr>
            <a:spLocks noGrp="1"/>
          </p:cNvSpPr>
          <p:nvPr>
            <p:ph idx="1"/>
          </p:nvPr>
        </p:nvSpPr>
        <p:spPr>
          <a:xfrm>
            <a:off x="511444" y="2603500"/>
            <a:ext cx="11143281" cy="4254500"/>
          </a:xfrm>
        </p:spPr>
        <p:txBody>
          <a:bodyPr/>
          <a:lstStyle/>
          <a:p>
            <a:r>
              <a:rPr lang="en-US" sz="2400" dirty="0"/>
              <a:t>You might want to add additional information to the event beside the name. </a:t>
            </a:r>
            <a:endParaRPr lang="en-US" sz="2400" dirty="0" smtClean="0"/>
          </a:p>
          <a:p>
            <a:r>
              <a:rPr lang="en-US" sz="2400" dirty="0" smtClean="0"/>
              <a:t>For </a:t>
            </a:r>
            <a:r>
              <a:rPr lang="en-US" sz="2400" dirty="0"/>
              <a:t>example if the you adding a user to a data base you might want to add his/ her login name and password to the event emitter, or when a user press a key in the keyboard you might want to pass the key number to the event emitter. </a:t>
            </a:r>
            <a:endParaRPr lang="en-US" sz="2400" dirty="0" smtClean="0"/>
          </a:p>
          <a:p>
            <a:r>
              <a:rPr lang="en-US" sz="2400" dirty="0" smtClean="0"/>
              <a:t>The </a:t>
            </a:r>
            <a:r>
              <a:rPr lang="en-US" sz="2400" dirty="0"/>
              <a:t>emit() method accept any number of optional argument after the event name.</a:t>
            </a:r>
            <a:endParaRPr lang="en-US" dirty="0"/>
          </a:p>
          <a:p>
            <a:endParaRPr lang="en-US" dirty="0"/>
          </a:p>
        </p:txBody>
      </p:sp>
    </p:spTree>
    <p:extLst>
      <p:ext uri="{BB962C8B-B14F-4D97-AF65-F5344CB8AC3E}">
        <p14:creationId xmlns:p14="http://schemas.microsoft.com/office/powerpoint/2010/main" val="314464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1.Event Emitter</a:t>
            </a:r>
            <a:endParaRPr lang="en-US" dirty="0"/>
          </a:p>
        </p:txBody>
      </p:sp>
      <p:sp>
        <p:nvSpPr>
          <p:cNvPr id="3" name="Content Placeholder 2"/>
          <p:cNvSpPr>
            <a:spLocks noGrp="1"/>
          </p:cNvSpPr>
          <p:nvPr>
            <p:ph idx="1"/>
          </p:nvPr>
        </p:nvSpPr>
        <p:spPr>
          <a:xfrm>
            <a:off x="449450" y="2603500"/>
            <a:ext cx="11220773" cy="4254500"/>
          </a:xfrm>
        </p:spPr>
        <p:txBody>
          <a:bodyPr>
            <a:normAutofit/>
          </a:bodyPr>
          <a:lstStyle/>
          <a:p>
            <a:endParaRPr lang="en-US" sz="2400" dirty="0" smtClean="0"/>
          </a:p>
          <a:p>
            <a:endParaRPr lang="en-US" sz="2400" dirty="0"/>
          </a:p>
          <a:p>
            <a:endParaRPr lang="en-US" sz="2400" dirty="0" smtClean="0"/>
          </a:p>
          <a:p>
            <a:r>
              <a:rPr lang="en-US" sz="2400" dirty="0" smtClean="0"/>
              <a:t>This </a:t>
            </a:r>
            <a:r>
              <a:rPr lang="en-US" sz="2400" dirty="0"/>
              <a:t>example assumes that you are connecting to a remote computer. </a:t>
            </a:r>
            <a:endParaRPr lang="en-US" sz="2400" dirty="0" smtClean="0"/>
          </a:p>
          <a:p>
            <a:r>
              <a:rPr lang="en-US" sz="2400" dirty="0" smtClean="0"/>
              <a:t>Once </a:t>
            </a:r>
            <a:r>
              <a:rPr lang="en-US" sz="2400" dirty="0"/>
              <a:t>you get connected the event emitter create a new connection and pass in the remote compute IP address, Mac address and the login password to the remote system. </a:t>
            </a:r>
          </a:p>
          <a:p>
            <a:endParaRPr lang="en-US" sz="2400" dirty="0"/>
          </a:p>
        </p:txBody>
      </p:sp>
      <p:pic>
        <p:nvPicPr>
          <p:cNvPr id="5" name="Picture 4"/>
          <p:cNvPicPr>
            <a:picLocks noChangeAspect="1"/>
          </p:cNvPicPr>
          <p:nvPr/>
        </p:nvPicPr>
        <p:blipFill>
          <a:blip r:embed="rId2"/>
          <a:stretch>
            <a:fillRect/>
          </a:stretch>
        </p:blipFill>
        <p:spPr>
          <a:xfrm>
            <a:off x="1798166" y="2819727"/>
            <a:ext cx="8523340" cy="1142230"/>
          </a:xfrm>
          <a:prstGeom prst="rect">
            <a:avLst/>
          </a:prstGeom>
        </p:spPr>
      </p:pic>
    </p:spTree>
    <p:extLst>
      <p:ext uri="{BB962C8B-B14F-4D97-AF65-F5344CB8AC3E}">
        <p14:creationId xmlns:p14="http://schemas.microsoft.com/office/powerpoint/2010/main" val="214959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Event Listeners</a:t>
            </a:r>
            <a:endParaRPr lang="en-US" dirty="0"/>
          </a:p>
        </p:txBody>
      </p:sp>
      <p:sp>
        <p:nvSpPr>
          <p:cNvPr id="3" name="Content Placeholder 2"/>
          <p:cNvSpPr>
            <a:spLocks noGrp="1"/>
          </p:cNvSpPr>
          <p:nvPr>
            <p:ph idx="1"/>
          </p:nvPr>
        </p:nvSpPr>
        <p:spPr>
          <a:xfrm>
            <a:off x="449451" y="2603500"/>
            <a:ext cx="11282766" cy="4254500"/>
          </a:xfrm>
        </p:spPr>
        <p:txBody>
          <a:bodyPr/>
          <a:lstStyle/>
          <a:p>
            <a:r>
              <a:rPr lang="en-US" sz="2400" dirty="0"/>
              <a:t>Event are </a:t>
            </a:r>
            <a:r>
              <a:rPr lang="en-US" sz="2400" dirty="0" err="1"/>
              <a:t>usless</a:t>
            </a:r>
            <a:r>
              <a:rPr lang="en-US" sz="2400" dirty="0"/>
              <a:t> unless there is listeners that listen to it</a:t>
            </a:r>
            <a:r>
              <a:rPr lang="en-US" sz="2400" dirty="0" smtClean="0"/>
              <a:t>.</a:t>
            </a:r>
          </a:p>
          <a:p>
            <a:r>
              <a:rPr lang="en-US" sz="2400" dirty="0" smtClean="0"/>
              <a:t> </a:t>
            </a:r>
            <a:r>
              <a:rPr lang="en-US" sz="2400" dirty="0"/>
              <a:t>When you create a server using </a:t>
            </a:r>
            <a:r>
              <a:rPr lang="en-US" sz="2400" dirty="0" err="1"/>
              <a:t>createServer</a:t>
            </a:r>
            <a:r>
              <a:rPr lang="en-US" sz="2400" dirty="0"/>
              <a:t>() method we need to attach the event to a specific listener using the listen() method. </a:t>
            </a:r>
            <a:endParaRPr lang="en-US" sz="2400" dirty="0" smtClean="0"/>
          </a:p>
          <a:p>
            <a:r>
              <a:rPr lang="en-US" sz="2400" dirty="0" smtClean="0"/>
              <a:t>You </a:t>
            </a:r>
            <a:r>
              <a:rPr lang="en-US" sz="2400" dirty="0"/>
              <a:t>can attached event listener to any event emitters using the on() and </a:t>
            </a:r>
            <a:r>
              <a:rPr lang="en-US" sz="2400" dirty="0" err="1"/>
              <a:t>addListerner</a:t>
            </a:r>
            <a:r>
              <a:rPr lang="en-US" sz="2400" dirty="0"/>
              <a:t>() methods. </a:t>
            </a:r>
            <a:endParaRPr lang="en-US" sz="2400" dirty="0" smtClean="0"/>
          </a:p>
          <a:p>
            <a:r>
              <a:rPr lang="en-US" sz="2400" dirty="0" smtClean="0"/>
              <a:t>Both </a:t>
            </a:r>
            <a:r>
              <a:rPr lang="en-US" sz="2400" dirty="0"/>
              <a:t>takes the event name as first argument and handler </a:t>
            </a:r>
            <a:r>
              <a:rPr lang="en-US" sz="2400" dirty="0" err="1"/>
              <a:t>fuinction</a:t>
            </a:r>
            <a:r>
              <a:rPr lang="en-US" sz="2400" dirty="0"/>
              <a:t> as second argument. </a:t>
            </a:r>
            <a:endParaRPr lang="en-US" sz="2400" dirty="0" smtClean="0"/>
          </a:p>
          <a:p>
            <a:r>
              <a:rPr lang="en-US" sz="2400" dirty="0" smtClean="0"/>
              <a:t>When </a:t>
            </a:r>
            <a:r>
              <a:rPr lang="en-US" sz="2400" dirty="0"/>
              <a:t>the event is fired the listener that attached to that event will call the handler function. </a:t>
            </a:r>
          </a:p>
          <a:p>
            <a:endParaRPr lang="en-US" dirty="0"/>
          </a:p>
        </p:txBody>
      </p:sp>
    </p:spTree>
    <p:extLst>
      <p:ext uri="{BB962C8B-B14F-4D97-AF65-F5344CB8AC3E}">
        <p14:creationId xmlns:p14="http://schemas.microsoft.com/office/powerpoint/2010/main" val="150087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Event Listeners</a:t>
            </a:r>
            <a:endParaRPr lang="en-US" dirty="0"/>
          </a:p>
        </p:txBody>
      </p:sp>
      <p:sp>
        <p:nvSpPr>
          <p:cNvPr id="3" name="Content Placeholder 2"/>
          <p:cNvSpPr>
            <a:spLocks noGrp="1"/>
          </p:cNvSpPr>
          <p:nvPr>
            <p:ph idx="1"/>
          </p:nvPr>
        </p:nvSpPr>
        <p:spPr>
          <a:xfrm>
            <a:off x="495946" y="2603500"/>
            <a:ext cx="11236271" cy="4254500"/>
          </a:xfrm>
        </p:spPr>
        <p:txBody>
          <a:bodyPr>
            <a:normAutofit/>
          </a:bodyPr>
          <a:lstStyle/>
          <a:p>
            <a:endParaRPr lang="en-US" sz="2400" dirty="0" smtClean="0"/>
          </a:p>
          <a:p>
            <a:endParaRPr lang="en-US" sz="2400" dirty="0" smtClean="0"/>
          </a:p>
          <a:p>
            <a:endParaRPr lang="en-US" sz="2400" dirty="0"/>
          </a:p>
          <a:p>
            <a:r>
              <a:rPr lang="en-US" sz="2000" dirty="0" smtClean="0"/>
              <a:t>In </a:t>
            </a:r>
            <a:r>
              <a:rPr lang="en-US" sz="2000" dirty="0"/>
              <a:t>this example a </a:t>
            </a:r>
            <a:r>
              <a:rPr lang="en-US" sz="2000" dirty="0" err="1"/>
              <a:t>newConnection</a:t>
            </a:r>
            <a:r>
              <a:rPr lang="en-US" sz="2000" dirty="0"/>
              <a:t> event handler attached to the event emitter using the on() method</a:t>
            </a:r>
            <a:r>
              <a:rPr lang="en-US" sz="2000" dirty="0" smtClean="0"/>
              <a:t>.</a:t>
            </a:r>
          </a:p>
          <a:p>
            <a:r>
              <a:rPr lang="en-US" sz="2000" dirty="0" smtClean="0"/>
              <a:t>Then </a:t>
            </a:r>
            <a:r>
              <a:rPr lang="en-US" sz="2000" dirty="0"/>
              <a:t>we fire the event using the emit() method which will causing the event listener to call the event handler function. </a:t>
            </a:r>
            <a:endParaRPr lang="en-US" sz="2000" dirty="0" smtClean="0"/>
          </a:p>
          <a:p>
            <a:r>
              <a:rPr lang="en-US" sz="2000" dirty="0" smtClean="0"/>
              <a:t>Note </a:t>
            </a:r>
            <a:r>
              <a:rPr lang="en-US" sz="2000" dirty="0"/>
              <a:t>that event listener can detect only those events that occur after the listener is attached any events happened before binding the listener to the event will not be detected by the </a:t>
            </a:r>
            <a:r>
              <a:rPr lang="en-US" sz="2000" dirty="0" smtClean="0"/>
              <a:t>listener.</a:t>
            </a:r>
          </a:p>
          <a:p>
            <a:r>
              <a:rPr lang="en-US" sz="2000" dirty="0"/>
              <a:t>S</a:t>
            </a:r>
            <a:r>
              <a:rPr lang="en-US" sz="2000" dirty="0" smtClean="0"/>
              <a:t>o </a:t>
            </a:r>
            <a:r>
              <a:rPr lang="en-US" sz="2000" dirty="0"/>
              <a:t>make sure you attached the leister to the event before fire the event. </a:t>
            </a:r>
          </a:p>
          <a:p>
            <a:endParaRPr lang="en-US" dirty="0"/>
          </a:p>
        </p:txBody>
      </p:sp>
      <p:pic>
        <p:nvPicPr>
          <p:cNvPr id="8" name="Picture 7"/>
          <p:cNvPicPr>
            <a:picLocks noChangeAspect="1"/>
          </p:cNvPicPr>
          <p:nvPr/>
        </p:nvPicPr>
        <p:blipFill>
          <a:blip r:embed="rId2"/>
          <a:stretch>
            <a:fillRect/>
          </a:stretch>
        </p:blipFill>
        <p:spPr>
          <a:xfrm>
            <a:off x="1880575" y="2400150"/>
            <a:ext cx="8262131" cy="1631917"/>
          </a:xfrm>
          <a:prstGeom prst="rect">
            <a:avLst/>
          </a:prstGeom>
        </p:spPr>
      </p:pic>
    </p:spTree>
    <p:extLst>
      <p:ext uri="{BB962C8B-B14F-4D97-AF65-F5344CB8AC3E}">
        <p14:creationId xmlns:p14="http://schemas.microsoft.com/office/powerpoint/2010/main" val="3582076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
  <TotalTime>367</TotalTime>
  <Words>2763</Words>
  <Application>Microsoft Office PowerPoint</Application>
  <PresentationFormat>Widescreen</PresentationFormat>
  <Paragraphs>231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 3</vt:lpstr>
      <vt:lpstr>Ion Boardroom</vt:lpstr>
      <vt:lpstr> Lecture 2</vt:lpstr>
      <vt:lpstr>1. Events and Timers</vt:lpstr>
      <vt:lpstr>1. Event Emitter</vt:lpstr>
      <vt:lpstr>1. Event Emitter</vt:lpstr>
      <vt:lpstr>1. Event Emitter</vt:lpstr>
      <vt:lpstr>1. Event Emitter</vt:lpstr>
      <vt:lpstr>1.Event Emitter</vt:lpstr>
      <vt:lpstr>1.1 Event Listeners</vt:lpstr>
      <vt:lpstr>1.1 Event Listeners</vt:lpstr>
      <vt:lpstr>1.1 Event Listeners</vt:lpstr>
      <vt:lpstr>1.1 Event Listeners</vt:lpstr>
      <vt:lpstr>1.2 Listening Once </vt:lpstr>
      <vt:lpstr>1.2 Listening Once </vt:lpstr>
      <vt:lpstr>1.3 newListner Event</vt:lpstr>
      <vt:lpstr>1.3 newListner Event</vt:lpstr>
      <vt:lpstr>1.4 Removing Event Listeners</vt:lpstr>
      <vt:lpstr>1.4 Removing Event Listeners</vt:lpstr>
      <vt:lpstr>1.4 Removing Event Listeners</vt:lpstr>
      <vt:lpstr>2. Timers and Scheduling </vt:lpstr>
      <vt:lpstr>2.1 Scheduling </vt:lpstr>
      <vt:lpstr>2.1 Scheduling </vt:lpstr>
      <vt:lpstr>2.1 Scheduling </vt:lpstr>
      <vt:lpstr>2.1 Scheduling </vt:lpstr>
      <vt:lpstr>2.2 Intervals</vt:lpstr>
      <vt:lpstr>2.2 Intervals</vt:lpstr>
      <vt:lpstr>3. Command Line Interface</vt:lpstr>
      <vt:lpstr>3. Command Line Interface</vt:lpstr>
      <vt:lpstr>3. Command Line Interface</vt:lpstr>
      <vt:lpstr>3.1 Command Line Arguments in commander</vt:lpstr>
      <vt:lpstr>3.1 Command Line Arguments in commander</vt:lpstr>
      <vt:lpstr>3.1 Command Line Arguments in commander</vt:lpstr>
      <vt:lpstr>4. Standard streams </vt:lpstr>
      <vt:lpstr>4.1 Standard input</vt:lpstr>
      <vt:lpstr>4.1 Standard input</vt:lpstr>
      <vt:lpstr>4.1 Standard input</vt:lpstr>
      <vt:lpstr>4.1 Standard input</vt:lpstr>
      <vt:lpstr>4.2 Reading From stdin Using commander</vt:lpstr>
      <vt:lpstr>4.2.2 confirm</vt:lpstr>
      <vt:lpstr>4.2.3 password</vt:lpstr>
      <vt:lpstr>4.2.4 choose </vt:lpstr>
      <vt:lpstr>5. Standard Output</vt:lpstr>
      <vt:lpstr>5.1 console.log()</vt:lpstr>
      <vt:lpstr>5.1 console.log()</vt:lpstr>
      <vt:lpstr>6. Environment Variables</vt:lpstr>
      <vt:lpstr>6. Environment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1 </dc:title>
  <dc:creator>Rezk, Alfred</dc:creator>
  <cp:lastModifiedBy>Rezk, Alfred</cp:lastModifiedBy>
  <cp:revision>29</cp:revision>
  <cp:lastPrinted>2018-08-28T18:27:40Z</cp:lastPrinted>
  <dcterms:created xsi:type="dcterms:W3CDTF">2018-08-28T15:38:16Z</dcterms:created>
  <dcterms:modified xsi:type="dcterms:W3CDTF">2018-10-09T14:59:11Z</dcterms:modified>
</cp:coreProperties>
</file>