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312" r:id="rId11"/>
    <p:sldId id="313" r:id="rId12"/>
    <p:sldId id="314" r:id="rId13"/>
    <p:sldId id="264" r:id="rId14"/>
    <p:sldId id="265" r:id="rId15"/>
    <p:sldId id="266" r:id="rId16"/>
    <p:sldId id="315" r:id="rId17"/>
    <p:sldId id="316" r:id="rId18"/>
    <p:sldId id="317" r:id="rId19"/>
    <p:sldId id="318" r:id="rId20"/>
    <p:sldId id="319" r:id="rId21"/>
    <p:sldId id="267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5" r:id="rId39"/>
    <p:sldId id="337" r:id="rId40"/>
    <p:sldId id="338" r:id="rId41"/>
    <p:sldId id="339" r:id="rId4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7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5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4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5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3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24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8849EF-5406-4247-91EF-6D9D67DB0B1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0FE0F3-F83A-4789-B312-E0B9B4FB1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80013" y="2505328"/>
            <a:ext cx="372617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Class: MSIN- 636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Alfred </a:t>
            </a:r>
            <a:r>
              <a:rPr lang="en-US" sz="23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Rezk</a:t>
            </a: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3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 6:15pm- 9:15 Pm</a:t>
            </a:r>
          </a:p>
          <a:p>
            <a:pPr marL="0" indent="0">
              <a:buNone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2503948"/>
            <a:ext cx="5366818" cy="3577877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Lecture 4:HTTP 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3" y="2393033"/>
            <a:ext cx="717883" cy="7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27564"/>
            <a:ext cx="11267268" cy="4530436"/>
          </a:xfrm>
        </p:spPr>
        <p:txBody>
          <a:bodyPr>
            <a:normAutofit/>
          </a:bodyPr>
          <a:lstStyle/>
          <a:p>
            <a:r>
              <a:rPr lang="en-US" sz="2400" dirty="0"/>
              <a:t>The http module provides several ways to create response headers. The simplest way is with the response argument’s </a:t>
            </a:r>
            <a:r>
              <a:rPr lang="en-US" sz="2400" dirty="0" err="1"/>
              <a:t>setHeader</a:t>
            </a:r>
            <a:r>
              <a:rPr lang="en-US" sz="2400" dirty="0"/>
              <a:t>() method. </a:t>
            </a:r>
          </a:p>
          <a:p>
            <a:r>
              <a:rPr lang="en-US" sz="2400" dirty="0"/>
              <a:t>This method takes two arguments, the header name and value(s). </a:t>
            </a:r>
          </a:p>
          <a:p>
            <a:r>
              <a:rPr lang="en-US" sz="2400" dirty="0"/>
              <a:t>The header name is always a string. </a:t>
            </a:r>
          </a:p>
          <a:p>
            <a:r>
              <a:rPr lang="en-US" sz="2400" dirty="0"/>
              <a:t>The value should either be a string or an array of strings, if you need to create multiple headers with the same name.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419827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27564"/>
            <a:ext cx="11267268" cy="45304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this example the server has been modified to return a Content-Type header. </a:t>
            </a:r>
          </a:p>
          <a:p>
            <a:r>
              <a:rPr lang="en-US" sz="2400" dirty="0"/>
              <a:t>Since the server is sending back a string of HTML, the Content-Type header should tell the client to interpret the response as HTML. </a:t>
            </a:r>
          </a:p>
          <a:p>
            <a:r>
              <a:rPr lang="en-US" sz="2400" dirty="0"/>
              <a:t>This is accomplished by setting the header’s value to the text/html MIME type.</a:t>
            </a:r>
          </a:p>
          <a:p>
            <a:endParaRPr lang="en-US" sz="5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require("http");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(function(request, response)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"text/html");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&lt;strong&gt;HTTP&lt;/strong&gt;!");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48974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27564"/>
            <a:ext cx="11267268" cy="4530436"/>
          </a:xfrm>
        </p:spPr>
        <p:txBody>
          <a:bodyPr>
            <a:normAutofit/>
          </a:bodyPr>
          <a:lstStyle/>
          <a:p>
            <a:r>
              <a:rPr lang="en-US" sz="2400" dirty="0"/>
              <a:t>The second way to write response headers is with the </a:t>
            </a:r>
            <a:r>
              <a:rPr lang="en-US" sz="2400" dirty="0" err="1"/>
              <a:t>writeHead</a:t>
            </a:r>
            <a:r>
              <a:rPr lang="en-US" sz="2400" dirty="0"/>
              <a:t>() method.</a:t>
            </a:r>
          </a:p>
          <a:p>
            <a:r>
              <a:rPr lang="en-US" sz="2400" dirty="0"/>
              <a:t>This method takes two arguments. The first is the status code to return. </a:t>
            </a:r>
          </a:p>
          <a:p>
            <a:r>
              <a:rPr lang="en-US" sz="2400" dirty="0"/>
              <a:t>The second argument is an optional object containing the response headers. </a:t>
            </a:r>
          </a:p>
          <a:p>
            <a:endParaRPr lang="en-US" sz="5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require("http");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(function(request, response)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{"Content-Type": "text/html"});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&lt;strong&gt;HTTP&lt;/strong&gt;!");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15047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27564"/>
            <a:ext cx="11267268" cy="4530436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server will use the status code 301 , and response header Location to redirect the client to google.com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require("http");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(function(request, response)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(301, {"Location": "https://www.google.com/"});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: </a:t>
            </a:r>
            <a:r>
              <a:rPr lang="en-US" b="1" dirty="0" err="1">
                <a:solidFill>
                  <a:schemeClr val="tx1"/>
                </a:solidFill>
              </a:rPr>
              <a:t>writeHead</a:t>
            </a:r>
            <a:r>
              <a:rPr lang="en-US" b="1" dirty="0">
                <a:solidFill>
                  <a:schemeClr val="tx1"/>
                </a:solidFill>
              </a:rPr>
              <a:t>() must be called only once per request.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29275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200" dirty="0"/>
              <a:t>Any form can submit its fields using GET or POST method. </a:t>
            </a:r>
          </a:p>
          <a:p>
            <a:r>
              <a:rPr lang="en-US" sz="2200" dirty="0"/>
              <a:t>The html attribute method can be used to set the method of transferring the form field using the proper method provided. </a:t>
            </a:r>
          </a:p>
          <a:p>
            <a:pPr marL="0" indent="0">
              <a:buNone/>
            </a:pPr>
            <a:r>
              <a:rPr lang="en-US" sz="2400" dirty="0"/>
              <a:t>    &lt;form  action=“#" method="GET"&gt;</a:t>
            </a:r>
          </a:p>
          <a:p>
            <a:pPr marL="0" indent="0">
              <a:buNone/>
            </a:pPr>
            <a:r>
              <a:rPr lang="en-US" sz="2400" dirty="0"/>
              <a:t>    &lt;form action=“#" method=“POST"&gt;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Form data </a:t>
            </a:r>
          </a:p>
        </p:txBody>
      </p:sp>
    </p:spTree>
    <p:extLst>
      <p:ext uri="{BB962C8B-B14F-4D97-AF65-F5344CB8AC3E}">
        <p14:creationId xmlns:p14="http://schemas.microsoft.com/office/powerpoint/2010/main" val="110481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In order to read POST form we will use </a:t>
            </a:r>
            <a:r>
              <a:rPr lang="en-US" sz="2400" dirty="0" err="1"/>
              <a:t>querystring</a:t>
            </a:r>
            <a:r>
              <a:rPr lang="en-US" sz="2400" dirty="0"/>
              <a:t> module to read the request body.</a:t>
            </a:r>
          </a:p>
          <a:p>
            <a:r>
              <a:rPr lang="en-US" sz="2400" dirty="0"/>
              <a:t>Then we will check if the client request is a POST request using </a:t>
            </a:r>
            <a:r>
              <a:rPr lang="en-US" sz="2400" dirty="0" err="1"/>
              <a:t>req.method</a:t>
            </a:r>
            <a:r>
              <a:rPr lang="en-US" sz="2400" dirty="0"/>
              <a:t> property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{ parse }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=="POST"){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parse form data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load form html page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2.1. Reading POST Forms</a:t>
            </a:r>
          </a:p>
        </p:txBody>
      </p:sp>
    </p:spTree>
    <p:extLst>
      <p:ext uri="{BB962C8B-B14F-4D97-AF65-F5344CB8AC3E}">
        <p14:creationId xmlns:p14="http://schemas.microsoft.com/office/powerpoint/2010/main" val="274824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We will create two event handlers to handle </a:t>
            </a:r>
            <a:r>
              <a:rPr lang="en-US" sz="2400" b="1" dirty="0"/>
              <a:t>data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events</a:t>
            </a:r>
          </a:p>
          <a:p>
            <a:r>
              <a:rPr lang="en-US" sz="2400" dirty="0"/>
              <a:t>The request stream’s </a:t>
            </a:r>
            <a:r>
              <a:rPr lang="en-US" sz="2400" b="1" dirty="0"/>
              <a:t>data handler </a:t>
            </a:r>
            <a:r>
              <a:rPr lang="en-US" sz="2400" dirty="0"/>
              <a:t>is used to collect the entire request body in the body variable.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body = '';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('data', function(chunk){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body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2.1 Reading POST Forms</a:t>
            </a:r>
          </a:p>
        </p:txBody>
      </p:sp>
    </p:spTree>
    <p:extLst>
      <p:ext uri="{BB962C8B-B14F-4D97-AF65-F5344CB8AC3E}">
        <p14:creationId xmlns:p14="http://schemas.microsoft.com/office/powerpoint/2010/main" val="20666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dirty="0"/>
              <a:t>When the </a:t>
            </a:r>
            <a:r>
              <a:rPr lang="en-US" b="1" dirty="0"/>
              <a:t>end </a:t>
            </a:r>
            <a:r>
              <a:rPr lang="en-US" dirty="0"/>
              <a:t>event is emitted, the request body is parsed into an object using the </a:t>
            </a:r>
            <a:r>
              <a:rPr lang="en-US" dirty="0" err="1"/>
              <a:t>querystring.parse</a:t>
            </a:r>
            <a:r>
              <a:rPr lang="en-US" dirty="0"/>
              <a:t>() method. </a:t>
            </a:r>
            <a:endParaRPr lang="en-US" sz="240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('end', 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=parse(body).first;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=parse(body).last;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var email=parse(body).email;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"text/html");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Name: "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("Last Name: "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("email Name: " +email+"&lt;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2.1 Reading POST Forms</a:t>
            </a:r>
          </a:p>
        </p:txBody>
      </p:sp>
    </p:spTree>
    <p:extLst>
      <p:ext uri="{BB962C8B-B14F-4D97-AF65-F5344CB8AC3E}">
        <p14:creationId xmlns:p14="http://schemas.microsoft.com/office/powerpoint/2010/main" val="39436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If the client request was GET request we would like the server to serve the form html page to the client.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('./html/form_post.html, function(err, data)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(404,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("404 Not Found");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2.1 Reading POST Forms</a:t>
            </a:r>
          </a:p>
        </p:txBody>
      </p:sp>
    </p:spTree>
    <p:extLst>
      <p:ext uri="{BB962C8B-B14F-4D97-AF65-F5344CB8AC3E}">
        <p14:creationId xmlns:p14="http://schemas.microsoft.com/office/powerpoint/2010/main" val="101495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/>
          </a:bodyPr>
          <a:lstStyle/>
          <a:p>
            <a:r>
              <a:rPr lang="en-US" sz="2400" dirty="0"/>
              <a:t>The GET request send the form data through the URL in a name=value form. </a:t>
            </a:r>
          </a:p>
          <a:p>
            <a:r>
              <a:rPr lang="en-US" sz="2400" dirty="0"/>
              <a:t>Here is an example of GET request with form data fields.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form_get.html?first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Alfred&amp;last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Rezk&amp;email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=alfred.rezk%40yahoo.com&amp;submit=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/>
              <a:t>In order to parse the </a:t>
            </a:r>
            <a:r>
              <a:rPr lang="en-US" sz="2400" dirty="0" err="1"/>
              <a:t>url</a:t>
            </a:r>
            <a:r>
              <a:rPr lang="en-US" sz="2400" dirty="0"/>
              <a:t> to a readable parts we will use the core module “</a:t>
            </a:r>
            <a:r>
              <a:rPr lang="en-US" sz="2400" dirty="0" err="1"/>
              <a:t>url</a:t>
            </a:r>
            <a:r>
              <a:rPr lang="en-US" sz="2400" dirty="0"/>
              <a:t>”</a:t>
            </a:r>
          </a:p>
          <a:p>
            <a:r>
              <a:rPr lang="en-US" sz="2400" dirty="0"/>
              <a:t>With the </a:t>
            </a:r>
            <a:r>
              <a:rPr lang="en-US" sz="2400" dirty="0" err="1"/>
              <a:t>url</a:t>
            </a:r>
            <a:r>
              <a:rPr lang="en-US" sz="2400" dirty="0"/>
              <a:t> module we will be able to parse an address/</a:t>
            </a:r>
            <a:r>
              <a:rPr lang="en-US" sz="2400" dirty="0" err="1"/>
              <a:t>url</a:t>
            </a:r>
            <a:r>
              <a:rPr lang="en-US" sz="2400" dirty="0"/>
              <a:t>  with the </a:t>
            </a:r>
            <a:r>
              <a:rPr lang="en-US" sz="2400" dirty="0" err="1"/>
              <a:t>url.parse</a:t>
            </a:r>
            <a:r>
              <a:rPr lang="en-US" sz="2400" dirty="0"/>
              <a:t>() method. </a:t>
            </a:r>
          </a:p>
          <a:p>
            <a:r>
              <a:rPr lang="en-US" sz="2400" dirty="0"/>
              <a:t> The </a:t>
            </a:r>
            <a:r>
              <a:rPr lang="en-US" sz="2400" dirty="0" err="1"/>
              <a:t>url.parse</a:t>
            </a:r>
            <a:r>
              <a:rPr lang="en-US" sz="2400" dirty="0"/>
              <a:t>() method will return a URL object with each part of the address as properties.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Reading GET Forms</a:t>
            </a:r>
          </a:p>
        </p:txBody>
      </p:sp>
    </p:spTree>
    <p:extLst>
      <p:ext uri="{BB962C8B-B14F-4D97-AF65-F5344CB8AC3E}">
        <p14:creationId xmlns:p14="http://schemas.microsoft.com/office/powerpoint/2010/main" val="19300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HTTP module is a core node.js module that is required to be imported to your application before you can use any of its methods. </a:t>
            </a:r>
          </a:p>
          <a:p>
            <a:r>
              <a:rPr lang="en-US" sz="2400" dirty="0"/>
              <a:t>In order to create a server we will use </a:t>
            </a:r>
            <a:r>
              <a:rPr lang="en-US" sz="2400" dirty="0" err="1"/>
              <a:t>createServer</a:t>
            </a:r>
            <a:r>
              <a:rPr lang="en-US" sz="2400" dirty="0"/>
              <a:t>() method.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createServer</a:t>
            </a:r>
            <a:r>
              <a:rPr lang="en-US" sz="2400" dirty="0"/>
              <a:t>() method is an even emitter that need to be bounded by any specific port using the listen() method.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createServer</a:t>
            </a:r>
            <a:r>
              <a:rPr lang="en-US" sz="2400" dirty="0"/>
              <a:t>() has only one argument which is request event handler that is invoked each time a new HTTP request is received.</a:t>
            </a:r>
          </a:p>
          <a:p>
            <a:r>
              <a:rPr lang="en-US" sz="2400" dirty="0"/>
              <a:t>The event handler takes two arguments, request and response. </a:t>
            </a:r>
          </a:p>
          <a:p>
            <a:r>
              <a:rPr lang="en-US" sz="2400" dirty="0"/>
              <a:t>The request argument is an instance of </a:t>
            </a:r>
            <a:r>
              <a:rPr lang="en-US" sz="2400" dirty="0" err="1"/>
              <a:t>http.IncomingMessage</a:t>
            </a:r>
            <a:r>
              <a:rPr lang="en-US" sz="2400" dirty="0"/>
              <a:t>, and contains information about the client’s request. </a:t>
            </a:r>
          </a:p>
          <a:p>
            <a:r>
              <a:rPr lang="en-US" sz="2400" dirty="0"/>
              <a:t>The response argument is an instance of </a:t>
            </a:r>
            <a:r>
              <a:rPr lang="en-US" sz="2400" dirty="0" err="1"/>
              <a:t>http.ServerResponse</a:t>
            </a:r>
            <a:r>
              <a:rPr lang="en-US" sz="2400" dirty="0"/>
              <a:t>, and is used to respond to the client. 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1.1. Create a basic Server</a:t>
            </a:r>
          </a:p>
        </p:txBody>
      </p:sp>
    </p:spTree>
    <p:extLst>
      <p:ext uri="{BB962C8B-B14F-4D97-AF65-F5344CB8AC3E}">
        <p14:creationId xmlns:p14="http://schemas.microsoft.com/office/powerpoint/2010/main" val="366832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 the following example we parsing server </a:t>
            </a:r>
            <a:r>
              <a:rPr lang="en-US" sz="2400" dirty="0" err="1"/>
              <a:t>url</a:t>
            </a:r>
            <a:r>
              <a:rPr lang="en-US" sz="2400" dirty="0"/>
              <a:t>, by using the req.url property and </a:t>
            </a:r>
            <a:r>
              <a:rPr lang="en-US" sz="2400" dirty="0" err="1"/>
              <a:t>url.parse</a:t>
            </a:r>
            <a:r>
              <a:rPr lang="en-US" sz="2400" dirty="0"/>
              <a:t> method().  </a:t>
            </a:r>
          </a:p>
          <a:p>
            <a:r>
              <a:rPr lang="en-US" sz="2400" dirty="0"/>
              <a:t>We create an instance to the </a:t>
            </a:r>
            <a:r>
              <a:rPr lang="en-US" sz="2400" dirty="0" err="1"/>
              <a:t>url.parse</a:t>
            </a:r>
            <a:r>
              <a:rPr lang="en-US" sz="2400" dirty="0"/>
              <a:t>() method which takes url.url as the first argument. </a:t>
            </a:r>
          </a:p>
          <a:p>
            <a:r>
              <a:rPr lang="en-US" sz="2400" dirty="0"/>
              <a:t>One of the properties of this instant is the </a:t>
            </a:r>
            <a:r>
              <a:rPr lang="en-US" sz="2400" b="1" dirty="0"/>
              <a:t>query</a:t>
            </a:r>
            <a:r>
              <a:rPr lang="en-US" sz="2400" dirty="0"/>
              <a:t> object which holds the parsed name=values fields as an object that holds the form fields. </a:t>
            </a: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 q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(req.url, true);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qdata.fist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Reading GET Forms</a:t>
            </a:r>
          </a:p>
        </p:txBody>
      </p:sp>
    </p:spTree>
    <p:extLst>
      <p:ext uri="{BB962C8B-B14F-4D97-AF65-F5344CB8AC3E}">
        <p14:creationId xmlns:p14="http://schemas.microsoft.com/office/powerpoint/2010/main" val="375179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Reading GET Forms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Here is a full server example that will load html form and if the </a:t>
            </a:r>
            <a:r>
              <a:rPr lang="en-US" dirty="0" err="1"/>
              <a:t>url</a:t>
            </a:r>
            <a:r>
              <a:rPr lang="en-US" dirty="0"/>
              <a:t> of the page  contain the “</a:t>
            </a:r>
            <a:r>
              <a:rPr lang="en-US" b="1" dirty="0"/>
              <a:t>first</a:t>
            </a:r>
            <a:r>
              <a:rPr lang="en-US" dirty="0"/>
              <a:t>” name value, the server will start to parse form fields using </a:t>
            </a:r>
            <a:r>
              <a:rPr lang="en-US" dirty="0" err="1"/>
              <a:t>url</a:t>
            </a:r>
            <a:r>
              <a:rPr lang="en-US" dirty="0"/>
              <a:t> module and print form fields back to the client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 q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(req.url, true);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Reading GET Forms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"text/html");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Name: "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("Last Name: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("email Name: "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qdata.email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9957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Reading GET Forms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(./html/form_get.html', function(err, data)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(404,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("404 Not Found");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7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2.3 File Server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parse method() provide many other useful properties that we can use.</a:t>
            </a:r>
          </a:p>
          <a:p>
            <a:r>
              <a:rPr lang="en-US" dirty="0"/>
              <a:t>for example the pathname property return the </a:t>
            </a:r>
            <a:r>
              <a:rPr lang="en-US" dirty="0" err="1"/>
              <a:t>url</a:t>
            </a:r>
            <a:r>
              <a:rPr lang="en-US" dirty="0"/>
              <a:t> path entered by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Localhost:3000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/contact.html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Localhost:300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Locaclhost:3000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/html/signup.html      </a:t>
            </a:r>
          </a:p>
          <a:p>
            <a:r>
              <a:rPr lang="en-US" dirty="0"/>
              <a:t>We can use this property to open the file provided through the </a:t>
            </a:r>
            <a:r>
              <a:rPr lang="en-US" dirty="0" err="1"/>
              <a:t>url</a:t>
            </a:r>
            <a:r>
              <a:rPr lang="en-US" dirty="0"/>
              <a:t> and serve it to the client.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2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2.3 File Server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fs = require('fs’);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(req, res)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var q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(req.url, true);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var filename = "./html"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q.pathname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function(err, data)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(404,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("404 Not Found");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4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 Uploading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8761412" cy="4358244"/>
          </a:xfrm>
        </p:spPr>
        <p:txBody>
          <a:bodyPr>
            <a:normAutofit/>
          </a:bodyPr>
          <a:lstStyle/>
          <a:p>
            <a:r>
              <a:rPr lang="en-US" sz="2400" dirty="0"/>
              <a:t>In order to upload files to our server we will use formidable module. </a:t>
            </a:r>
          </a:p>
          <a:p>
            <a:r>
              <a:rPr lang="en-US" sz="2400" dirty="0"/>
              <a:t>Download formidable module using </a:t>
            </a:r>
            <a:r>
              <a:rPr lang="en-US" sz="2400" dirty="0" err="1"/>
              <a:t>npm</a:t>
            </a:r>
            <a:r>
              <a:rPr lang="en-US" sz="2400" dirty="0"/>
              <a:t> install command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In order to create a file uploading server follow the following steps.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upload form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 the uploaded file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 the file.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1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formidable = require('formidable');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(req, res) 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('&lt;form action="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fileupload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method="post"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="multipart/form-data"&gt;');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('&lt;input type="file" name="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filetoupload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('&lt;input type="submit"&gt;');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('&lt;/form&gt;');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}).listen(3000);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2.4.1 Creating an upload form </a:t>
            </a:r>
          </a:p>
        </p:txBody>
      </p:sp>
    </p:spTree>
    <p:extLst>
      <p:ext uri="{BB962C8B-B14F-4D97-AF65-F5344CB8AC3E}">
        <p14:creationId xmlns:p14="http://schemas.microsoft.com/office/powerpoint/2010/main" val="1669055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Include the Formidable module to be able to parse the uploaded file once it reaches the server.</a:t>
            </a:r>
          </a:p>
          <a:p>
            <a:r>
              <a:rPr lang="en-US" dirty="0"/>
              <a:t>When the file is uploaded and parsed, it gets placed on a temporary folder on your computer.</a:t>
            </a:r>
          </a:p>
          <a:p>
            <a:r>
              <a:rPr lang="en-US" dirty="0"/>
              <a:t>The path to this directory can be found in the "files" object, passed as the third argument in the parse() method's callback function. 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(req.url ==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fileupload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var form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formidable.IncomingForm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(req, function (err, fields, files)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files.filetoupload.path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('File uploaded');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2.4.2 parse the uploaded file</a:t>
            </a:r>
          </a:p>
        </p:txBody>
      </p:sp>
    </p:spTree>
    <p:extLst>
      <p:ext uri="{BB962C8B-B14F-4D97-AF65-F5344CB8AC3E}">
        <p14:creationId xmlns:p14="http://schemas.microsoft.com/office/powerpoint/2010/main" val="310521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03813"/>
            <a:ext cx="11267268" cy="4554187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To move the file to the folder of your choice, use the File System module: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(req, function (err, fields, files)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files.filetoupload.path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var filename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files.filetoupload.name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"./files/" + filename;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 (err, data)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(err) throw err;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fs.writeFile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data, function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if (err) throw err;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('File uploaded and moved!');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if (err) throw err;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2.4.2 Save the file</a:t>
            </a:r>
          </a:p>
        </p:txBody>
      </p:sp>
    </p:spTree>
    <p:extLst>
      <p:ext uri="{BB962C8B-B14F-4D97-AF65-F5344CB8AC3E}">
        <p14:creationId xmlns:p14="http://schemas.microsoft.com/office/powerpoint/2010/main" val="4696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http = require("http");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(function(request, response)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&lt;strong&gt;HTTP&lt;/strong&gt;!");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(8000);</a:t>
            </a:r>
          </a:p>
          <a:p>
            <a:r>
              <a:rPr lang="en-US" sz="2400" dirty="0">
                <a:latin typeface="+mj-lt"/>
              </a:rPr>
              <a:t>The handler in this example responds to all connections with a simple string of HTML using the write() and end() methods.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1.1. Create a basic Server</a:t>
            </a:r>
          </a:p>
        </p:txBody>
      </p:sp>
    </p:spTree>
    <p:extLst>
      <p:ext uri="{BB962C8B-B14F-4D97-AF65-F5344CB8AC3E}">
        <p14:creationId xmlns:p14="http://schemas.microsoft.com/office/powerpoint/2010/main" val="8164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2.5 Signup form application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sz="2400" dirty="0"/>
              <a:t>In the following application we will create a signup form where the user can enter his information and upload his profile picture. </a:t>
            </a:r>
          </a:p>
          <a:p>
            <a:r>
              <a:rPr lang="en-US" sz="2400" dirty="0"/>
              <a:t>The picture will be saved in directory “files” on the server side.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696162-9C32-4968-9DB1-47D86171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34" y="3819920"/>
            <a:ext cx="6371132" cy="2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78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Sending emails with </a:t>
            </a:r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Nodemailer</a:t>
            </a:r>
            <a:r>
              <a:rPr lang="en-US" dirty="0"/>
              <a:t> module makes it easy to send emails from your computer. </a:t>
            </a:r>
          </a:p>
          <a:p>
            <a:r>
              <a:rPr lang="en-US" dirty="0"/>
              <a:t>The </a:t>
            </a:r>
            <a:r>
              <a:rPr lang="en-US" dirty="0" err="1"/>
              <a:t>Nodemailer</a:t>
            </a:r>
            <a:r>
              <a:rPr lang="en-US" dirty="0"/>
              <a:t> module can be downloaded and installed using </a:t>
            </a:r>
            <a:r>
              <a:rPr lang="en-US" dirty="0" err="1"/>
              <a:t>npm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nodemailer</a:t>
            </a:r>
            <a:endParaRPr lang="en-US" dirty="0"/>
          </a:p>
          <a:p>
            <a:r>
              <a:rPr lang="en-US" dirty="0"/>
              <a:t>Now you can include the module in any application:</a:t>
            </a:r>
          </a:p>
          <a:p>
            <a:pPr marL="0" indent="0">
              <a:buNone/>
            </a:pPr>
            <a:r>
              <a:rPr lang="en-US" b="1" dirty="0"/>
              <a:t>var </a:t>
            </a:r>
            <a:r>
              <a:rPr lang="en-US" dirty="0" err="1"/>
              <a:t>nodemailer</a:t>
            </a:r>
            <a:r>
              <a:rPr lang="en-US" dirty="0"/>
              <a:t> = require('</a:t>
            </a:r>
            <a:r>
              <a:rPr lang="en-US" dirty="0" err="1"/>
              <a:t>nodemailer</a:t>
            </a:r>
            <a:r>
              <a:rPr lang="en-US" dirty="0"/>
              <a:t>');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Sending emails with </a:t>
            </a:r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Node mailer has two important methods 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createTransport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() :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which takes one argument </a:t>
            </a:r>
            <a:r>
              <a:rPr lang="en-US" sz="2400" dirty="0">
                <a:latin typeface="+mj-lt"/>
              </a:rPr>
              <a:t>object containing the service and auth fields.</a:t>
            </a:r>
          </a:p>
          <a:p>
            <a:r>
              <a:rPr lang="en-US" sz="2400" b="1" dirty="0" err="1">
                <a:latin typeface="+mj-lt"/>
              </a:rPr>
              <a:t>sendMail</a:t>
            </a:r>
            <a:r>
              <a:rPr lang="en-US" sz="2400" b="1" dirty="0">
                <a:latin typeface="+mj-lt"/>
              </a:rPr>
              <a:t>(): </a:t>
            </a:r>
            <a:r>
              <a:rPr lang="en-US" sz="2400" dirty="0">
                <a:latin typeface="+mj-lt"/>
              </a:rPr>
              <a:t>which actually send the email. This method takes  two arguments. </a:t>
            </a:r>
          </a:p>
          <a:p>
            <a:r>
              <a:rPr lang="en-US" sz="2400" dirty="0">
                <a:latin typeface="+mj-lt"/>
              </a:rPr>
              <a:t>The first is an object holds email information in it such as to, from, subject, and text. </a:t>
            </a:r>
          </a:p>
          <a:p>
            <a:r>
              <a:rPr lang="en-US" sz="2400" dirty="0">
                <a:latin typeface="+mj-lt"/>
              </a:rPr>
              <a:t>The second argument is a callback function  </a:t>
            </a:r>
          </a:p>
          <a:p>
            <a:endParaRPr lang="en-US" sz="300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4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3.1 </a:t>
            </a:r>
            <a:r>
              <a:rPr lang="en-US" dirty="0" err="1"/>
              <a:t>createTransport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transporter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nodemailer.createTransport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auth: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user: 'touro.msin.636@gmail.com',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tourocollege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300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5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3.2 </a:t>
            </a:r>
            <a:r>
              <a:rPr lang="en-US" dirty="0" err="1"/>
              <a:t>sendMail</a:t>
            </a:r>
            <a:r>
              <a:rPr lang="en-US" dirty="0"/>
              <a:t> Method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from: '',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to: 'alfred.rezk@yahoo.com',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subject: '',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text: 'That was easy!'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transporter.sendMail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function(error, info){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(error)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console.log(error);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console.log('Email sent: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300" dirty="0"/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90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3.3 Multiple receivers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sz="2400" dirty="0"/>
              <a:t>To send an email to more than one receiver, add them to the "to" property of the </a:t>
            </a:r>
            <a:r>
              <a:rPr lang="en-US" sz="2400" dirty="0" err="1"/>
              <a:t>mailOptions</a:t>
            </a:r>
            <a:r>
              <a:rPr lang="en-US" sz="2400" dirty="0"/>
              <a:t> object, separated by commas: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from: 'youremail@gmail.com',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to: 'myfriend@yahoo.com, myotherfriend@yahoo.com',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subject: 'Sending Email using Node.js',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text: 'That was easy!'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3.3 send HTML Email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sz="2400" dirty="0"/>
              <a:t>To send HTML formatted text in your email, use the "html" property instead of the "text" property: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from: 'youremail@gmail.com',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to: 'myfriend@yahoo.com',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subject: 'Sending Email using Node.js',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html: '&lt;h1&gt;Welcome&lt;/h1&gt;&lt;p&gt;That was easy!&lt;/p&gt;'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6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3.4 Contact Form application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r>
              <a:rPr lang="en-US" sz="2400" dirty="0"/>
              <a:t>In this application will create a form to allow the user to enter his information including the email, subject, text and when he click submit we will sent that email.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F6EEF6-D926-4C33-98BC-1A008018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45" y="3230583"/>
            <a:ext cx="7305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6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3.5 sending SMS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Sending SMS is very simple it is basically sending email by the phone number to the server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gateaway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for the carrier provider. Here is the format:</a:t>
            </a:r>
          </a:p>
          <a:p>
            <a:pPr marL="0" indent="0" algn="ctr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0123456789@carrier.com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Here is a list of carrier providers in USA Gateways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att ='@txt.att.net';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boost = '@myboostmobile.com';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tmobil ='@tmomail.net';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cellular = '@email.uscc.net';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verizon ='@vtext.com';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vergin = '@@vmobl.com';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sprint = '@messaging.sprintpcs.com';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metro= '@mymetropcs.com';</a:t>
            </a:r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89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3.5 sending SMS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Here is an example of sending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sms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on Sprint carrier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='@txt.att.net';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boost = '@myboostmobile.com';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tmobil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='@tmomail.net';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cellular = '@email.uscc.net';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verizon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='@vtext.com';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'@@vmobl.com';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sprint = '@messaging.sprintpcs.com';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metro= '@mymetropcs.com';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Any HTTP Request starts with a request method, followed by the requested resource’s URL. </a:t>
            </a:r>
          </a:p>
          <a:p>
            <a:r>
              <a:rPr lang="en-US" sz="2400" dirty="0"/>
              <a:t>The request method, also called HTTP verb, is used to specify the action to be performed on the specified URL. </a:t>
            </a:r>
          </a:p>
          <a:p>
            <a:r>
              <a:rPr lang="en-US" sz="2400" dirty="0"/>
              <a:t>For example if a GET request was made for the resource located at “/”. The purpose of the GET request is to view the specified resource. </a:t>
            </a:r>
          </a:p>
          <a:p>
            <a:r>
              <a:rPr lang="en-US" sz="2400" dirty="0"/>
              <a:t>Another common HTTP verb is POST, which allows the client to submit data to the server. </a:t>
            </a:r>
          </a:p>
          <a:p>
            <a:r>
              <a:rPr lang="en-US" sz="2400" dirty="0"/>
              <a:t>POST requests are commonly used to submit HTML forms.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Request Methods</a:t>
            </a:r>
          </a:p>
        </p:txBody>
      </p:sp>
    </p:spTree>
    <p:extLst>
      <p:ext uri="{BB962C8B-B14F-4D97-AF65-F5344CB8AC3E}">
        <p14:creationId xmlns:p14="http://schemas.microsoft.com/office/powerpoint/2010/main" val="451420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3.5 sending SMS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transporter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nodemailer.createTransport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auth: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user: 'touro.msin.636@gmail.com',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tourocollege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from: 'touro.msin.636@gmail.com',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to: '0123456789'+sprint,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subject: 'any',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text: 'That was easy!'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47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3.5 sending SMS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5" y="2339439"/>
            <a:ext cx="10442996" cy="435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transporter.sendMail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function(error, info){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(error)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console.log(error);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console.log('Email sent: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5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41418"/>
            <a:ext cx="11267268" cy="4516582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table list the most important request methods and their description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Request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560F5-3820-4C5F-8838-20A86020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92" y="2812473"/>
            <a:ext cx="9366088" cy="4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03500"/>
            <a:ext cx="11267268" cy="4254500"/>
          </a:xfrm>
        </p:spPr>
        <p:txBody>
          <a:bodyPr>
            <a:normAutofit/>
          </a:bodyPr>
          <a:lstStyle/>
          <a:p>
            <a:r>
              <a:rPr lang="en-US" sz="2400" dirty="0"/>
              <a:t>The status line of every HTTP response includes a numeric status code, as well as a reason phrase that describes the code. </a:t>
            </a:r>
          </a:p>
          <a:p>
            <a:r>
              <a:rPr lang="en-US" sz="2400" dirty="0"/>
              <a:t>The status code is actually used by the client and, in conjunction with the response headers, it dictates how the response is handled. </a:t>
            </a:r>
          </a:p>
          <a:p>
            <a:r>
              <a:rPr lang="en-US" sz="2400" dirty="0"/>
              <a:t>You can set the status code of a response object using its </a:t>
            </a:r>
            <a:r>
              <a:rPr lang="en-US" sz="2400" dirty="0" err="1"/>
              <a:t>statusCode</a:t>
            </a:r>
            <a:r>
              <a:rPr lang="en-US" sz="2400" dirty="0"/>
              <a:t> property. </a:t>
            </a:r>
          </a:p>
          <a:p>
            <a:r>
              <a:rPr lang="en-US" sz="2400" dirty="0"/>
              <a:t>If you do not explicitly provide a status code, this value defaults to 200.</a:t>
            </a:r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1.3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32266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617355"/>
            <a:ext cx="11267268" cy="42545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An example server that sets the </a:t>
            </a:r>
            <a:r>
              <a:rPr lang="en-US" sz="2600" dirty="0" err="1"/>
              <a:t>statusCode</a:t>
            </a:r>
            <a:r>
              <a:rPr lang="en-US" sz="2600" dirty="0"/>
              <a:t> property is shown below.</a:t>
            </a:r>
          </a:p>
          <a:p>
            <a:r>
              <a:rPr lang="en-US" sz="2600" dirty="0"/>
              <a:t>If a request is made for the URL /index, the server will respond with a 200 status code and an HTML response body. However, if any other URL is requested, the server responds with a 404 error.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(request.url === "/index")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&lt;strong&gt;HTTP&lt;/strong&gt;");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{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404;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http.STATUS_CODES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[404]);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Found");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1.3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20762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272145"/>
            <a:ext cx="11267268" cy="458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following table list some of the response codes and their descriptions: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1.3 Response Codes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8454AE-0F27-4002-A152-B28A76AB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53495"/>
              </p:ext>
            </p:extLst>
          </p:nvPr>
        </p:nvGraphicFramePr>
        <p:xfrm>
          <a:off x="1925782" y="2757055"/>
          <a:ext cx="8659091" cy="3418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864">
                  <a:extLst>
                    <a:ext uri="{9D8B030D-6E8A-4147-A177-3AD203B41FA5}">
                      <a16:colId xmlns:a16="http://schemas.microsoft.com/office/drawing/2014/main" val="2028678423"/>
                    </a:ext>
                  </a:extLst>
                </a:gridCol>
                <a:gridCol w="7830227">
                  <a:extLst>
                    <a:ext uri="{9D8B030D-6E8A-4147-A177-3AD203B41FA5}">
                      <a16:colId xmlns:a16="http://schemas.microsoft.com/office/drawing/2014/main" val="1912672374"/>
                    </a:ext>
                  </a:extLst>
                </a:gridCol>
              </a:tblGrid>
              <a:tr h="571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691695"/>
                  </a:ext>
                </a:extLst>
              </a:tr>
              <a:tr h="27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 Indicates that the HTTP request was handled successfully.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481604"/>
                  </a:ext>
                </a:extLst>
              </a:tr>
              <a:tr h="571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Moved Permanently The requested resource has permanently moved to a new URL. The Location response header should contain the new URL to redirect to.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146204"/>
                  </a:ext>
                </a:extLst>
              </a:tr>
              <a:tr h="571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Bad Request Indicates that the request was malformed and could not be understood. An example of this is a request that is missing a required parameter.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336979"/>
                  </a:ext>
                </a:extLst>
              </a:tr>
              <a:tr h="571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Unauthorized If a resource requires authentication, and the provided credentials are refused, then the server will respond with this status code.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712126"/>
                  </a:ext>
                </a:extLst>
              </a:tr>
              <a:tr h="27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Found The server could not locate the requested URL.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575213"/>
                  </a:ext>
                </a:extLst>
              </a:tr>
              <a:tr h="571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Internal Server Error The server encountered an error while attempting to fulfill the request.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23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946" y="2313709"/>
            <a:ext cx="11267268" cy="4544291"/>
          </a:xfrm>
        </p:spPr>
        <p:txBody>
          <a:bodyPr>
            <a:normAutofit/>
          </a:bodyPr>
          <a:lstStyle/>
          <a:p>
            <a:r>
              <a:rPr lang="en-US" dirty="0"/>
              <a:t>The response headers, combined with the response status code, are used to interpret the data sent back from the server.</a:t>
            </a:r>
          </a:p>
          <a:p>
            <a:r>
              <a:rPr lang="en-US" dirty="0"/>
              <a:t> Some of the more commonly encountered response headers are shown in following table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Response Header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11679D-C8AF-46E9-85FC-E58719128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28281"/>
              </p:ext>
            </p:extLst>
          </p:nvPr>
        </p:nvGraphicFramePr>
        <p:xfrm>
          <a:off x="2327564" y="3429001"/>
          <a:ext cx="6816436" cy="3304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673">
                  <a:extLst>
                    <a:ext uri="{9D8B030D-6E8A-4147-A177-3AD203B41FA5}">
                      <a16:colId xmlns:a16="http://schemas.microsoft.com/office/drawing/2014/main" val="3147420628"/>
                    </a:ext>
                  </a:extLst>
                </a:gridCol>
                <a:gridCol w="5179763">
                  <a:extLst>
                    <a:ext uri="{9D8B030D-6E8A-4147-A177-3AD203B41FA5}">
                      <a16:colId xmlns:a16="http://schemas.microsoft.com/office/drawing/2014/main" val="3012461205"/>
                    </a:ext>
                  </a:extLst>
                </a:gridCol>
              </a:tblGrid>
              <a:tr h="2314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859444"/>
                  </a:ext>
                </a:extLst>
              </a:tr>
              <a:tr h="715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Cache-Control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Specifies whether a resource can be cached. If it can, this header designates the length of time, in seconds, that it can be stored in any cache.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165122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Content-Encoding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Specifies the encoding used on the data. This allows the server to compress responses for faster transmission over the network.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255828"/>
                  </a:ext>
                </a:extLst>
              </a:tr>
              <a:tr h="2314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Content-Length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length of the response body in bytes.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379167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Content-Type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Specifies the MIME type of the response body. Essentially, this header tells the client how to interpret the data.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296496"/>
                  </a:ext>
                </a:extLst>
              </a:tr>
              <a:tr h="2314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client is redirected, the target URL is stored in this header.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22967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Set-Cookie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Creates a new cookie on the client. This cookie will be included in the Cookie header of future requests.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720314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WWW-Authenticate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an authentication scheme is implemented for a given resource, this header is used to identify the scheme.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37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1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2787</Words>
  <Application>Microsoft Office PowerPoint</Application>
  <PresentationFormat>Widescreen</PresentationFormat>
  <Paragraphs>417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Wingdings 3</vt:lpstr>
      <vt:lpstr>Ion Boardroom</vt:lpstr>
      <vt:lpstr> Lecture 4:HTTP Module</vt:lpstr>
      <vt:lpstr>1.1. Create a basic Server</vt:lpstr>
      <vt:lpstr>1.1. Create a basic Server</vt:lpstr>
      <vt:lpstr>1.2 Request Methods</vt:lpstr>
      <vt:lpstr>1.2 Request Methods</vt:lpstr>
      <vt:lpstr>1.3 Response Codes</vt:lpstr>
      <vt:lpstr>1.3 Response Codes</vt:lpstr>
      <vt:lpstr>1.3 Response Codes</vt:lpstr>
      <vt:lpstr>1.4 Response Header</vt:lpstr>
      <vt:lpstr>1.4 Response Header</vt:lpstr>
      <vt:lpstr>1.4 Response Header</vt:lpstr>
      <vt:lpstr>1.4 Response Header</vt:lpstr>
      <vt:lpstr>1.4 Response Header</vt:lpstr>
      <vt:lpstr>2. Form data </vt:lpstr>
      <vt:lpstr>2.1. Reading POST Forms</vt:lpstr>
      <vt:lpstr>2.1 Reading POST Forms</vt:lpstr>
      <vt:lpstr>2.1 Reading POST Forms</vt:lpstr>
      <vt:lpstr>2.1 Reading POST Forms</vt:lpstr>
      <vt:lpstr>2.2 Reading GET Forms</vt:lpstr>
      <vt:lpstr>2.2 Reading GET Forms</vt:lpstr>
      <vt:lpstr>2.2 Reading GET Forms</vt:lpstr>
      <vt:lpstr>2.2 Reading GET Forms</vt:lpstr>
      <vt:lpstr>2.2 Reading GET Forms</vt:lpstr>
      <vt:lpstr>2.3 File Server</vt:lpstr>
      <vt:lpstr>2.3 File Server</vt:lpstr>
      <vt:lpstr>2.4 Uploading Files</vt:lpstr>
      <vt:lpstr>2.4.1 Creating an upload form </vt:lpstr>
      <vt:lpstr>2.4.2 parse the uploaded file</vt:lpstr>
      <vt:lpstr>2.4.2 Save the file</vt:lpstr>
      <vt:lpstr>2.5 Signup form application </vt:lpstr>
      <vt:lpstr>3. Sending emails with Nodemailer</vt:lpstr>
      <vt:lpstr>3. Sending emails with Nodemailer</vt:lpstr>
      <vt:lpstr>3.1 createTransport</vt:lpstr>
      <vt:lpstr>3.2 sendMail Method</vt:lpstr>
      <vt:lpstr>3.3 Multiple receivers</vt:lpstr>
      <vt:lpstr>3.3 send HTML Email</vt:lpstr>
      <vt:lpstr>3.4 Contact Form application </vt:lpstr>
      <vt:lpstr>3.5 sending SMS</vt:lpstr>
      <vt:lpstr>3.5 sending SMS</vt:lpstr>
      <vt:lpstr>3.5 sending SMS</vt:lpstr>
      <vt:lpstr>3.5 sending 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Lecture 1 </dc:title>
  <dc:creator>Rezk, Alfred</dc:creator>
  <cp:lastModifiedBy>Alfred Rezk</cp:lastModifiedBy>
  <cp:revision>61</cp:revision>
  <cp:lastPrinted>2018-08-28T18:27:40Z</cp:lastPrinted>
  <dcterms:created xsi:type="dcterms:W3CDTF">2018-08-28T15:38:16Z</dcterms:created>
  <dcterms:modified xsi:type="dcterms:W3CDTF">2018-10-23T17:55:32Z</dcterms:modified>
</cp:coreProperties>
</file>