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sldIdLst>
    <p:sldId id="256" r:id="rId2"/>
    <p:sldId id="257" r:id="rId3"/>
    <p:sldId id="258" r:id="rId4"/>
    <p:sldId id="259" r:id="rId5"/>
    <p:sldId id="351" r:id="rId6"/>
    <p:sldId id="352" r:id="rId7"/>
    <p:sldId id="353" r:id="rId8"/>
    <p:sldId id="354" r:id="rId9"/>
    <p:sldId id="260" r:id="rId10"/>
    <p:sldId id="261" r:id="rId11"/>
    <p:sldId id="268" r:id="rId12"/>
    <p:sldId id="269" r:id="rId13"/>
    <p:sldId id="355" r:id="rId14"/>
    <p:sldId id="356" r:id="rId15"/>
    <p:sldId id="357" r:id="rId16"/>
    <p:sldId id="279" r:id="rId17"/>
    <p:sldId id="358" r:id="rId18"/>
    <p:sldId id="359" r:id="rId19"/>
    <p:sldId id="281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82" r:id="rId35"/>
    <p:sldId id="374" r:id="rId36"/>
    <p:sldId id="375" r:id="rId37"/>
    <p:sldId id="376" r:id="rId38"/>
    <p:sldId id="377" r:id="rId39"/>
    <p:sldId id="380" r:id="rId40"/>
    <p:sldId id="378" r:id="rId41"/>
    <p:sldId id="379" r:id="rId42"/>
    <p:sldId id="381" r:id="rId43"/>
    <p:sldId id="383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3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4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80013" y="2505328"/>
            <a:ext cx="372617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Class: MSIN- 636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Alfred </a:t>
            </a:r>
            <a:r>
              <a:rPr lang="en-US" sz="23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Rezk</a:t>
            </a: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 6:30pm- 9:30 Pm</a:t>
            </a:r>
          </a:p>
          <a:p>
            <a:pPr marL="0" indent="0">
              <a:buNone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2503948"/>
            <a:ext cx="5366818" cy="3577877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Lecture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3" y="2393033"/>
            <a:ext cx="717883" cy="7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2.1 Watching file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143281" cy="4254500"/>
          </a:xfrm>
        </p:spPr>
        <p:txBody>
          <a:bodyPr/>
          <a:lstStyle/>
          <a:p>
            <a:r>
              <a:rPr lang="en-US" dirty="0"/>
              <a:t>To make our development process a lot easier, we will install a tool from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b="1" dirty="0" err="1"/>
              <a:t>nodemon</a:t>
            </a:r>
            <a:r>
              <a:rPr lang="en-US" dirty="0"/>
              <a:t>. </a:t>
            </a:r>
          </a:p>
          <a:p>
            <a:r>
              <a:rPr lang="en-US" dirty="0"/>
              <a:t>This tool restarts our server as soon as we make a change in any of our files, otherwise we need to restart the server manually after each file modification. </a:t>
            </a:r>
          </a:p>
          <a:p>
            <a:r>
              <a:rPr lang="en-US" dirty="0"/>
              <a:t>To install </a:t>
            </a:r>
            <a:r>
              <a:rPr lang="en-US" dirty="0" err="1"/>
              <a:t>nodemon</a:t>
            </a:r>
            <a:r>
              <a:rPr lang="en-US" dirty="0"/>
              <a:t>, use the following command: </a:t>
            </a:r>
          </a:p>
          <a:p>
            <a:pPr marL="0" indent="0" algn="ctr">
              <a:buNone/>
            </a:pPr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install -g </a:t>
            </a:r>
            <a:r>
              <a:rPr lang="en-US" b="1" dirty="0" err="1"/>
              <a:t>nodemon</a:t>
            </a:r>
            <a:endParaRPr lang="en-US" b="1" dirty="0"/>
          </a:p>
          <a:p>
            <a:r>
              <a:rPr lang="en-US" dirty="0"/>
              <a:t>now run the server using the following command: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16C6-7792-407D-98F3-2499EC01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39" y="5051202"/>
            <a:ext cx="8121322" cy="10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Express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/>
          <a:lstStyle/>
          <a:p>
            <a:r>
              <a:rPr lang="en-US" dirty="0"/>
              <a:t>The following function is used to define routes in an Express application: </a:t>
            </a:r>
          </a:p>
          <a:p>
            <a:pPr marL="0" indent="0" algn="ctr">
              <a:buNone/>
            </a:pPr>
            <a:r>
              <a:rPr lang="en-US" b="1" dirty="0" err="1"/>
              <a:t>app.method</a:t>
            </a:r>
            <a:r>
              <a:rPr lang="en-US" b="1" dirty="0"/>
              <a:t>(path, handler)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method: </a:t>
            </a:r>
            <a:r>
              <a:rPr lang="en-US" dirty="0"/>
              <a:t>any one of the HTTP verbs (</a:t>
            </a:r>
            <a:r>
              <a:rPr lang="en-US" b="1" i="1" dirty="0"/>
              <a:t>get, set, put, delete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Path : </a:t>
            </a:r>
            <a:r>
              <a:rPr lang="en-US" dirty="0"/>
              <a:t>the route at which the request will run.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Handler</a:t>
            </a:r>
            <a:r>
              <a:rPr lang="en-US" dirty="0"/>
              <a:t> is a callback function that executes when a matching request type is found on the relevant route.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Express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Here is an example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 =require('express');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app = express();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('&lt;b&gt;Welcome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Toruo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&lt;/b&gt;');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(8080);</a:t>
            </a:r>
          </a:p>
          <a:p>
            <a:r>
              <a:rPr lang="en-US" dirty="0"/>
              <a:t>If we run our application and go to </a:t>
            </a:r>
            <a:r>
              <a:rPr lang="en-US" b="1" dirty="0"/>
              <a:t>localhost:8080/</a:t>
            </a:r>
            <a:r>
              <a:rPr lang="en-US" b="1" dirty="0" err="1"/>
              <a:t>touro</a:t>
            </a:r>
            <a:r>
              <a:rPr lang="en-US" dirty="0"/>
              <a:t>, the server receives a get request at route </a:t>
            </a:r>
            <a:r>
              <a:rPr lang="en-US" b="1" dirty="0"/>
              <a:t>"/</a:t>
            </a:r>
            <a:r>
              <a:rPr lang="en-US" b="1" dirty="0" err="1"/>
              <a:t>touro</a:t>
            </a:r>
            <a:r>
              <a:rPr lang="en-US" b="1" dirty="0"/>
              <a:t>"</a:t>
            </a:r>
            <a:r>
              <a:rPr lang="en-US" dirty="0"/>
              <a:t>, our Express app executes the </a:t>
            </a:r>
            <a:r>
              <a:rPr lang="en-US" b="1" dirty="0"/>
              <a:t>callback </a:t>
            </a:r>
            <a:r>
              <a:rPr lang="en-US" dirty="0"/>
              <a:t>function attached to this route and sends </a:t>
            </a:r>
            <a:r>
              <a:rPr lang="en-US" b="1" dirty="0"/>
              <a:t>"</a:t>
            </a:r>
            <a:r>
              <a:rPr lang="en-US" dirty="0"/>
              <a:t> </a:t>
            </a:r>
            <a:r>
              <a:rPr lang="en-US" b="1" dirty="0"/>
              <a:t>Welcome to </a:t>
            </a:r>
            <a:r>
              <a:rPr lang="en-US" b="1" dirty="0" err="1"/>
              <a:t>Toruo</a:t>
            </a:r>
            <a:r>
              <a:rPr lang="en-US" b="1" dirty="0"/>
              <a:t>  " </a:t>
            </a:r>
            <a:r>
              <a:rPr lang="en-US" dirty="0"/>
              <a:t>as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342740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3.1 Multiple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We can also have multiple different methods at the same route.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test this request, get the </a:t>
            </a:r>
            <a:r>
              <a:rPr lang="en-US" b="1" dirty="0"/>
              <a:t>Postman </a:t>
            </a:r>
            <a:r>
              <a:rPr lang="en-US" dirty="0"/>
              <a:t>extension in chrome browser.</a:t>
            </a:r>
          </a:p>
          <a:p>
            <a:r>
              <a:rPr lang="en-US" dirty="0"/>
              <a:t> Postman will allow you to make POST requests.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5658F-DB90-4FC7-B4DE-4AC38CD3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3" y="3180219"/>
            <a:ext cx="9748477" cy="16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3.2 All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A special method, </a:t>
            </a:r>
            <a:r>
              <a:rPr lang="en-US" b="1" i="1" dirty="0"/>
              <a:t>all</a:t>
            </a:r>
            <a:r>
              <a:rPr lang="en-US" dirty="0"/>
              <a:t>, is provided by Express to handle all types of http methods at a particular route using the same function. </a:t>
            </a:r>
          </a:p>
          <a:p>
            <a:r>
              <a:rPr lang="en-US" dirty="0"/>
              <a:t>To use this method, try the following: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2E047-2302-4BA4-B601-2C13F36F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8" y="4100891"/>
            <a:ext cx="9821732" cy="15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3.3 External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Defining routes like above is very tedious to maintain. </a:t>
            </a:r>
          </a:p>
          <a:p>
            <a:r>
              <a:rPr lang="en-US" dirty="0"/>
              <a:t>To separate the routes from our main </a:t>
            </a:r>
            <a:r>
              <a:rPr lang="en-US" b="1" dirty="0"/>
              <a:t>app.js </a:t>
            </a:r>
            <a:r>
              <a:rPr lang="en-US" dirty="0"/>
              <a:t>file, we will use </a:t>
            </a:r>
            <a:r>
              <a:rPr lang="en-US" b="1" dirty="0" err="1"/>
              <a:t>Express.Router</a:t>
            </a:r>
            <a:r>
              <a:rPr lang="en-US" dirty="0"/>
              <a:t>. </a:t>
            </a:r>
          </a:p>
          <a:p>
            <a:r>
              <a:rPr lang="en-US" dirty="0"/>
              <a:t>Create a new file called </a:t>
            </a:r>
            <a:r>
              <a:rPr lang="en-US" b="1" dirty="0"/>
              <a:t>users.js </a:t>
            </a:r>
            <a:r>
              <a:rPr lang="en-US" dirty="0"/>
              <a:t>and type the following in it.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29FD2-73BB-408B-9955-3176089B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01" y="4120544"/>
            <a:ext cx="9980370" cy="19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3.3 External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/>
          <a:lstStyle/>
          <a:p>
            <a:r>
              <a:rPr lang="en-US" dirty="0"/>
              <a:t>Now to use this router in our </a:t>
            </a:r>
            <a:r>
              <a:rPr lang="en-US" b="1" dirty="0"/>
              <a:t>users.js</a:t>
            </a:r>
            <a:r>
              <a:rPr lang="en-US" dirty="0"/>
              <a:t>, type in the following code in your </a:t>
            </a:r>
            <a:r>
              <a:rPr lang="en-US" b="1" dirty="0"/>
              <a:t>app.js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 =require('express');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app = express();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require('./users.js');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('/users',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(8080);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app.use</a:t>
            </a:r>
            <a:r>
              <a:rPr lang="en-US" dirty="0"/>
              <a:t> function call on route '/users' attaches the users router with this route. </a:t>
            </a:r>
          </a:p>
          <a:p>
            <a:r>
              <a:rPr lang="en-US" dirty="0"/>
              <a:t>Now whatever requests our app gets at the '/users', will be handled by our users.js router. </a:t>
            </a:r>
          </a:p>
          <a:p>
            <a:r>
              <a:rPr lang="en-US" dirty="0"/>
              <a:t>The '/' route in users.js is actually a </a:t>
            </a:r>
            <a:r>
              <a:rPr lang="en-US" dirty="0" err="1"/>
              <a:t>subroute</a:t>
            </a:r>
            <a:r>
              <a:rPr lang="en-US" dirty="0"/>
              <a:t> of '/users'.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3.4. Route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Route identifiers can be string or regular expression objects. </a:t>
            </a:r>
          </a:p>
          <a:p>
            <a:r>
              <a:rPr lang="en-US" dirty="0"/>
              <a:t>String-based routes are created by passing a string pattern as the first argument of the routing method. </a:t>
            </a:r>
          </a:p>
          <a:p>
            <a:r>
              <a:rPr lang="en-US" dirty="0"/>
              <a:t>They support a limited pattern matching capability.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Pattern');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tou?ro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tou?ro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Pattern');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tou+ro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tou+ro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Pattern'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1530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3.4. Route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('/to(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)?o', 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('/to(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)?o Pattern');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0789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Dynamic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now define routes, but those are static or fixed. </a:t>
            </a:r>
          </a:p>
          <a:p>
            <a:r>
              <a:rPr lang="en-US" dirty="0"/>
              <a:t>Using dynamic routes allows us to pass parameters and process based on them.  </a:t>
            </a:r>
          </a:p>
          <a:p>
            <a:r>
              <a:rPr lang="en-US" dirty="0"/>
              <a:t>You can use the </a:t>
            </a:r>
            <a:r>
              <a:rPr lang="en-US" b="1" i="1" dirty="0" err="1"/>
              <a:t>req.params</a:t>
            </a:r>
            <a:r>
              <a:rPr lang="en-US" b="1" i="1" dirty="0"/>
              <a:t> </a:t>
            </a:r>
            <a:r>
              <a:rPr lang="en-US" dirty="0"/>
              <a:t>object to access all the parameters you pass in the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r>
              <a:rPr lang="en-US" dirty="0"/>
              <a:t>Here is an example of a dynamic route: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 =require('express');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app = express();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('/:name', 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('nice to meet you '+req.params.name);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(8080);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2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Express.js?</a:t>
            </a:r>
            <a:endParaRPr lang="en-US" sz="2400" dirty="0"/>
          </a:p>
          <a:p>
            <a:r>
              <a:rPr lang="en-US" sz="2400" dirty="0"/>
              <a:t>Express.js is a web framework based on the core Node.js http module and Connect components.</a:t>
            </a:r>
          </a:p>
          <a:p>
            <a:r>
              <a:rPr lang="en-US" sz="2400" dirty="0"/>
              <a:t>Express.js systems are highly configurable, which allows developers to pick freely whatever libraries they need for a application. </a:t>
            </a:r>
          </a:p>
          <a:p>
            <a:r>
              <a:rPr lang="en-US" sz="2400" dirty="0"/>
              <a:t>For these reasons, the Express.js framework leads to flexibility and high customization in the development of web applications.  </a:t>
            </a:r>
          </a:p>
          <a:p>
            <a:r>
              <a:rPr lang="en-US" sz="2400" dirty="0"/>
              <a:t>In order to use Express you need to install it locally and globally as well using the </a:t>
            </a:r>
            <a:r>
              <a:rPr lang="en-US" sz="2400" dirty="0" err="1"/>
              <a:t>npm</a:t>
            </a:r>
            <a:r>
              <a:rPr lang="en-US" sz="2400" dirty="0"/>
              <a:t> install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Introduction to Express Framework </a:t>
            </a:r>
          </a:p>
        </p:txBody>
      </p:sp>
    </p:spTree>
    <p:extLst>
      <p:ext uri="{BB962C8B-B14F-4D97-AF65-F5344CB8AC3E}">
        <p14:creationId xmlns:p14="http://schemas.microsoft.com/office/powerpoint/2010/main" val="366832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Dynamic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/>
          <a:lstStyle/>
          <a:p>
            <a:r>
              <a:rPr lang="en-US" dirty="0"/>
              <a:t>Here is another example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 =require('express');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app = express();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('/:product/:id', function(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('your product is '+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req.params.product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+' and the id is '+req.params.id);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(8080);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27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4.1 Pattern Match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b="1" dirty="0"/>
              <a:t>regex </a:t>
            </a:r>
            <a:r>
              <a:rPr lang="en-US" dirty="0"/>
              <a:t>to restrict URL parameter matching. </a:t>
            </a:r>
          </a:p>
          <a:p>
            <a:r>
              <a:rPr lang="en-US" dirty="0"/>
              <a:t>Let us assume you need the </a:t>
            </a:r>
            <a:r>
              <a:rPr lang="en-US" b="1" dirty="0"/>
              <a:t>id </a:t>
            </a:r>
            <a:r>
              <a:rPr lang="en-US" dirty="0"/>
              <a:t>to be a 5-digit long number. </a:t>
            </a:r>
          </a:p>
          <a:p>
            <a:r>
              <a:rPr lang="en-US" dirty="0"/>
              <a:t>You can use the following route definition: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F9D4B-C752-41D6-B584-2F3FEEC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25" y="4187236"/>
            <a:ext cx="9508675" cy="14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4.1 Pattern Match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355273"/>
            <a:ext cx="11220773" cy="4502727"/>
          </a:xfrm>
        </p:spPr>
        <p:txBody>
          <a:bodyPr>
            <a:normAutofit/>
          </a:bodyPr>
          <a:lstStyle/>
          <a:p>
            <a:r>
              <a:rPr lang="en-US" dirty="0"/>
              <a:t>Note that this will </a:t>
            </a:r>
            <a:r>
              <a:rPr lang="en-US" b="1" dirty="0"/>
              <a:t>only </a:t>
            </a:r>
            <a:r>
              <a:rPr lang="en-US" dirty="0"/>
              <a:t>match the requests that have a 5-digit long </a:t>
            </a:r>
            <a:r>
              <a:rPr lang="en-US" b="1" dirty="0"/>
              <a:t>id</a:t>
            </a:r>
            <a:r>
              <a:rPr lang="en-US" dirty="0"/>
              <a:t>. </a:t>
            </a:r>
          </a:p>
          <a:p>
            <a:r>
              <a:rPr lang="en-US" dirty="0"/>
              <a:t>You can use more complex regexes to match/validate your routes. </a:t>
            </a:r>
          </a:p>
          <a:p>
            <a:r>
              <a:rPr lang="en-US" dirty="0"/>
              <a:t>If none of your routes match the request, you'll get a </a:t>
            </a:r>
            <a:r>
              <a:rPr lang="en-US" b="1" i="1" dirty="0"/>
              <a:t>"Cannot GET &lt;your-request-route&gt;" </a:t>
            </a:r>
            <a:r>
              <a:rPr lang="en-US" dirty="0"/>
              <a:t>message as response. This message can be replaced by a 404 not found page using this simple route: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This should be placed after all your routes, as Express matches routes from start to end of the </a:t>
            </a:r>
            <a:r>
              <a:rPr lang="en-US" b="1" dirty="0"/>
              <a:t>app.js </a:t>
            </a:r>
            <a:r>
              <a:rPr lang="en-US" dirty="0"/>
              <a:t>file, including the external routers you required.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28E6E-2F0B-4BE2-AA58-E4A07B17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64" y="3833508"/>
            <a:ext cx="7329350" cy="15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B1EA-C3DA-4D04-97CD-66C93188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4.1 Pattern Match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BD78-CCCA-46A9-9E67-89816127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443772" cy="372802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Exercise: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B1EB-5D92-4087-96AA-09BF1C16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9" y="3390900"/>
            <a:ext cx="417195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4012C-81A8-4FAB-A258-ED790A6D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3390900"/>
            <a:ext cx="335280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84359-84E6-4F2E-82E9-DB9D15D96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34" y="4576763"/>
            <a:ext cx="3143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</a:t>
            </a:r>
            <a:r>
              <a:rPr lang="en-US" dirty="0" err="1"/>
              <a:t>Middleweare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/>
          <a:lstStyle/>
          <a:p>
            <a:r>
              <a:rPr lang="en-US" dirty="0"/>
              <a:t>A middleware is a JavaScript function to handle HTTP requests to an Express app.</a:t>
            </a:r>
          </a:p>
          <a:p>
            <a:r>
              <a:rPr lang="en-US" dirty="0"/>
              <a:t> It can manipulate the request and the response objects or perform an isolated action, or terminate the request flow by sending a response to the client, or pass on the control to the next middleware. </a:t>
            </a:r>
          </a:p>
          <a:p>
            <a:r>
              <a:rPr lang="en-US" dirty="0" err="1"/>
              <a:t>Middlewares</a:t>
            </a:r>
            <a:r>
              <a:rPr lang="en-US" dirty="0"/>
              <a:t> are loaded in an Express app using the </a:t>
            </a:r>
            <a:r>
              <a:rPr lang="en-US" dirty="0" err="1"/>
              <a:t>app.use</a:t>
            </a:r>
            <a:r>
              <a:rPr lang="en-US" dirty="0"/>
              <a:t>() method.</a:t>
            </a:r>
          </a:p>
          <a:p>
            <a:r>
              <a:rPr lang="en-US" dirty="0"/>
              <a:t>Middleware is just a function that accepts three parameters: req, res, and next.  </a:t>
            </a:r>
          </a:p>
          <a:p>
            <a:r>
              <a:rPr lang="en-US" dirty="0"/>
              <a:t>Following is an example of a middleware. All it does is print the IP address of the client that made the request.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9FE09-FC63-417C-97B2-E890C2BE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51" y="5187950"/>
            <a:ext cx="9012097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</a:t>
            </a:r>
            <a:r>
              <a:rPr lang="en-US" dirty="0" err="1"/>
              <a:t>Middleweare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following example will call the middleware  for every request on the server.</a:t>
            </a:r>
          </a:p>
          <a:p>
            <a:r>
              <a:rPr lang="en-US" dirty="0"/>
              <a:t> So after every request, we will get the following message in the console.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res, next){      //Middleware function to log request protocol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console.log("A request for things received at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function(req, res){    		// Route handler that sends the response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('welcome to Touro College');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that next() function call is very important. It tells that more processing is  required for the current request and is in the next middleware function/route handler.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5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5.1  Custom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313709"/>
            <a:ext cx="11220773" cy="454429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You can create you own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middlewaers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  <a:p>
            <a:r>
              <a:rPr lang="en-US" dirty="0"/>
              <a:t>Here is another middleware, where the middleware defined first and then passed to the </a:t>
            </a:r>
            <a:r>
              <a:rPr lang="en-US" dirty="0" err="1"/>
              <a:t>app.use</a:t>
            </a:r>
            <a:r>
              <a:rPr lang="en-US" dirty="0"/>
              <a:t>() method: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5A4DB-1202-4B7D-817C-B87496E5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42" y="3086906"/>
            <a:ext cx="6606668" cy="37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5.1  Custom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313709"/>
            <a:ext cx="11220773" cy="454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were to rewrite the forbidder middleware as a Node module, we would need to first create the forbidder.js module file with the following content: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C8E08-FF3A-4DBC-89EB-AE50F12F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96" y="2964860"/>
            <a:ext cx="7251368" cy="27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ED5C0-BF6A-4B63-A608-2D64ECC8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50" y="6051532"/>
            <a:ext cx="9744953" cy="8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5.1  Custom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313709"/>
            <a:ext cx="11220773" cy="45442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3C3D-C03E-4285-AFC1-A258A312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9" y="2545504"/>
            <a:ext cx="9653465" cy="7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Third Party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Following are some of the most commonly used middleware; we will also learn how to use/mount these: 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cs typeface="Courier New" panose="02070309020205020404" pitchFamily="49" charset="0"/>
              </a:rPr>
              <a:t>5.2.1 body-parser 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This is used to parse the body of requests which have payloads attached to them. To mount body parser, we need to install it using :</a:t>
            </a:r>
          </a:p>
          <a:p>
            <a:pPr marL="0" indent="0" algn="ctr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install --save body-parser</a:t>
            </a: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Introduction to Express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89776" cy="4254500"/>
          </a:xfrm>
        </p:spPr>
        <p:txBody>
          <a:bodyPr>
            <a:normAutofit/>
          </a:bodyPr>
          <a:lstStyle/>
          <a:p>
            <a:r>
              <a:rPr lang="en-US" sz="2400" dirty="0"/>
              <a:t>If you write serious apps using only core Node.js modules, you most likely find yourself reinventing the wheel by writing the same code continually for similar tasks, such as the following: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Parsing of HTTP request bodies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Parsing of cookies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Managing sessions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Organizing routes with a chain of if conditions based on URL paths and HTTP methods of the requests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Determining proper response headers based on 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0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Third Party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To mount it, include the following lines in your app.js:</a:t>
            </a: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EF028-DDF0-4B5E-B0F4-BD88A99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0" y="3571486"/>
            <a:ext cx="9646853" cy="23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53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Third Party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Example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0BBC6-439B-45A5-BD93-222E3F5F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82" y="2961208"/>
            <a:ext cx="6802931" cy="37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Third Party </a:t>
            </a:r>
            <a:r>
              <a:rPr lang="en-US" dirty="0" err="1"/>
              <a:t>Middlewears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2603500"/>
            <a:ext cx="11220773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  <a:cs typeface="Courier New" panose="02070309020205020404" pitchFamily="49" charset="0"/>
              </a:rPr>
              <a:t>5.2.2 Cookie parser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It parses Cookie header and populate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req.cookies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with an object keyed by cookie names. To mount cookie parser, we need to install it using:</a:t>
            </a:r>
          </a:p>
          <a:p>
            <a:pPr marL="0" indent="0" algn="ctr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install --save cookie-parser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To mount it, include the following lines in your app.js: </a:t>
            </a: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037B5-B0DF-4DBD-B277-E7CBDF8C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00" y="5147257"/>
            <a:ext cx="10397756" cy="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An Express application has a set of predefined application variables that are used to configure various options of the app. </a:t>
            </a:r>
          </a:p>
          <a:p>
            <a:r>
              <a:rPr lang="en-US" dirty="0"/>
              <a:t>These variables are used for setting various dynamic aspects of the app and can be set using the </a:t>
            </a:r>
            <a:r>
              <a:rPr lang="en-US" dirty="0" err="1"/>
              <a:t>app.set</a:t>
            </a:r>
            <a:r>
              <a:rPr lang="en-US" dirty="0"/>
              <a:t>() method.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('views',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'views’));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('view engine', 'jade');</a:t>
            </a:r>
          </a:p>
          <a:p>
            <a:r>
              <a:rPr lang="en-US" dirty="0"/>
              <a:t>The values of application variables can be retrieved using the corresponding app. get() method.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If we want to use the port number provided in the environmental variables (env vars), this is how to access it: </a:t>
            </a:r>
            <a:r>
              <a:rPr lang="en-US" dirty="0" err="1"/>
              <a:t>process.evn.PORT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b="1" dirty="0"/>
              <a:t> </a:t>
            </a:r>
          </a:p>
          <a:p>
            <a:pPr marL="0" indent="0" algn="ctr">
              <a:buNone/>
            </a:pPr>
            <a:r>
              <a:rPr lang="en-US" b="1" dirty="0" err="1"/>
              <a:t>app.set</a:t>
            </a:r>
            <a:r>
              <a:rPr lang="en-US" b="1" dirty="0"/>
              <a:t>('port', </a:t>
            </a:r>
            <a:r>
              <a:rPr lang="en-US" b="1" dirty="0" err="1"/>
              <a:t>process.env.PORT</a:t>
            </a:r>
            <a:r>
              <a:rPr lang="en-US" b="1" dirty="0"/>
              <a:t> || 3000);</a:t>
            </a:r>
          </a:p>
          <a:p>
            <a:pPr marL="0" indent="0">
              <a:buNone/>
            </a:pPr>
            <a:r>
              <a:rPr lang="en-US" dirty="0"/>
              <a:t>Now if you want to run your app on port 8080 just execute the application as the following:</a:t>
            </a:r>
          </a:p>
          <a:p>
            <a:pPr marL="0" indent="0">
              <a:buNone/>
            </a:pPr>
            <a:r>
              <a:rPr lang="en-US" b="1" dirty="0"/>
              <a:t>$PORT=8080 node app.js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71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21FC6-EE0C-48F9-935A-C9E61583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14" y="2576597"/>
            <a:ext cx="9030987" cy="41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3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00056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Pug/ Jade is a templating engine for Express. </a:t>
            </a:r>
          </a:p>
          <a:p>
            <a:r>
              <a:rPr lang="en-US" dirty="0"/>
              <a:t>Pug is a very powerful templating engine which has a variety of features including </a:t>
            </a:r>
            <a:r>
              <a:rPr lang="en-US" b="1" dirty="0"/>
              <a:t>filters, includes, inheritance, interpolation, </a:t>
            </a:r>
            <a:r>
              <a:rPr lang="en-US" dirty="0"/>
              <a:t>etc. </a:t>
            </a:r>
          </a:p>
          <a:p>
            <a:r>
              <a:rPr lang="en-US" dirty="0"/>
              <a:t>To use Pug with Express, we need to install it: </a:t>
            </a:r>
          </a:p>
          <a:p>
            <a:pPr marL="0" indent="0" algn="ctr">
              <a:buNone/>
            </a:pPr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install --save pug</a:t>
            </a:r>
          </a:p>
          <a:p>
            <a:endParaRPr lang="en-US" dirty="0"/>
          </a:p>
          <a:p>
            <a:r>
              <a:rPr lang="en-US" dirty="0"/>
              <a:t>Now that Pug is installed, set it as the templating engine for your app. </a:t>
            </a:r>
          </a:p>
          <a:p>
            <a:r>
              <a:rPr lang="en-US" dirty="0"/>
              <a:t>You </a:t>
            </a:r>
            <a:r>
              <a:rPr lang="en-US" b="1" dirty="0"/>
              <a:t>don't </a:t>
            </a:r>
            <a:r>
              <a:rPr lang="en-US" dirty="0"/>
              <a:t>need to 'require' it.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96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00056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Add the following code to your </a:t>
            </a:r>
            <a:r>
              <a:rPr lang="en-US" b="1" dirty="0"/>
              <a:t>app.js </a:t>
            </a:r>
            <a:r>
              <a:rPr lang="en-US" dirty="0"/>
              <a:t>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create a new directory called views. Inside the directory, create a file called </a:t>
            </a:r>
            <a:r>
              <a:rPr lang="en-US" b="1" dirty="0" err="1"/>
              <a:t>index.pug</a:t>
            </a:r>
            <a:r>
              <a:rPr lang="en-US" dirty="0"/>
              <a:t>, and enter the following data in it.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711DF-5859-496F-AE4E-6B7120E6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960434"/>
            <a:ext cx="7394006" cy="1611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FDA09-30E9-4862-A987-C6725002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5224383"/>
            <a:ext cx="8464022" cy="11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35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00056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Run the app you should get the output as </a:t>
            </a:r>
            <a:r>
              <a:rPr lang="en-US" b="1" dirty="0"/>
              <a:t>Hello World </a:t>
            </a:r>
            <a:r>
              <a:rPr lang="en-US" dirty="0"/>
              <a:t>Pug converts this very simple looking markup to html. </a:t>
            </a:r>
          </a:p>
          <a:p>
            <a:r>
              <a:rPr lang="en-US" dirty="0"/>
              <a:t>We don’t need to keep track of closing our tags, no need to use class and id keywords, rather use </a:t>
            </a:r>
            <a:r>
              <a:rPr lang="en-US" b="1" dirty="0"/>
              <a:t>'.' </a:t>
            </a:r>
            <a:r>
              <a:rPr lang="en-US" dirty="0"/>
              <a:t>and </a:t>
            </a:r>
            <a:r>
              <a:rPr lang="en-US" b="1" dirty="0"/>
              <a:t>'#' </a:t>
            </a:r>
            <a:r>
              <a:rPr lang="en-US" dirty="0"/>
              <a:t>to define them. </a:t>
            </a:r>
          </a:p>
          <a:p>
            <a:r>
              <a:rPr lang="en-US" dirty="0"/>
              <a:t>The above code first gets converted to:</a:t>
            </a:r>
          </a:p>
          <a:p>
            <a:endParaRPr lang="en-US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AAE0F1-6A33-498D-9F6A-2EB019F7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81" y="3991522"/>
            <a:ext cx="8553965" cy="16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7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00056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6. Views &amp;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res.render</a:t>
            </a:r>
            <a:r>
              <a:rPr lang="en-US" dirty="0"/>
              <a:t>(</a:t>
            </a:r>
            <a:r>
              <a:rPr lang="en-US" dirty="0" err="1"/>
              <a:t>viewName</a:t>
            </a:r>
            <a:r>
              <a:rPr lang="en-US" dirty="0"/>
              <a:t>, data, callback(error, html)) where parameters mean following: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err="1"/>
              <a:t>viewName</a:t>
            </a:r>
            <a:r>
              <a:rPr lang="en-US" dirty="0"/>
              <a:t>: a template name with filename extension or if view engine is set without the extension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data: an optional object that is passed as locals; for example, to use msg in Pug, we need to have {msg: "..."}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callback: an optional function that is called with an error and HTML when the compilation is complete.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res.render</a:t>
            </a:r>
            <a:r>
              <a:rPr lang="en-US" dirty="0"/>
              <a:t>() is not in the Node.js core and is purely an Express.js addition that, if invoked, calls core </a:t>
            </a:r>
            <a:r>
              <a:rPr lang="en-US" dirty="0" err="1"/>
              <a:t>res.end</a:t>
            </a:r>
            <a:r>
              <a:rPr lang="en-US" dirty="0"/>
              <a:t>(), which ends/completes the response. </a:t>
            </a:r>
          </a:p>
          <a:p>
            <a:r>
              <a:rPr lang="en-US" dirty="0"/>
              <a:t>In other words, the middleware chain doesn’t proceed after </a:t>
            </a:r>
            <a:r>
              <a:rPr lang="en-US" dirty="0" err="1"/>
              <a:t>res.render</a:t>
            </a:r>
            <a:r>
              <a:rPr lang="en-US" dirty="0"/>
              <a:t>().</a:t>
            </a:r>
          </a:p>
          <a:p>
            <a:endParaRPr lang="en-US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7427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Here are the steps to create express server: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dirty="0" err="1"/>
              <a:t>package.json</a:t>
            </a:r>
            <a:r>
              <a:rPr lang="en-US" sz="2400" dirty="0"/>
              <a:t> file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Install express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Create the server </a:t>
            </a:r>
            <a:r>
              <a:rPr lang="en-US" sz="2400" dirty="0" err="1"/>
              <a:t>javascript</a:t>
            </a:r>
            <a:r>
              <a:rPr lang="en-US" sz="2400" dirty="0"/>
              <a:t> file (app.js)</a:t>
            </a:r>
          </a:p>
        </p:txBody>
      </p:sp>
    </p:spTree>
    <p:extLst>
      <p:ext uri="{BB962C8B-B14F-4D97-AF65-F5344CB8AC3E}">
        <p14:creationId xmlns:p14="http://schemas.microsoft.com/office/powerpoint/2010/main" val="2736153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65" y="100952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7. Serving 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For a full website we will need CSS, JavaScript, images, and other files for the app.  </a:t>
            </a:r>
          </a:p>
          <a:p>
            <a:r>
              <a:rPr lang="en-US" dirty="0"/>
              <a:t>Express has a middleware called static, using which we can mark a directory in the filesystem for serving static files for the app. </a:t>
            </a:r>
          </a:p>
          <a:p>
            <a:r>
              <a:rPr lang="en-US" dirty="0"/>
              <a:t>Any file kept in these directories can be directly accessed via the browser. </a:t>
            </a:r>
          </a:p>
          <a:p>
            <a:r>
              <a:rPr lang="en-US" dirty="0"/>
              <a:t>This is how you use the static middleware to set a directory for static resources:</a:t>
            </a:r>
          </a:p>
          <a:p>
            <a:endParaRPr lang="en-US" dirty="0"/>
          </a:p>
          <a:p>
            <a:r>
              <a:rPr lang="en-US" dirty="0"/>
              <a:t>Now create a static directory named public and use it for our static content as the following: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653BB-D64C-41ED-96FD-581A3E32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02" y="4445233"/>
            <a:ext cx="8790046" cy="349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5F791-E57A-441E-B66E-0DD2EE79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52" y="5290552"/>
            <a:ext cx="9503152" cy="8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65" y="100952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7. Serving 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Create a file named style.css in the stylesheets directory with the following content: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index.pug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93910-750F-4284-9540-1ED14DC5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2881951"/>
            <a:ext cx="6563869" cy="1281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06199-D2A3-46F4-9973-1E620502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38" y="4552950"/>
            <a:ext cx="6096953" cy="12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2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65" y="100952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7. Serving 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Now update you app.js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A6B9D-87A7-499C-B291-891BEF62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5" y="3030369"/>
            <a:ext cx="5944872" cy="23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3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65" y="100952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8. Express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17" y="2492663"/>
            <a:ext cx="11220773" cy="4254500"/>
          </a:xfrm>
        </p:spPr>
        <p:txBody>
          <a:bodyPr>
            <a:normAutofit/>
          </a:bodyPr>
          <a:lstStyle/>
          <a:p>
            <a:r>
              <a:rPr lang="en-US" dirty="0"/>
              <a:t>The process of creating the manifest file, the app.js file, the views, and other directories and files can become a tedious. </a:t>
            </a:r>
          </a:p>
          <a:p>
            <a:r>
              <a:rPr lang="en-US" dirty="0"/>
              <a:t>To automate this process, we can use the express command-line tool. </a:t>
            </a:r>
          </a:p>
          <a:p>
            <a:r>
              <a:rPr lang="en-US" dirty="0"/>
              <a:t>The express command accepts some options and an optional directory to auto-generate an app.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659D-CC85-4CC7-A8CE-7B1CD438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94" y="3974677"/>
            <a:ext cx="6096953" cy="22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74278" cy="4254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u="sng" dirty="0"/>
              <a:t>Create </a:t>
            </a:r>
            <a:r>
              <a:rPr lang="en-US" sz="2400" u="sng" dirty="0" err="1"/>
              <a:t>package.json</a:t>
            </a:r>
            <a:r>
              <a:rPr lang="en-US" sz="2400" u="sng" dirty="0"/>
              <a:t> File:</a:t>
            </a:r>
          </a:p>
          <a:p>
            <a:r>
              <a:rPr lang="en-US" sz="2400" dirty="0"/>
              <a:t>You can use 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command to create </a:t>
            </a:r>
            <a:r>
              <a:rPr lang="en-US" sz="2400" dirty="0" err="1"/>
              <a:t>package.json</a:t>
            </a:r>
            <a:r>
              <a:rPr lang="en-US" sz="2400" dirty="0"/>
              <a:t> and then edit the file. </a:t>
            </a:r>
          </a:p>
          <a:p>
            <a:r>
              <a:rPr lang="en-US" sz="2400" dirty="0"/>
              <a:t>You also can create the file your self as the following configuration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"simple-server",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"version": "1.0.0",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"scripts":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"start": "node app"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"dependencies":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"express": "*",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"jade": "*"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0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7427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Install express:</a:t>
            </a:r>
          </a:p>
          <a:p>
            <a:r>
              <a:rPr lang="en-US" dirty="0"/>
              <a:t>We have the manifest file ready now.</a:t>
            </a:r>
          </a:p>
          <a:p>
            <a:r>
              <a:rPr lang="en-US" dirty="0"/>
              <a:t> Executing the </a:t>
            </a:r>
            <a:r>
              <a:rPr lang="en-US" dirty="0" err="1"/>
              <a:t>npm</a:t>
            </a:r>
            <a:r>
              <a:rPr lang="en-US" dirty="0"/>
              <a:t> install command in the directory will install all the dependencies in the directory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--save </a:t>
            </a:r>
            <a:r>
              <a:rPr lang="en-US" dirty="0"/>
              <a:t>flag can be replaced by the </a:t>
            </a:r>
            <a:r>
              <a:rPr lang="en-US" b="1" dirty="0"/>
              <a:t>-S </a:t>
            </a:r>
            <a:r>
              <a:rPr lang="en-US" dirty="0"/>
              <a:t>flag. </a:t>
            </a:r>
          </a:p>
          <a:p>
            <a:r>
              <a:rPr lang="en-US" dirty="0"/>
              <a:t>This flag ensures that Express is added as a dependency to our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file. </a:t>
            </a:r>
          </a:p>
          <a:p>
            <a:r>
              <a:rPr lang="en-US" dirty="0"/>
              <a:t>This has an advantage; the next time we need to install all the dependencies of your project you can just run the command </a:t>
            </a:r>
            <a:r>
              <a:rPr lang="en-US" b="1" i="1" dirty="0" err="1"/>
              <a:t>npm</a:t>
            </a:r>
            <a:r>
              <a:rPr lang="en-US" b="1" i="1" dirty="0"/>
              <a:t> install</a:t>
            </a:r>
            <a:r>
              <a:rPr lang="en-US" i="1" dirty="0"/>
              <a:t> </a:t>
            </a:r>
            <a:r>
              <a:rPr lang="en-US" dirty="0"/>
              <a:t>and it will find the dependencies in this file and install them for us.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8BF67-12A5-4203-A4DB-682D4CE1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31" y="3992558"/>
            <a:ext cx="5944872" cy="10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74278" cy="4254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/>
              <a:t>Create the server </a:t>
            </a:r>
            <a:r>
              <a:rPr lang="en-US" sz="2400" u="sng" dirty="0" err="1"/>
              <a:t>javascript</a:t>
            </a:r>
            <a:r>
              <a:rPr lang="en-US" sz="2400" u="sng" dirty="0"/>
              <a:t> file (app.js)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 = require('express'); 				// Include the Express module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app = express();		     					// Create an instance of Express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('/', function(req, res) { 				// A route for the home page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('Welcome to &lt;b&gt;Express&lt;/b&gt;')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(3000, 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console.log('Express app started on port 8080')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35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603500"/>
            <a:ext cx="11174278" cy="425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 will listen on port 3000. </a:t>
            </a:r>
          </a:p>
          <a:p>
            <a:r>
              <a:rPr lang="en-US" dirty="0"/>
              <a:t>This page will print "Welcome to Express" when you load its home page, and return a 404 error for all other requests. </a:t>
            </a:r>
          </a:p>
          <a:p>
            <a:r>
              <a:rPr lang="en-US" dirty="0"/>
              <a:t>HTTP 404 and 500 error handling is built into the router middleware. </a:t>
            </a:r>
          </a:p>
          <a:p>
            <a:r>
              <a:rPr lang="en-US" dirty="0"/>
              <a:t>The </a:t>
            </a:r>
            <a:r>
              <a:rPr lang="en-US" b="1" dirty="0" err="1"/>
              <a:t>app.get</a:t>
            </a:r>
            <a:r>
              <a:rPr lang="en-US" b="1" dirty="0"/>
              <a:t>(route, callback)</a:t>
            </a:r>
            <a:r>
              <a:rPr lang="en-US" dirty="0"/>
              <a:t> function tells what to do when a get request at the given route is called. </a:t>
            </a:r>
          </a:p>
          <a:p>
            <a:r>
              <a:rPr lang="en-US" dirty="0"/>
              <a:t>The callback function has 2 parameters, </a:t>
            </a:r>
            <a:r>
              <a:rPr lang="en-US" b="1" i="1" dirty="0"/>
              <a:t>request(req)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response(res)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The request object(req) represents the HTTP request and has properties for the request query string, parameters, body, HTTP headers, etc. </a:t>
            </a:r>
          </a:p>
          <a:p>
            <a:r>
              <a:rPr lang="en-US" dirty="0"/>
              <a:t>Similarly, the response object represents the HTTP response that the Express app sends when it receives an HTTP request.  </a:t>
            </a:r>
          </a:p>
          <a:p>
            <a:r>
              <a:rPr lang="en-US" dirty="0"/>
              <a:t>The </a:t>
            </a:r>
            <a:r>
              <a:rPr lang="en-US" b="1" dirty="0" err="1"/>
              <a:t>res.send</a:t>
            </a:r>
            <a:r>
              <a:rPr lang="en-US" b="1" dirty="0"/>
              <a:t>()</a:t>
            </a:r>
            <a:r>
              <a:rPr lang="en-US" dirty="0"/>
              <a:t> function takes an object as input and it sends this to the requesting client. Here we are sending the string </a:t>
            </a:r>
            <a:r>
              <a:rPr lang="en-US" i="1" dirty="0"/>
              <a:t>“welcome to Express"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44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Simple Sever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42" y="2603500"/>
            <a:ext cx="11174278" cy="4254500"/>
          </a:xfrm>
        </p:spPr>
        <p:txBody>
          <a:bodyPr>
            <a:normAutofit/>
          </a:bodyPr>
          <a:lstStyle/>
          <a:p>
            <a:r>
              <a:rPr lang="en-US" dirty="0"/>
              <a:t>Now run the server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the app and load http://localhost:3000 on your browser to see the output.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45A6-C057-4249-AAFD-81066577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04" y="3264934"/>
            <a:ext cx="10035393" cy="4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2434</Words>
  <Application>Microsoft Office PowerPoint</Application>
  <PresentationFormat>Widescreen</PresentationFormat>
  <Paragraphs>290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Wingdings 3</vt:lpstr>
      <vt:lpstr>Ion Boardroom</vt:lpstr>
      <vt:lpstr> Lecture 5</vt:lpstr>
      <vt:lpstr>1. Introduction to Express Framework </vt:lpstr>
      <vt:lpstr>1. Introduction to Express Framework</vt:lpstr>
      <vt:lpstr>2. Simple Sever using Express</vt:lpstr>
      <vt:lpstr>2. Simple Sever using Express</vt:lpstr>
      <vt:lpstr>2. Simple Sever using Express</vt:lpstr>
      <vt:lpstr>2. Simple Sever using Express</vt:lpstr>
      <vt:lpstr>2. Simple Sever using Express</vt:lpstr>
      <vt:lpstr>2. Simple Sever using Express</vt:lpstr>
      <vt:lpstr>2.1 Watching file changes</vt:lpstr>
      <vt:lpstr>3. Express Routes</vt:lpstr>
      <vt:lpstr>3. Express Routes</vt:lpstr>
      <vt:lpstr>3.1 Multiple Routes</vt:lpstr>
      <vt:lpstr>3.2 All methods</vt:lpstr>
      <vt:lpstr>3.3 External Routes</vt:lpstr>
      <vt:lpstr>3.3 External Routes</vt:lpstr>
      <vt:lpstr>3.4. Route Identifiers</vt:lpstr>
      <vt:lpstr>3.4. Route Identifiers</vt:lpstr>
      <vt:lpstr>4. Dynamic routes</vt:lpstr>
      <vt:lpstr>4. Dynamic routes</vt:lpstr>
      <vt:lpstr>4.1 Pattern Match routes</vt:lpstr>
      <vt:lpstr>4.1 Pattern Match routes</vt:lpstr>
      <vt:lpstr>4.1 Pattern Match routes</vt:lpstr>
      <vt:lpstr>5. Middleweare</vt:lpstr>
      <vt:lpstr>5. Middleweare</vt:lpstr>
      <vt:lpstr>5.1  Custom Middlewears</vt:lpstr>
      <vt:lpstr>5.1  Custom Middlewears</vt:lpstr>
      <vt:lpstr>5.1  Custom Middlewears</vt:lpstr>
      <vt:lpstr>5. Third Party Middlewears</vt:lpstr>
      <vt:lpstr>5. Third Party Middlewears</vt:lpstr>
      <vt:lpstr>5. Third Party Middlewears</vt:lpstr>
      <vt:lpstr>5. Third Party Middlewears</vt:lpstr>
      <vt:lpstr>6. Views &amp; Templating</vt:lpstr>
      <vt:lpstr>6. Views &amp; Templating</vt:lpstr>
      <vt:lpstr>6. Views &amp; Templating</vt:lpstr>
      <vt:lpstr>6. Views &amp; Templating</vt:lpstr>
      <vt:lpstr>6. Views &amp; Templating</vt:lpstr>
      <vt:lpstr>6. Views &amp; Templating</vt:lpstr>
      <vt:lpstr>6. Views &amp; Templating</vt:lpstr>
      <vt:lpstr>7. Serving static files</vt:lpstr>
      <vt:lpstr>7. Serving static files</vt:lpstr>
      <vt:lpstr>7. Serving static files</vt:lpstr>
      <vt:lpstr>8. Express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Lecture 1 </dc:title>
  <dc:creator>Rezk, Alfred</dc:creator>
  <cp:lastModifiedBy>Alfred Rezk</cp:lastModifiedBy>
  <cp:revision>37</cp:revision>
  <cp:lastPrinted>2018-08-28T18:27:40Z</cp:lastPrinted>
  <dcterms:created xsi:type="dcterms:W3CDTF">2018-08-28T15:38:16Z</dcterms:created>
  <dcterms:modified xsi:type="dcterms:W3CDTF">2018-10-28T05:41:27Z</dcterms:modified>
</cp:coreProperties>
</file>