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70" d="100"/>
          <a:sy n="70" d="100"/>
        </p:scale>
        <p:origin x="14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9/25/2020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extLst>
      <p:ext uri="{BB962C8B-B14F-4D97-AF65-F5344CB8AC3E}">
        <p14:creationId xmlns:p14="http://schemas.microsoft.com/office/powerpoint/2010/main" val="1383633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9/25/2020</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9/25/2020</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9/25/2020</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9/25/2020</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9/25/2020</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9/25/2020</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9/25/2020</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9/25/2020</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9/25/2020</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9/25/2020</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9/25/2020</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9/25/2020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2F6527A-A269-40E7-89C7-A9782DC06937}"/>
              </a:ext>
            </a:extLst>
          </p:cNvPr>
          <p:cNvSpPr/>
          <p:nvPr/>
        </p:nvSpPr>
        <p:spPr>
          <a:xfrm>
            <a:off x="685800" y="1981200"/>
            <a:ext cx="7924800" cy="1315873"/>
          </a:xfrm>
          <a:prstGeom prst="rect">
            <a:avLst/>
          </a:prstGeom>
        </p:spPr>
        <p:txBody>
          <a:bodyPr wrap="square">
            <a:spAutoFit/>
          </a:bodyPr>
          <a:lstStyle/>
          <a:p>
            <a:pPr algn="ctr">
              <a:lnSpc>
                <a:spcPct val="150000"/>
              </a:lnSpc>
              <a:spcAft>
                <a:spcPts val="1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Algorithm for Multi Keyword Search Over Encrypted Data in Cloud Environment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D5338D6F-01DB-424F-82A7-A3258CFF709F}"/>
              </a:ext>
            </a:extLst>
          </p:cNvPr>
          <p:cNvSpPr/>
          <p:nvPr/>
        </p:nvSpPr>
        <p:spPr>
          <a:xfrm>
            <a:off x="2286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 xmlns:a16="http://schemas.microsoft.com/office/drawing/2014/main" id="{233E7A9C-8659-4368-A225-F7179358F001}"/>
              </a:ext>
            </a:extLst>
          </p:cNvPr>
          <p:cNvSpPr/>
          <p:nvPr/>
        </p:nvSpPr>
        <p:spPr>
          <a:xfrm>
            <a:off x="228600" y="838200"/>
            <a:ext cx="8534400" cy="4258923"/>
          </a:xfrm>
          <a:prstGeom prst="rect">
            <a:avLst/>
          </a:prstGeom>
        </p:spPr>
        <p:txBody>
          <a:bodyPr wrap="square">
            <a:spAutoFit/>
          </a:bodyPr>
          <a:lstStyle/>
          <a:p>
            <a:pPr indent="457200" algn="just">
              <a:lnSpc>
                <a:spcPct val="150000"/>
              </a:lnSpc>
              <a:spcAft>
                <a:spcPts val="10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Cloud Computing offers storage resources as well as network and computing resources to the organizations. This eliminates the high infrastructure cost for the organizations that are using these services as they can now dynamically pay for these services, i.e., pay per use model, which is followed by most of the cloud providers. As the organization does not locally host these resources, these are comparatively far easier to manage and use than the traditional infrastructural resources. As a result of these factors, the popularity of cloud computing is increasing continuously. But this transfer of data and applications to the cloud server also creates some challenges. It poses problems that must be dealt with properly to ensure a secure cloud computing environment. As more and more sensitive data is being uploaded on the cloud in the present scenario, the privacy and security concerns associated with the data is continuously increasing. To address this, issue the data is stored on the cloud in the encrypted form. Also, as the amount of data stored is usually tremendous, so an efficient search scheme is also necessary. So here, we deal with two significant aspects of cloud computing: Encryption and Searching. We are proposing a secure and efficient encryption scheme to encrypt the data stored in the cloud as well as the queries along with a multi-keyword search scheme to search over the encrypted cloud data.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448147222"/>
              </p:ext>
            </p:extLst>
          </p:nvPr>
        </p:nvGraphicFramePr>
        <p:xfrm>
          <a:off x="304800" y="0"/>
          <a:ext cx="8458200" cy="5619001"/>
        </p:xfrm>
        <a:graphic>
          <a:graphicData uri="http://schemas.openxmlformats.org/drawingml/2006/table">
            <a:tbl>
              <a:tblPr firstRow="1" bandRow="1">
                <a:tableStyleId>{5C22544A-7EE6-4342-B048-85BDC9FD1C3A}</a:tableStyleId>
              </a:tblPr>
              <a:tblGrid>
                <a:gridCol w="4081367">
                  <a:extLst>
                    <a:ext uri="{9D8B030D-6E8A-4147-A177-3AD203B41FA5}">
                      <a16:colId xmlns="" xmlns:a16="http://schemas.microsoft.com/office/drawing/2014/main" val="4204740616"/>
                    </a:ext>
                  </a:extLst>
                </a:gridCol>
                <a:gridCol w="4376833">
                  <a:extLst>
                    <a:ext uri="{9D8B030D-6E8A-4147-A177-3AD203B41FA5}">
                      <a16:colId xmlns="" xmlns:a16="http://schemas.microsoft.com/office/drawing/2014/main" val="2161512350"/>
                    </a:ext>
                  </a:extLst>
                </a:gridCol>
              </a:tblGrid>
              <a:tr h="531193">
                <a:tc>
                  <a:txBody>
                    <a:bodyPr/>
                    <a:lstStyle/>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EXSISTING</a:t>
                      </a: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PROPOSED</a:t>
                      </a: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3675115164"/>
                  </a:ext>
                </a:extLst>
              </a:tr>
              <a:tr h="3202607">
                <a:tc>
                  <a:txBody>
                    <a:bodyPr/>
                    <a:lstStyle/>
                    <a:p>
                      <a:pPr marL="342900" lvl="0" indent="-342900" algn="just">
                        <a:lnSpc>
                          <a:spcPct val="150000"/>
                        </a:lnSpc>
                        <a:spcAft>
                          <a:spcPts val="100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cost and implementation advantages offered by cloud computing are enormous. Due to these advantages, both individual users and the enterprise users are increasingly outsourcing the data to the cloud, instead of spending a significant amount in procuring the required hardware themselves. Despite the many distinct advantages of cloud computing, some concerns are also there</a:t>
                      </a: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spcAft>
                          <a:spcPts val="1000"/>
                        </a:spcAft>
                        <a:buFont typeface="Wingdings" panose="05000000000000000000" pitchFamily="2" charset="2"/>
                        <a:buChar char=""/>
                      </a:pPr>
                      <a:r>
                        <a:rPr lang="en-US" sz="1100" dirty="0" smtClean="0">
                          <a:effectLst/>
                          <a:latin typeface="Times New Roman" panose="02020603050405020304" pitchFamily="18" charset="0"/>
                          <a:ea typeface="Calibri" panose="020F0502020204030204" pitchFamily="34" charset="0"/>
                        </a:rPr>
                        <a:t>Sensitive and personal information of people such as medical records, bank records, private photos are outsourced and stored on a cloud, which causes privacy concerns.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pPr marL="342900" lvl="0" indent="-342900" algn="just">
                        <a:lnSpc>
                          <a:spcPct val="150000"/>
                        </a:lnSpc>
                        <a:spcAft>
                          <a:spcPts val="1000"/>
                        </a:spcAft>
                        <a:buFont typeface="Wingdings" panose="05000000000000000000" pitchFamily="2"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 this paper, we propose a secure tree-based multi-keyword ranked search scheme over encrypted data, and dynamic operation on the document collection. As more and more sensitive data is being uploaded on the cloud in the present scenario, the privacy and security concerns associated with the data is continuously increasing</a:t>
                      </a: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spcAft>
                          <a:spcPts val="1000"/>
                        </a:spcAft>
                        <a:buFont typeface="Wingdings" panose="05000000000000000000" pitchFamily="2" charset="2"/>
                        <a:buChar char=""/>
                      </a:pPr>
                      <a:r>
                        <a:rPr lang="en-US" sz="1100" dirty="0" smtClean="0">
                          <a:effectLst/>
                          <a:latin typeface="Times New Roman" panose="02020603050405020304" pitchFamily="18" charset="0"/>
                          <a:ea typeface="Calibri" panose="020F0502020204030204" pitchFamily="34" charset="0"/>
                        </a:rPr>
                        <a:t>Also, The data is stored on the cloud in the encrypted form.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 xmlns:a16="http://schemas.microsoft.com/office/drawing/2014/main" val="895524964"/>
                  </a:ext>
                </a:extLst>
              </a:tr>
              <a:tr h="1885201">
                <a:tc>
                  <a:txBody>
                    <a:bodyPr/>
                    <a:lstStyle/>
                    <a:p>
                      <a:pPr marL="0" marR="0" algn="just">
                        <a:lnSpc>
                          <a:spcPct val="150000"/>
                        </a:lnSpc>
                        <a:spcBef>
                          <a:spcPts val="0"/>
                        </a:spcBef>
                        <a:spcAft>
                          <a:spcPts val="1000"/>
                        </a:spcAft>
                      </a:pPr>
                      <a:r>
                        <a:rPr lang="en-US" sz="1600" b="1" dirty="0" smtClean="0">
                          <a:latin typeface="Times New Roman" pitchFamily="18" charset="0"/>
                          <a:ea typeface="Calibri"/>
                          <a:cs typeface="Times New Roman" pitchFamily="18" charset="0"/>
                        </a:rPr>
                        <a:t>EXISTING ALGORITHM:-</a:t>
                      </a:r>
                      <a:endParaRPr lang="en-US" sz="1600" dirty="0">
                        <a:latin typeface="Times New Roman" pitchFamily="18" charset="0"/>
                        <a:ea typeface="Calibri"/>
                        <a:cs typeface="Times New Roman" pitchFamily="18" charset="0"/>
                      </a:endParaRPr>
                    </a:p>
                    <a:p>
                      <a:pPr marL="0" marR="0" algn="just">
                        <a:lnSpc>
                          <a:spcPct val="150000"/>
                        </a:lnSpc>
                        <a:spcBef>
                          <a:spcPts val="0"/>
                        </a:spcBef>
                        <a:spcAft>
                          <a:spcPts val="1000"/>
                        </a:spcAft>
                      </a:pPr>
                      <a:r>
                        <a:rPr lang="en-US" sz="1400" dirty="0" smtClean="0">
                          <a:effectLst/>
                          <a:latin typeface="Times New Roman" panose="02020603050405020304" pitchFamily="18" charset="0"/>
                          <a:ea typeface="Calibri" panose="020F0502020204030204" pitchFamily="34" charset="0"/>
                        </a:rPr>
                        <a:t>Lightweight cryptographic algorithms (DES)</a:t>
                      </a:r>
                      <a:endParaRPr lang="en-US" sz="1400" dirty="0">
                        <a:latin typeface="Times New Roman" pitchFamily="18" charset="0"/>
                        <a:ea typeface="Calibri"/>
                        <a:cs typeface="Times New Roman" pitchFamily="18" charset="0"/>
                      </a:endParaRPr>
                    </a:p>
                  </a:txBody>
                  <a:tcPr marL="114300" marR="114300" marT="0" marB="0"/>
                </a:tc>
                <a:tc>
                  <a:txBody>
                    <a:bodyPr/>
                    <a:lstStyle/>
                    <a:p>
                      <a:pPr marL="45720" marR="0" algn="just">
                        <a:lnSpc>
                          <a:spcPct val="150000"/>
                        </a:lnSpc>
                        <a:spcBef>
                          <a:spcPts val="0"/>
                        </a:spcBef>
                        <a:spcAft>
                          <a:spcPts val="1000"/>
                        </a:spcAft>
                      </a:pPr>
                      <a:r>
                        <a:rPr kumimoji="0" lang="en-US" sz="1600" b="1" kern="1200" dirty="0">
                          <a:solidFill>
                            <a:schemeClr val="dk1"/>
                          </a:solidFill>
                          <a:latin typeface="Times New Roman" pitchFamily="18" charset="0"/>
                          <a:ea typeface="Calibri"/>
                          <a:cs typeface="Times New Roman" pitchFamily="18" charset="0"/>
                        </a:rPr>
                        <a:t>PROPOSED ALGORITHM</a:t>
                      </a:r>
                      <a:r>
                        <a:rPr kumimoji="0" lang="en-US" sz="1600" b="1" kern="1200" dirty="0" smtClean="0">
                          <a:solidFill>
                            <a:schemeClr val="dk1"/>
                          </a:solidFill>
                          <a:latin typeface="Times New Roman" pitchFamily="18" charset="0"/>
                          <a:ea typeface="Calibri"/>
                          <a:cs typeface="Times New Roman" pitchFamily="18" charset="0"/>
                        </a:rPr>
                        <a:t>:-</a:t>
                      </a:r>
                    </a:p>
                    <a:p>
                      <a:pPr marL="0" marR="0" indent="0" algn="l" defTabSz="914400" rtl="0" eaLnBrk="1" fontAlgn="auto" latinLnBrk="0" hangingPunct="1">
                        <a:lnSpc>
                          <a:spcPct val="150000"/>
                        </a:lnSpc>
                        <a:spcBef>
                          <a:spcPts val="0"/>
                        </a:spcBef>
                        <a:spcAft>
                          <a:spcPts val="1000"/>
                        </a:spcAft>
                        <a:buClrTx/>
                        <a:buSzTx/>
                        <a:buFont typeface="Wingdings" pitchFamily="2" charset="2"/>
                        <a:buNone/>
                        <a:tabLst/>
                        <a:defRPr/>
                      </a:pPr>
                      <a:r>
                        <a:rPr lang="en-US" sz="1400" dirty="0" smtClean="0">
                          <a:effectLst/>
                          <a:latin typeface="Times New Roman" panose="02020603050405020304" pitchFamily="18" charset="0"/>
                          <a:ea typeface="Calibri" panose="020F0502020204030204" pitchFamily="34" charset="0"/>
                        </a:rPr>
                        <a:t>AES,RSA &amp; SHA algorithm</a:t>
                      </a:r>
                      <a:endParaRPr lang="en-US" sz="1400" dirty="0">
                        <a:latin typeface="Times New Roman" pitchFamily="18" charset="0"/>
                        <a:ea typeface="Calibri"/>
                        <a:cs typeface="Times New Roman" pitchFamily="18" charset="0"/>
                      </a:endParaRPr>
                    </a:p>
                  </a:txBody>
                  <a:tcPr marL="114300" marR="114300" marT="0" marB="0"/>
                </a:tc>
                <a:extLst>
                  <a:ext uri="{0D108BD9-81ED-4DB2-BD59-A6C34878D82A}">
                    <a16:rowId xmlns="" xmlns:a16="http://schemas.microsoft.com/office/drawing/2014/main" val="2381862123"/>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72309158"/>
              </p:ext>
            </p:extLst>
          </p:nvPr>
        </p:nvGraphicFramePr>
        <p:xfrm>
          <a:off x="304800" y="685800"/>
          <a:ext cx="8610600" cy="3531934"/>
        </p:xfrm>
        <a:graphic>
          <a:graphicData uri="http://schemas.openxmlformats.org/drawingml/2006/table">
            <a:tbl>
              <a:tblPr firstRow="1" bandRow="1">
                <a:tableStyleId>{5C22544A-7EE6-4342-B048-85BDC9FD1C3A}</a:tableStyleId>
              </a:tblPr>
              <a:tblGrid>
                <a:gridCol w="4305300">
                  <a:extLst>
                    <a:ext uri="{9D8B030D-6E8A-4147-A177-3AD203B41FA5}">
                      <a16:colId xmlns="" xmlns:a16="http://schemas.microsoft.com/office/drawing/2014/main" val="4204740616"/>
                    </a:ext>
                  </a:extLst>
                </a:gridCol>
                <a:gridCol w="4305300">
                  <a:extLst>
                    <a:ext uri="{9D8B030D-6E8A-4147-A177-3AD203B41FA5}">
                      <a16:colId xmlns="" xmlns:a16="http://schemas.microsoft.com/office/drawing/2014/main" val="2161512350"/>
                    </a:ext>
                  </a:extLst>
                </a:gridCol>
              </a:tblGrid>
              <a:tr h="180975">
                <a:tc>
                  <a:txBody>
                    <a:bodyPr/>
                    <a:lstStyle/>
                    <a:p>
                      <a:pPr algn="ctr">
                        <a:lnSpc>
                          <a:spcPct val="115000"/>
                        </a:lnSpc>
                        <a:spcAft>
                          <a:spcPts val="1000"/>
                        </a:spcAft>
                      </a:pPr>
                      <a:r>
                        <a:rPr kumimoji="0" lang="en-US" sz="1800" b="1" kern="1200" noProof="0" dirty="0" smtClean="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smtClean="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3675115164"/>
                  </a:ext>
                </a:extLst>
              </a:tr>
              <a:tr h="2318925">
                <a:tc>
                  <a:txBody>
                    <a:bodyPr/>
                    <a:lstStyle/>
                    <a:p>
                      <a:pPr marL="0" marR="0" indent="0" algn="just" defTabSz="914400" rtl="0" eaLnBrk="1" fontAlgn="auto" latinLnBrk="0" hangingPunct="1">
                        <a:lnSpc>
                          <a:spcPct val="150000"/>
                        </a:lnSpc>
                        <a:spcBef>
                          <a:spcPts val="0"/>
                        </a:spcBef>
                        <a:spcAft>
                          <a:spcPts val="1000"/>
                        </a:spcAft>
                        <a:buClrTx/>
                        <a:buSzTx/>
                        <a:buFont typeface="Wingdings" pitchFamily="2" charset="2"/>
                        <a:buChar char="Ø"/>
                        <a:tabLst/>
                        <a:defRPr/>
                      </a:pPr>
                      <a:r>
                        <a:rPr lang="en-US" sz="1400" dirty="0" smtClean="0">
                          <a:effectLst/>
                          <a:latin typeface="Times New Roman" panose="02020603050405020304" pitchFamily="18" charset="0"/>
                          <a:ea typeface="Calibri" panose="020F0502020204030204" pitchFamily="34" charset="0"/>
                        </a:rPr>
                        <a:t>The cloud service provider, which is storing this sensitive data, may access it without the requisite authorization. Therefore, to protect data confidentiality, data is encrypted before outsourcing. However, this gives rise to some significant problems. Most of the keyword-based retrieval techniques, which work very efficiently on plain text data, cannot be applied at all on the cipher text. Downloading all the data on the cloud, decrypting it, and then searching is logistically impractical.</a:t>
                      </a:r>
                      <a:endParaRPr lang="en-US" sz="1400" dirty="0">
                        <a:latin typeface="Calibri"/>
                        <a:ea typeface="Calibri"/>
                        <a:cs typeface="Times New Roman"/>
                      </a:endParaRPr>
                    </a:p>
                  </a:txBody>
                  <a:tcPr marL="114300" marR="114300" marT="0" marB="0"/>
                </a:tc>
                <a:tc>
                  <a:txBody>
                    <a:bodyPr/>
                    <a:lstStyle/>
                    <a:p>
                      <a:pPr marL="0" marR="0" algn="just">
                        <a:lnSpc>
                          <a:spcPct val="150000"/>
                        </a:lnSpc>
                        <a:spcBef>
                          <a:spcPts val="0"/>
                        </a:spcBef>
                        <a:spcAft>
                          <a:spcPts val="1000"/>
                        </a:spcAft>
                        <a:buFont typeface="Wingdings" pitchFamily="2" charset="2"/>
                        <a:buChar char="Ø"/>
                      </a:pPr>
                      <a:r>
                        <a:rPr lang="en-US" sz="1400" dirty="0" smtClean="0">
                          <a:effectLst/>
                          <a:latin typeface="Times New Roman" panose="02020603050405020304" pitchFamily="18" charset="0"/>
                          <a:ea typeface="Calibri" panose="020F0502020204030204" pitchFamily="34" charset="0"/>
                        </a:rPr>
                        <a:t>In this paper, we propose an encryption scheme that uses a combination of all three algorithms to encrypt the data and make sure the transfer has taken place correctly. In this paper, we have used SHA as our hashing algorithm. It is the most recent and secure hashing algorithm. We are proposing a secure and efficient encryption scheme to encrypt the data stored in the cloud as well as the queries along with a multi-keyword search scheme to search over the encrypted cloud data.</a:t>
                      </a:r>
                      <a:endParaRPr lang="en-US" sz="1400" dirty="0">
                        <a:latin typeface="Calibri"/>
                        <a:ea typeface="Calibri"/>
                        <a:cs typeface="Times New Roman"/>
                      </a:endParaRPr>
                    </a:p>
                  </a:txBody>
                  <a:tcPr marL="114300" marR="114300" marT="0" marB="0"/>
                </a:tc>
                <a:extLst>
                  <a:ext uri="{0D108BD9-81ED-4DB2-BD59-A6C34878D82A}">
                    <a16:rowId xmlns="" xmlns:a16="http://schemas.microsoft.com/office/drawing/2014/main" val="895524964"/>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1692786435"/>
              </p:ext>
            </p:extLst>
          </p:nvPr>
        </p:nvGraphicFramePr>
        <p:xfrm>
          <a:off x="304800" y="838200"/>
          <a:ext cx="8458200" cy="2499613"/>
        </p:xfrm>
        <a:graphic>
          <a:graphicData uri="http://schemas.openxmlformats.org/drawingml/2006/table">
            <a:tbl>
              <a:tblPr firstRow="1" bandRow="1">
                <a:tableStyleId>{5C22544A-7EE6-4342-B048-85BDC9FD1C3A}</a:tableStyleId>
              </a:tblPr>
              <a:tblGrid>
                <a:gridCol w="4229100">
                  <a:extLst>
                    <a:ext uri="{9D8B030D-6E8A-4147-A177-3AD203B41FA5}">
                      <a16:colId xmlns="" xmlns:a16="http://schemas.microsoft.com/office/drawing/2014/main" val="4204740616"/>
                    </a:ext>
                  </a:extLst>
                </a:gridCol>
                <a:gridCol w="4229100">
                  <a:extLst>
                    <a:ext uri="{9D8B030D-6E8A-4147-A177-3AD203B41FA5}">
                      <a16:colId xmlns="" xmlns:a16="http://schemas.microsoft.com/office/drawing/2014/main" val="2161512350"/>
                    </a:ext>
                  </a:extLst>
                </a:gridCol>
              </a:tblGrid>
              <a:tr h="762000">
                <a:tc>
                  <a:txBody>
                    <a:bodyPr/>
                    <a:lstStyle/>
                    <a:p>
                      <a:pPr algn="ctr">
                        <a:lnSpc>
                          <a:spcPct val="115000"/>
                        </a:lnSpc>
                        <a:spcAft>
                          <a:spcPts val="1000"/>
                        </a:spcAft>
                      </a:pPr>
                      <a:r>
                        <a:rPr kumimoji="0" lang="en-US" sz="18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DRAWBACKS</a:t>
                      </a: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3675115164"/>
                  </a:ext>
                </a:extLst>
              </a:tr>
              <a:tr h="1737613">
                <a:tc>
                  <a:txBody>
                    <a:bodyPr/>
                    <a:lstStyle/>
                    <a:p>
                      <a:pPr marL="342900" lvl="0" indent="-342900" algn="just">
                        <a:lnSpc>
                          <a:spcPct val="150000"/>
                        </a:lnSpc>
                        <a:spcAft>
                          <a:spcPts val="0"/>
                        </a:spcAft>
                        <a:buSzPts val="1200"/>
                        <a:buFont typeface="Symbol" panose="05050102010706020507" pitchFamily="18" charset="2"/>
                        <a:buBlip>
                          <a:blip r:embed="rId2"/>
                        </a:buBlip>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Less Security.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SzPts val="1200"/>
                        <a:buFont typeface="Symbol" panose="05050102010706020507" pitchFamily="18" charset="2"/>
                        <a:buBlip>
                          <a:blip r:embed="rId2"/>
                        </a:buBlip>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Confidentiality for data is not there</a:t>
                      </a: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spcAft>
                          <a:spcPts val="1000"/>
                        </a:spcAft>
                        <a:buSzPts val="1200"/>
                        <a:buFont typeface="Symbol" panose="05050102010706020507" pitchFamily="18" charset="2"/>
                        <a:buBlip>
                          <a:blip r:embed="rId2"/>
                        </a:buBlip>
                      </a:pPr>
                      <a:r>
                        <a:rPr lang="en-US" sz="1100" dirty="0" smtClean="0">
                          <a:effectLst/>
                          <a:latin typeface="Times New Roman" panose="02020603050405020304" pitchFamily="18" charset="0"/>
                          <a:ea typeface="Calibri" panose="020F0502020204030204" pitchFamily="34" charset="0"/>
                        </a:rPr>
                        <a:t>Causes Privacy concerns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pPr marL="342900" lvl="0" indent="-342900" algn="just">
                        <a:lnSpc>
                          <a:spcPct val="150000"/>
                        </a:lnSpc>
                        <a:spcAft>
                          <a:spcPts val="0"/>
                        </a:spcAft>
                        <a:buSzPts val="1200"/>
                        <a:buFont typeface="Symbol" panose="05050102010706020507" pitchFamily="18" charset="2"/>
                        <a:buBlip>
                          <a:blip r:embed="rId2"/>
                        </a:buBlip>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High Security.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SzPts val="1200"/>
                        <a:buFont typeface="Symbol" panose="05050102010706020507" pitchFamily="18" charset="2"/>
                        <a:buBlip>
                          <a:blip r:embed="rId2"/>
                        </a:buBlip>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Provides high confidentiality</a:t>
                      </a: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spcAft>
                          <a:spcPts val="1000"/>
                        </a:spcAft>
                        <a:buSzPts val="1200"/>
                        <a:buFont typeface="Symbol" panose="05050102010706020507" pitchFamily="18" charset="2"/>
                        <a:buBlip>
                          <a:blip r:embed="rId2"/>
                        </a:buBlip>
                      </a:pPr>
                      <a:r>
                        <a:rPr lang="en-US" sz="1100" dirty="0" smtClean="0">
                          <a:effectLst/>
                          <a:latin typeface="Times New Roman" panose="02020603050405020304" pitchFamily="18" charset="0"/>
                          <a:ea typeface="Calibri" panose="020F0502020204030204" pitchFamily="34" charset="0"/>
                        </a:rPr>
                        <a:t>Overcomes the privacy concerns problem.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 xmlns:a16="http://schemas.microsoft.com/office/drawing/2014/main" val="910404205"/>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2F6527A-A269-40E7-89C7-A9782DC06937}"/>
              </a:ext>
            </a:extLst>
          </p:cNvPr>
          <p:cNvSpPr/>
          <p:nvPr/>
        </p:nvSpPr>
        <p:spPr>
          <a:xfrm>
            <a:off x="609600" y="381000"/>
            <a:ext cx="7924800" cy="602753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PROCESSOR		:  	DUAL CORE 2 DUO.</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RAM			:	2GB DD RAM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HARD DISK 		:	250 GB</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FRONT END 		:          	J2EE (JSP, SERVLET)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BACK END		: 	MY SQL 5.5</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186835">
            <a:off x="1899200" y="2432435"/>
            <a:ext cx="5051903" cy="1143000"/>
          </a:xfrm>
        </p:spPr>
        <p:txBody>
          <a:bodyPr>
            <a:noAutofit/>
          </a:bodyPr>
          <a:lstStyle/>
          <a:p>
            <a:r>
              <a:rPr lang="en-US" sz="8000" b="1" dirty="0" smtClean="0">
                <a:latin typeface="Times New Roman" pitchFamily="18" charset="0"/>
                <a:cs typeface="Times New Roman" pitchFamily="18" charset="0"/>
              </a:rPr>
              <a:t>Thank You</a:t>
            </a:r>
            <a:endParaRPr lang="en-US" sz="8000" b="1" dirty="0">
              <a:latin typeface="Times New Roman" pitchFamily="18" charset="0"/>
              <a:cs typeface="Times New Roman" pitchFamily="18" charset="0"/>
            </a:endParaRPr>
          </a:p>
        </p:txBody>
      </p:sp>
    </p:spTree>
  </p:cSld>
  <p:clrMapOvr>
    <a:masterClrMapping/>
  </p:clrMapOvr>
  <p:transition spd="slow">
    <p:push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863</TotalTime>
  <Words>663</Words>
  <Application>Microsoft Office PowerPoint</Application>
  <PresentationFormat>On-screen Show (4:3)</PresentationFormat>
  <Paragraphs>40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Constantia</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Vertilink Technologies</Manager>
  <Company>Vertilink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 </dc:title>
  <dc:creator>Vertilink Technologies</dc:creator>
  <cp:lastModifiedBy>Syyed</cp:lastModifiedBy>
  <cp:revision>30</cp:revision>
  <dcterms:created xsi:type="dcterms:W3CDTF">2014-01-29T07:45:10Z</dcterms:created>
  <dcterms:modified xsi:type="dcterms:W3CDTF">2020-09-25T14:26:31Z</dcterms:modified>
</cp:coreProperties>
</file>