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7" r:id="rId2"/>
    <p:sldId id="258" r:id="rId3"/>
    <p:sldId id="293" r:id="rId4"/>
    <p:sldId id="294" r:id="rId5"/>
    <p:sldId id="295" r:id="rId6"/>
    <p:sldId id="296" r:id="rId7"/>
    <p:sldId id="320" r:id="rId8"/>
    <p:sldId id="298" r:id="rId9"/>
    <p:sldId id="299" r:id="rId10"/>
    <p:sldId id="266" r:id="rId11"/>
    <p:sldId id="268" r:id="rId12"/>
    <p:sldId id="259" r:id="rId13"/>
    <p:sldId id="262" r:id="rId14"/>
    <p:sldId id="263" r:id="rId15"/>
    <p:sldId id="264" r:id="rId16"/>
    <p:sldId id="269" r:id="rId17"/>
    <p:sldId id="261" r:id="rId18"/>
    <p:sldId id="270" r:id="rId19"/>
    <p:sldId id="265" r:id="rId20"/>
    <p:sldId id="274" r:id="rId21"/>
    <p:sldId id="300" r:id="rId22"/>
    <p:sldId id="277" r:id="rId23"/>
    <p:sldId id="275" r:id="rId24"/>
    <p:sldId id="276" r:id="rId25"/>
    <p:sldId id="279" r:id="rId26"/>
    <p:sldId id="280" r:id="rId27"/>
    <p:sldId id="281" r:id="rId28"/>
    <p:sldId id="302" r:id="rId29"/>
    <p:sldId id="282" r:id="rId30"/>
    <p:sldId id="283" r:id="rId31"/>
    <p:sldId id="292" r:id="rId32"/>
    <p:sldId id="278" r:id="rId33"/>
    <p:sldId id="314" r:id="rId34"/>
    <p:sldId id="315" r:id="rId35"/>
    <p:sldId id="316" r:id="rId36"/>
    <p:sldId id="317" r:id="rId37"/>
    <p:sldId id="318" r:id="rId38"/>
    <p:sldId id="319" r:id="rId39"/>
    <p:sldId id="313" r:id="rId40"/>
    <p:sldId id="284" r:id="rId41"/>
    <p:sldId id="285" r:id="rId42"/>
    <p:sldId id="286" r:id="rId43"/>
    <p:sldId id="287" r:id="rId44"/>
    <p:sldId id="301" r:id="rId45"/>
    <p:sldId id="304" r:id="rId46"/>
    <p:sldId id="303" r:id="rId47"/>
    <p:sldId id="305" r:id="rId48"/>
    <p:sldId id="306" r:id="rId49"/>
    <p:sldId id="307" r:id="rId50"/>
    <p:sldId id="308" r:id="rId51"/>
    <p:sldId id="309" r:id="rId52"/>
    <p:sldId id="310" r:id="rId53"/>
    <p:sldId id="312" r:id="rId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21" autoAdjust="0"/>
    <p:restoredTop sz="81475" autoAdjust="0"/>
  </p:normalViewPr>
  <p:slideViewPr>
    <p:cSldViewPr snapToGrid="0">
      <p:cViewPr varScale="1">
        <p:scale>
          <a:sx n="60" d="100"/>
          <a:sy n="60" d="100"/>
        </p:scale>
        <p:origin x="32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1FE266-82EF-48CD-B3EA-049CB0F1BEF9}" type="datetimeFigureOut">
              <a:rPr lang="zh-CN" altLang="en-US" smtClean="0"/>
              <a:t>2018/3/12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E8A28D-8B8A-45A4-A50E-4952CD078193}" type="slidenum">
              <a:rPr lang="zh-CN" altLang="en-US" smtClean="0"/>
              <a:t>‹#›</a:t>
            </a:fld>
            <a:endParaRPr lang="zh-CN" altLang="en-US"/>
          </a:p>
        </p:txBody>
      </p:sp>
    </p:spTree>
    <p:extLst>
      <p:ext uri="{BB962C8B-B14F-4D97-AF65-F5344CB8AC3E}">
        <p14:creationId xmlns:p14="http://schemas.microsoft.com/office/powerpoint/2010/main" val="1152587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各位尊敬的老师</a:t>
            </a:r>
            <a:r>
              <a:rPr lang="zh-CN" altLang="en-US" dirty="0" smtClean="0"/>
              <a:t>，</a:t>
            </a:r>
            <a:r>
              <a:rPr lang="zh-CN" altLang="en-US" dirty="0" smtClean="0"/>
              <a:t>同学，大家</a:t>
            </a:r>
            <a:r>
              <a:rPr lang="zh-CN" altLang="en-US" dirty="0" smtClean="0"/>
              <a:t>下午好。我是答辩人黄逸帆</a:t>
            </a:r>
            <a:r>
              <a:rPr lang="zh-CN" altLang="en-US" dirty="0" smtClean="0"/>
              <a:t>，我的指导老师是王智老师，硕士</a:t>
            </a:r>
            <a:r>
              <a:rPr lang="zh-CN" altLang="en-US" dirty="0" smtClean="0"/>
              <a:t>论文答辩题目是：基于声信号与</a:t>
            </a:r>
            <a:r>
              <a:rPr lang="en-US" altLang="zh-CN" dirty="0" smtClean="0"/>
              <a:t>PDR</a:t>
            </a:r>
            <a:r>
              <a:rPr lang="zh-CN" altLang="en-US" dirty="0" smtClean="0"/>
              <a:t>的智能手机室内融合定位方法研究</a:t>
            </a:r>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1</a:t>
            </a:fld>
            <a:endParaRPr lang="zh-CN" altLang="en-US"/>
          </a:p>
        </p:txBody>
      </p:sp>
    </p:spTree>
    <p:extLst>
      <p:ext uri="{BB962C8B-B14F-4D97-AF65-F5344CB8AC3E}">
        <p14:creationId xmlns:p14="http://schemas.microsoft.com/office/powerpoint/2010/main" val="709835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系统子模块主要分为，声信号定位模块与步行者航位推算模块两部分。其中，步行者航位推算模块，包括步伐检测、步长估计、航向估计三块内容。</a:t>
            </a:r>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10</a:t>
            </a:fld>
            <a:endParaRPr lang="zh-CN" altLang="en-US"/>
          </a:p>
        </p:txBody>
      </p:sp>
    </p:spTree>
    <p:extLst>
      <p:ext uri="{BB962C8B-B14F-4D97-AF65-F5344CB8AC3E}">
        <p14:creationId xmlns:p14="http://schemas.microsoft.com/office/powerpoint/2010/main" val="1905369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本文选用的声信号定位方法属于主动式</a:t>
            </a:r>
            <a:r>
              <a:rPr lang="x-none" altLang="zh-CN" sz="1200" kern="1200" dirty="0" smtClean="0">
                <a:solidFill>
                  <a:schemeClr val="tx1"/>
                </a:solidFill>
                <a:effectLst/>
                <a:latin typeface="+mn-lt"/>
                <a:ea typeface="+mn-ea"/>
                <a:cs typeface="+mn-cs"/>
              </a:rPr>
              <a:t>TDOA</a:t>
            </a:r>
            <a:r>
              <a:rPr lang="zh-CN" altLang="zh-CN" sz="1200" kern="1200" dirty="0" smtClean="0">
                <a:solidFill>
                  <a:schemeClr val="tx1"/>
                </a:solidFill>
                <a:effectLst/>
                <a:latin typeface="+mn-lt"/>
                <a:ea typeface="+mn-ea"/>
                <a:cs typeface="+mn-cs"/>
              </a:rPr>
              <a:t>定位，由用户智能手机端发出调制声信号，声信号接收节点监听调制声信号，</a:t>
            </a:r>
            <a:r>
              <a:rPr lang="zh-CN" altLang="en-US" sz="1200" kern="1200" dirty="0" smtClean="0">
                <a:solidFill>
                  <a:schemeClr val="tx1"/>
                </a:solidFill>
                <a:effectLst/>
                <a:latin typeface="+mn-lt"/>
                <a:ea typeface="+mn-ea"/>
                <a:cs typeface="+mn-cs"/>
              </a:rPr>
              <a:t>通过互相关算法检测到达时刻，并</a:t>
            </a:r>
            <a:r>
              <a:rPr lang="zh-CN" altLang="zh-CN" sz="1200" kern="1200" dirty="0" smtClean="0">
                <a:solidFill>
                  <a:schemeClr val="tx1"/>
                </a:solidFill>
                <a:effectLst/>
                <a:latin typeface="+mn-lt"/>
                <a:ea typeface="+mn-ea"/>
                <a:cs typeface="+mn-cs"/>
              </a:rPr>
              <a:t>计算到达时间差，</a:t>
            </a:r>
            <a:r>
              <a:rPr lang="zh-CN" altLang="en-US" sz="1200" kern="1200" dirty="0" smtClean="0">
                <a:solidFill>
                  <a:schemeClr val="tx1"/>
                </a:solidFill>
                <a:effectLst/>
                <a:latin typeface="+mn-lt"/>
                <a:ea typeface="+mn-ea"/>
                <a:cs typeface="+mn-cs"/>
              </a:rPr>
              <a:t>进一步</a:t>
            </a:r>
            <a:r>
              <a:rPr lang="zh-CN" altLang="zh-CN" sz="1200" kern="1200" dirty="0" smtClean="0">
                <a:solidFill>
                  <a:schemeClr val="tx1"/>
                </a:solidFill>
                <a:effectLst/>
                <a:latin typeface="+mn-lt"/>
                <a:ea typeface="+mn-ea"/>
                <a:cs typeface="+mn-cs"/>
              </a:rPr>
              <a:t>通过最大似然估计获取定位估计结果。所采用的声信号其频率为</a:t>
            </a:r>
            <a:r>
              <a:rPr lang="x-none" altLang="zh-CN" sz="1200" kern="1200" dirty="0" smtClean="0">
                <a:solidFill>
                  <a:schemeClr val="tx1"/>
                </a:solidFill>
                <a:effectLst/>
                <a:latin typeface="+mn-lt"/>
                <a:ea typeface="+mn-ea"/>
                <a:cs typeface="+mn-cs"/>
              </a:rPr>
              <a:t>18kHz~21kHz</a:t>
            </a:r>
            <a:r>
              <a:rPr lang="zh-CN" altLang="zh-CN" sz="1200" kern="1200" dirty="0" smtClean="0">
                <a:solidFill>
                  <a:schemeClr val="tx1"/>
                </a:solidFill>
                <a:effectLst/>
                <a:latin typeface="+mn-lt"/>
                <a:ea typeface="+mn-ea"/>
                <a:cs typeface="+mn-cs"/>
              </a:rPr>
              <a:t>，该频段的声信号人耳几乎不可听到，具有不扰民的优点</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11</a:t>
            </a:fld>
            <a:endParaRPr lang="zh-CN" altLang="en-US"/>
          </a:p>
        </p:txBody>
      </p:sp>
    </p:spTree>
    <p:extLst>
      <p:ext uri="{BB962C8B-B14F-4D97-AF65-F5344CB8AC3E}">
        <p14:creationId xmlns:p14="http://schemas.microsoft.com/office/powerpoint/2010/main" val="1649700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由于人在行走时，其加速度会随着步伐呈现一定的周期性。考虑到行走时，将手机持于胸前是进行定位时较为普遍的一种情况。针对该种模式，本文采用</a:t>
            </a:r>
            <a:r>
              <a:rPr lang="zh-CN" altLang="zh-CN" sz="1200" kern="1200" dirty="0" smtClean="0">
                <a:solidFill>
                  <a:schemeClr val="tx1"/>
                </a:solidFill>
                <a:effectLst/>
                <a:latin typeface="+mn-lt"/>
                <a:ea typeface="+mn-ea"/>
                <a:cs typeface="+mn-cs"/>
              </a:rPr>
              <a:t>基于动态阈值的步伐检测算法</a:t>
            </a:r>
            <a:r>
              <a:rPr lang="zh-CN" altLang="en-US" sz="1200" kern="1200" dirty="0" smtClean="0">
                <a:solidFill>
                  <a:schemeClr val="tx1"/>
                </a:solidFill>
                <a:effectLst/>
                <a:latin typeface="+mn-lt"/>
                <a:ea typeface="+mn-ea"/>
                <a:cs typeface="+mn-cs"/>
              </a:rPr>
              <a:t>，主要通过在时域上对加速度进行分析，进行记步。首先通过手机内置的三轴加速度计获取，原始加速度信息，并对加速度进行分解，获得竖直方向行人加速度，并通过移动平均法进行低通滤波，此后根据动态阈值对加速度进行</a:t>
            </a:r>
            <a:r>
              <a:rPr lang="en-US" altLang="zh-CN" sz="1200" kern="1200" dirty="0" smtClean="0">
                <a:solidFill>
                  <a:schemeClr val="tx1"/>
                </a:solidFill>
                <a:effectLst/>
                <a:latin typeface="+mn-lt"/>
                <a:ea typeface="+mn-ea"/>
                <a:cs typeface="+mn-cs"/>
              </a:rPr>
              <a:t>0-1</a:t>
            </a:r>
            <a:r>
              <a:rPr lang="zh-CN" altLang="en-US" sz="1200" kern="1200" dirty="0" smtClean="0">
                <a:solidFill>
                  <a:schemeClr val="tx1"/>
                </a:solidFill>
                <a:effectLst/>
                <a:latin typeface="+mn-lt"/>
                <a:ea typeface="+mn-ea"/>
                <a:cs typeface="+mn-cs"/>
              </a:rPr>
              <a:t>二值化，并通过时域窗口限制，提高计步准确性。</a:t>
            </a:r>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12</a:t>
            </a:fld>
            <a:endParaRPr lang="zh-CN" altLang="en-US"/>
          </a:p>
        </p:txBody>
      </p:sp>
    </p:spTree>
    <p:extLst>
      <p:ext uri="{BB962C8B-B14F-4D97-AF65-F5344CB8AC3E}">
        <p14:creationId xmlns:p14="http://schemas.microsoft.com/office/powerpoint/2010/main" val="3394452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这是手机的加速度计三轴方向示意图，右图是竖直方向行人加速度分解的示意图。我们通过获取行人竖直方向加速度，来进一步进行步伐检测，因为竖直方向的加速度能更好地反映步伐的周期性。</a:t>
            </a:r>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13</a:t>
            </a:fld>
            <a:endParaRPr lang="zh-CN" altLang="en-US"/>
          </a:p>
        </p:txBody>
      </p:sp>
    </p:spTree>
    <p:extLst>
      <p:ext uri="{BB962C8B-B14F-4D97-AF65-F5344CB8AC3E}">
        <p14:creationId xmlns:p14="http://schemas.microsoft.com/office/powerpoint/2010/main" val="2558930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左图是进行滤波前的行人竖直方向加速度，右图是进行滤波后的行人竖直方向加速度。可发现，通过移动平均滤波加速度曲线得到了平滑。</a:t>
            </a:r>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14</a:t>
            </a:fld>
            <a:endParaRPr lang="zh-CN" altLang="en-US"/>
          </a:p>
        </p:txBody>
      </p:sp>
    </p:spTree>
    <p:extLst>
      <p:ext uri="{BB962C8B-B14F-4D97-AF65-F5344CB8AC3E}">
        <p14:creationId xmlns:p14="http://schemas.microsoft.com/office/powerpoint/2010/main" val="3852537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上图红色曲线是进行</a:t>
            </a:r>
            <a:r>
              <a:rPr lang="en-US" altLang="zh-CN" dirty="0" smtClean="0"/>
              <a:t>0-1</a:t>
            </a:r>
            <a:r>
              <a:rPr lang="zh-CN" altLang="en-US" dirty="0" smtClean="0"/>
              <a:t>二值化后的曲线，每当发现由</a:t>
            </a:r>
            <a:r>
              <a:rPr lang="en-US" altLang="zh-CN" dirty="0" smtClean="0"/>
              <a:t>0</a:t>
            </a:r>
            <a:r>
              <a:rPr lang="zh-CN" altLang="en-US" dirty="0" smtClean="0"/>
              <a:t>变为</a:t>
            </a:r>
            <a:r>
              <a:rPr lang="en-US" altLang="zh-CN" dirty="0" smtClean="0"/>
              <a:t>1</a:t>
            </a:r>
            <a:r>
              <a:rPr lang="zh-CN" altLang="en-US" dirty="0" smtClean="0"/>
              <a:t>时，且时域间隔符合要求，便认为用户迈出了一步。</a:t>
            </a:r>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15</a:t>
            </a:fld>
            <a:endParaRPr lang="zh-CN" altLang="en-US"/>
          </a:p>
        </p:txBody>
      </p:sp>
    </p:spTree>
    <p:extLst>
      <p:ext uri="{BB962C8B-B14F-4D97-AF65-F5344CB8AC3E}">
        <p14:creationId xmlns:p14="http://schemas.microsoft.com/office/powerpoint/2010/main" val="672710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这张表是步伐检测算法的实验结果，可以发现，在不同步行速度情况下，本文提出的方法皆有较高的准确率，可达</a:t>
            </a:r>
            <a:r>
              <a:rPr lang="en-US" altLang="zh-CN" dirty="0" smtClean="0"/>
              <a:t>96%</a:t>
            </a:r>
            <a:r>
              <a:rPr lang="zh-CN" altLang="en-US" dirty="0" smtClean="0"/>
              <a:t>以上。</a:t>
            </a:r>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16</a:t>
            </a:fld>
            <a:endParaRPr lang="zh-CN" altLang="en-US"/>
          </a:p>
        </p:txBody>
      </p:sp>
    </p:spTree>
    <p:extLst>
      <p:ext uri="{BB962C8B-B14F-4D97-AF65-F5344CB8AC3E}">
        <p14:creationId xmlns:p14="http://schemas.microsoft.com/office/powerpoint/2010/main" val="31318219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前的步伐检测算法，主要分为常量模型和经验公式模型，其中常量模型将步长视为固定值，没有考虑用户步长的差异，而经验公式模型，往往需要输入身高、性别等用户私人参数。我们提出一种基于声信号定位的个体步长估计算法，无需输入用户相关参数，就可以较为准确地获取用户的实时步长</a:t>
            </a:r>
            <a:r>
              <a:rPr lang="zh-CN" altLang="en-US" dirty="0" smtClean="0"/>
              <a:t>。该算法主要有以下几步，其核心思想在于借助航向角数据，判断行人是否走直线，并借助声信号定位，估计行人走直线的距离，借助步伐检测算法，记录距离行人运动步数，并进一步得到步长估计值。</a:t>
            </a:r>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17</a:t>
            </a:fld>
            <a:endParaRPr lang="zh-CN" altLang="en-US"/>
          </a:p>
        </p:txBody>
      </p:sp>
    </p:spTree>
    <p:extLst>
      <p:ext uri="{BB962C8B-B14F-4D97-AF65-F5344CB8AC3E}">
        <p14:creationId xmlns:p14="http://schemas.microsoft.com/office/powerpoint/2010/main" val="2187251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我们对该步长估计算法进行实地实验，发现在起始点位置和终点位置估计准确的情况下，该算法的步长估计绝对误差在厘米级，具有良好的准确性。</a:t>
            </a:r>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18</a:t>
            </a:fld>
            <a:endParaRPr lang="zh-CN" altLang="en-US"/>
          </a:p>
        </p:txBody>
      </p:sp>
    </p:spTree>
    <p:extLst>
      <p:ext uri="{BB962C8B-B14F-4D97-AF65-F5344CB8AC3E}">
        <p14:creationId xmlns:p14="http://schemas.microsoft.com/office/powerpoint/2010/main" val="3167193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我们主要通过磁力计和陀螺仪来进行航向估计，研究中考虑到了陀螺仪零漂的影响，主要通过磁力计获取初始航向角，在运动过程中，通过陀螺仪获取用户的角速度</a:t>
            </a:r>
            <a:r>
              <a:rPr lang="zh-CN" altLang="en-US" dirty="0" smtClean="0"/>
              <a:t>，获取</a:t>
            </a:r>
            <a:r>
              <a:rPr lang="zh-CN" altLang="en-US" dirty="0" smtClean="0"/>
              <a:t>航向角，并对一步内航向角取平均，进而获取实时航向角。</a:t>
            </a:r>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19</a:t>
            </a:fld>
            <a:endParaRPr lang="zh-CN" altLang="en-US"/>
          </a:p>
        </p:txBody>
      </p:sp>
    </p:spTree>
    <p:extLst>
      <p:ext uri="{BB962C8B-B14F-4D97-AF65-F5344CB8AC3E}">
        <p14:creationId xmlns:p14="http://schemas.microsoft.com/office/powerpoint/2010/main" val="3048786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今天我的答辩内容主要有以下几个部分。</a:t>
            </a:r>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2</a:t>
            </a:fld>
            <a:endParaRPr lang="zh-CN" altLang="en-US"/>
          </a:p>
        </p:txBody>
      </p:sp>
    </p:spTree>
    <p:extLst>
      <p:ext uri="{BB962C8B-B14F-4D97-AF65-F5344CB8AC3E}">
        <p14:creationId xmlns:p14="http://schemas.microsoft.com/office/powerpoint/2010/main" val="17999750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这个是航向估计算法的，实地实验，运动过程中，转了两个</a:t>
                </a:r>
                <a:r>
                  <a:rPr lang="en-US" altLang="zh-CN" dirty="0" smtClean="0"/>
                  <a:t>90</a:t>
                </a:r>
                <a:r>
                  <a:rPr lang="zh-CN" altLang="en-US" dirty="0" smtClean="0"/>
                  <a:t>度的弯，发现，随时间累积，航向角估计有一定的累积误差。</a:t>
                </a:r>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图中红点代表用户初始位置，进行该部分测试时，用户手持智能手机，沿直线步行一段距离后，进行两次转弯（皆为转</a:t>
                </a:r>
                <a:r>
                  <a:rPr lang="x-none" altLang="zh-CN" sz="1200" kern="1200" dirty="0">
                    <a:solidFill>
                      <a:schemeClr val="tx1"/>
                    </a:solidFill>
                    <a:effectLst/>
                    <a:latin typeface="+mn-lt"/>
                    <a:ea typeface="+mn-ea"/>
                    <a:cs typeface="+mn-cs"/>
                  </a:rPr>
                  <a:t>90</a:t>
                </a:r>
                <a:r>
                  <a:rPr lang="x-none" altLang="zh-CN" sz="1200" i="0" kern="120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），其中采样频率为</a:t>
                </a:r>
                <a:r>
                  <a:rPr lang="x-none" altLang="zh-CN" sz="1200" kern="1200" dirty="0">
                    <a:solidFill>
                      <a:schemeClr val="tx1"/>
                    </a:solidFill>
                    <a:effectLst/>
                    <a:latin typeface="+mn-lt"/>
                    <a:ea typeface="+mn-ea"/>
                    <a:cs typeface="+mn-cs"/>
                  </a:rPr>
                  <a:t>50Hz</a:t>
                </a:r>
                <a:r>
                  <a:rPr lang="zh-CN" altLang="zh-CN" sz="1200" kern="1200" dirty="0">
                    <a:solidFill>
                      <a:schemeClr val="tx1"/>
                    </a:solidFill>
                    <a:effectLst/>
                    <a:latin typeface="+mn-lt"/>
                    <a:ea typeface="+mn-ea"/>
                    <a:cs typeface="+mn-cs"/>
                  </a:rPr>
                  <a:t>，</a:t>
                </a:r>
                <a:endParaRPr lang="zh-CN" altLang="en-US" dirty="0"/>
              </a:p>
            </p:txBody>
          </p:sp>
        </mc:Fallback>
      </mc:AlternateContent>
      <p:sp>
        <p:nvSpPr>
          <p:cNvPr id="4" name="灯片编号占位符 3"/>
          <p:cNvSpPr>
            <a:spLocks noGrp="1"/>
          </p:cNvSpPr>
          <p:nvPr>
            <p:ph type="sldNum" sz="quarter" idx="10"/>
          </p:nvPr>
        </p:nvSpPr>
        <p:spPr/>
        <p:txBody>
          <a:bodyPr/>
          <a:lstStyle/>
          <a:p>
            <a:fld id="{89F97786-C97E-4416-84F0-73C6EA126CA7}" type="slidenum">
              <a:rPr lang="zh-CN" altLang="en-US" smtClean="0"/>
              <a:t>20</a:t>
            </a:fld>
            <a:endParaRPr lang="zh-CN" altLang="en-US"/>
          </a:p>
        </p:txBody>
      </p:sp>
    </p:spTree>
    <p:extLst>
      <p:ext uri="{BB962C8B-B14F-4D97-AF65-F5344CB8AC3E}">
        <p14:creationId xmlns:p14="http://schemas.microsoft.com/office/powerpoint/2010/main" val="13809068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报告主要包含如下几个部分内容</a:t>
            </a:r>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21</a:t>
            </a:fld>
            <a:endParaRPr lang="zh-CN" altLang="en-US"/>
          </a:p>
        </p:txBody>
      </p:sp>
    </p:spTree>
    <p:extLst>
      <p:ext uri="{BB962C8B-B14F-4D97-AF65-F5344CB8AC3E}">
        <p14:creationId xmlns:p14="http://schemas.microsoft.com/office/powerpoint/2010/main" val="2994142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是否要加个标题</a:t>
            </a:r>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22</a:t>
            </a:fld>
            <a:endParaRPr lang="zh-CN" altLang="en-US"/>
          </a:p>
        </p:txBody>
      </p:sp>
    </p:spTree>
    <p:extLst>
      <p:ext uri="{BB962C8B-B14F-4D97-AF65-F5344CB8AC3E}">
        <p14:creationId xmlns:p14="http://schemas.microsoft.com/office/powerpoint/2010/main" val="4274390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gn="l">
              <a:buClr>
                <a:schemeClr val="tx2"/>
              </a:buClr>
              <a:buFont typeface="Wingdings" panose="05000000000000000000" pitchFamily="2" charset="2"/>
              <a:buNone/>
            </a:pPr>
            <a:r>
              <a:rPr lang="zh-CN" altLang="en-US" sz="2800" dirty="0" smtClean="0">
                <a:latin typeface="微软雅黑" panose="020B0503020204020204" pitchFamily="34" charset="-122"/>
                <a:ea typeface="微软雅黑" panose="020B0503020204020204" pitchFamily="34" charset="-122"/>
              </a:rPr>
              <a:t>时间不匹配问题</a:t>
            </a:r>
            <a:r>
              <a:rPr lang="zh-CN" altLang="en-US" sz="2800" dirty="0" smtClean="0">
                <a:latin typeface="微软雅黑" panose="020B0503020204020204" pitchFamily="34" charset="-122"/>
                <a:ea typeface="微软雅黑" panose="020B0503020204020204" pitchFamily="34" charset="-122"/>
                <a:sym typeface="Wingdings" panose="05000000000000000000" pitchFamily="2" charset="2"/>
              </a:rPr>
              <a:t>：</a:t>
            </a:r>
            <a:r>
              <a:rPr lang="en-US" altLang="zh-CN" sz="2800" dirty="0" smtClean="0">
                <a:latin typeface="微软雅黑" panose="020B0503020204020204" pitchFamily="34" charset="-122"/>
                <a:ea typeface="微软雅黑" panose="020B0503020204020204" pitchFamily="34" charset="-122"/>
                <a:sym typeface="Wingdings" panose="05000000000000000000" pitchFamily="2" charset="2"/>
              </a:rPr>
              <a:t>(1)</a:t>
            </a:r>
            <a:r>
              <a:rPr lang="zh-CN" altLang="en-US" sz="2600" dirty="0" smtClean="0">
                <a:latin typeface="微软雅黑" panose="020B0503020204020204" pitchFamily="34" charset="-122"/>
                <a:ea typeface="微软雅黑" panose="020B0503020204020204" pitchFamily="34" charset="-122"/>
              </a:rPr>
              <a:t>初始时刻不一致，</a:t>
            </a:r>
            <a:r>
              <a:rPr lang="en-US" altLang="zh-CN" sz="2600" dirty="0" smtClean="0">
                <a:latin typeface="微软雅黑" panose="020B0503020204020204" pitchFamily="34" charset="-122"/>
                <a:ea typeface="微软雅黑" panose="020B0503020204020204" pitchFamily="34" charset="-122"/>
              </a:rPr>
              <a:t>;</a:t>
            </a:r>
            <a:r>
              <a:rPr lang="en-US" altLang="zh-CN" sz="2600" baseline="0" dirty="0" smtClean="0">
                <a:latin typeface="微软雅黑" panose="020B0503020204020204" pitchFamily="34" charset="-122"/>
                <a:ea typeface="微软雅黑" panose="020B0503020204020204" pitchFamily="34" charset="-122"/>
              </a:rPr>
              <a:t> </a:t>
            </a:r>
            <a:r>
              <a:rPr lang="en-US" altLang="zh-CN" sz="2600" dirty="0" smtClean="0">
                <a:latin typeface="微软雅黑" panose="020B0503020204020204" pitchFamily="34" charset="-122"/>
                <a:ea typeface="微软雅黑" panose="020B0503020204020204" pitchFamily="34" charset="-122"/>
              </a:rPr>
              <a:t>(2)</a:t>
            </a:r>
            <a:r>
              <a:rPr lang="zh-CN" altLang="en-US" sz="2600" dirty="0" smtClean="0">
                <a:latin typeface="微软雅黑" panose="020B0503020204020204" pitchFamily="34" charset="-122"/>
                <a:ea typeface="微软雅黑" panose="020B0503020204020204" pitchFamily="34" charset="-122"/>
              </a:rPr>
              <a:t>定位频率不一致</a:t>
            </a:r>
            <a:r>
              <a:rPr lang="en-US" altLang="zh-CN" sz="2600" dirty="0" smtClean="0">
                <a:latin typeface="微软雅黑" panose="020B0503020204020204" pitchFamily="34" charset="-122"/>
                <a:ea typeface="微软雅黑" panose="020B0503020204020204" pitchFamily="34" charset="-122"/>
              </a:rPr>
              <a:t>;</a:t>
            </a:r>
            <a:r>
              <a:rPr lang="en-US" altLang="zh-CN" sz="2600" baseline="0" dirty="0" smtClean="0">
                <a:latin typeface="微软雅黑" panose="020B0503020204020204" pitchFamily="34" charset="-122"/>
                <a:ea typeface="微软雅黑" panose="020B0503020204020204" pitchFamily="34" charset="-122"/>
              </a:rPr>
              <a:t> </a:t>
            </a:r>
            <a:r>
              <a:rPr lang="en-US" altLang="zh-CN" sz="2600" dirty="0" smtClean="0">
                <a:latin typeface="微软雅黑" panose="020B0503020204020204" pitchFamily="34" charset="-122"/>
                <a:ea typeface="微软雅黑" panose="020B0503020204020204" pitchFamily="34" charset="-122"/>
              </a:rPr>
              <a:t>(3)</a:t>
            </a:r>
            <a:r>
              <a:rPr lang="zh-CN" altLang="en-US" sz="2600" dirty="0" smtClean="0">
                <a:latin typeface="微软雅黑" panose="020B0503020204020204" pitchFamily="34" charset="-122"/>
                <a:ea typeface="微软雅黑" panose="020B0503020204020204" pitchFamily="34" charset="-122"/>
              </a:rPr>
              <a:t>声信号定位信息存在</a:t>
            </a:r>
            <a:r>
              <a:rPr lang="zh-CN" altLang="en-US" sz="2600" dirty="0" smtClean="0">
                <a:latin typeface="微软雅黑" panose="020B0503020204020204" pitchFamily="34" charset="-122"/>
                <a:ea typeface="微软雅黑" panose="020B0503020204020204" pitchFamily="34" charset="-122"/>
              </a:rPr>
              <a:t>时延</a:t>
            </a:r>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23</a:t>
            </a:fld>
            <a:endParaRPr lang="zh-CN" altLang="en-US"/>
          </a:p>
        </p:txBody>
      </p:sp>
    </p:spTree>
    <p:extLst>
      <p:ext uri="{BB962C8B-B14F-4D97-AF65-F5344CB8AC3E}">
        <p14:creationId xmlns:p14="http://schemas.microsoft.com/office/powerpoint/2010/main" val="36637178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所谓室内空旷场景，类似于火车站候车厅、会展中心展厅这类场所。室内空旷场景主要具有如下特点：空旷（即在较大空间内没有墙壁等的阻隔）、可用的室内地图约束信息有限。一方面，在该类场景下，声信号不会因为墙壁等障碍物的阻隔而导致迅速衰减，进而无法进行定位，故适合布设声信号定位系统。另一方面，由于墙等障碍物约束较少，空旷区域几乎都可以视为用户的可行区，因而用户运动所受限制小，运动轨迹显得较为自由。</a:t>
            </a:r>
          </a:p>
          <a:p>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24</a:t>
            </a:fld>
            <a:endParaRPr lang="zh-CN" altLang="en-US"/>
          </a:p>
        </p:txBody>
      </p:sp>
    </p:spTree>
    <p:extLst>
      <p:ext uri="{BB962C8B-B14F-4D97-AF65-F5344CB8AC3E}">
        <p14:creationId xmlns:p14="http://schemas.microsoft.com/office/powerpoint/2010/main" val="37644155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25</a:t>
            </a:fld>
            <a:endParaRPr lang="zh-CN" altLang="en-US"/>
          </a:p>
        </p:txBody>
      </p:sp>
    </p:spTree>
    <p:extLst>
      <p:ext uri="{BB962C8B-B14F-4D97-AF65-F5344CB8AC3E}">
        <p14:creationId xmlns:p14="http://schemas.microsoft.com/office/powerpoint/2010/main" val="25658400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由于仅凭</a:t>
            </a:r>
            <a:r>
              <a:rPr lang="x-none" altLang="zh-CN" sz="1200" kern="1200" dirty="0" smtClean="0">
                <a:solidFill>
                  <a:schemeClr val="tx1"/>
                </a:solidFill>
                <a:effectLst/>
                <a:latin typeface="+mn-lt"/>
                <a:ea typeface="+mn-ea"/>
                <a:cs typeface="+mn-cs"/>
              </a:rPr>
              <a:t>PDR</a:t>
            </a:r>
            <a:r>
              <a:rPr lang="zh-CN" altLang="zh-CN" sz="1200" kern="1200" dirty="0" smtClean="0">
                <a:solidFill>
                  <a:schemeClr val="tx1"/>
                </a:solidFill>
                <a:effectLst/>
                <a:latin typeface="+mn-lt"/>
                <a:ea typeface="+mn-ea"/>
                <a:cs typeface="+mn-cs"/>
              </a:rPr>
              <a:t>无法获知用户的初始位置</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而</a:t>
            </a:r>
            <a:r>
              <a:rPr lang="zh-CN" altLang="zh-CN" sz="1200" kern="1200" dirty="0" smtClean="0">
                <a:solidFill>
                  <a:schemeClr val="tx1"/>
                </a:solidFill>
                <a:effectLst/>
                <a:latin typeface="+mn-lt"/>
                <a:ea typeface="+mn-ea"/>
                <a:cs typeface="+mn-cs"/>
              </a:rPr>
              <a:t>声</a:t>
            </a:r>
            <a:r>
              <a:rPr lang="zh-CN" altLang="zh-CN" sz="1200" kern="1200" dirty="0" smtClean="0">
                <a:solidFill>
                  <a:schemeClr val="tx1"/>
                </a:solidFill>
                <a:effectLst/>
                <a:latin typeface="+mn-lt"/>
                <a:ea typeface="+mn-ea"/>
                <a:cs typeface="+mn-cs"/>
              </a:rPr>
              <a:t>信号定位系统可以为</a:t>
            </a:r>
            <a:r>
              <a:rPr lang="x-none" altLang="zh-CN" sz="1200" kern="1200" dirty="0" smtClean="0">
                <a:solidFill>
                  <a:schemeClr val="tx1"/>
                </a:solidFill>
                <a:effectLst/>
                <a:latin typeface="+mn-lt"/>
                <a:ea typeface="+mn-ea"/>
                <a:cs typeface="+mn-cs"/>
              </a:rPr>
              <a:t>PDR</a:t>
            </a:r>
            <a:r>
              <a:rPr lang="zh-CN" altLang="zh-CN" sz="1200" kern="1200" dirty="0" smtClean="0">
                <a:solidFill>
                  <a:schemeClr val="tx1"/>
                </a:solidFill>
                <a:effectLst/>
                <a:latin typeface="+mn-lt"/>
                <a:ea typeface="+mn-ea"/>
                <a:cs typeface="+mn-cs"/>
              </a:rPr>
              <a:t>提供准确的初始位置信息，从而有效减少系统初始阶段的定位误差</a:t>
            </a:r>
            <a:r>
              <a:rPr lang="zh-CN" altLang="zh-CN"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26</a:t>
            </a:fld>
            <a:endParaRPr lang="zh-CN" altLang="en-US"/>
          </a:p>
        </p:txBody>
      </p:sp>
    </p:spTree>
    <p:extLst>
      <p:ext uri="{BB962C8B-B14F-4D97-AF65-F5344CB8AC3E}">
        <p14:creationId xmlns:p14="http://schemas.microsoft.com/office/powerpoint/2010/main" val="17433765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阈值：</a:t>
            </a:r>
            <a:r>
              <a:rPr lang="zh-CN" altLang="zh-CN" sz="1200" kern="1200" dirty="0" smtClean="0">
                <a:solidFill>
                  <a:schemeClr val="tx1"/>
                </a:solidFill>
                <a:effectLst/>
                <a:latin typeface="+mn-lt"/>
                <a:ea typeface="+mn-ea"/>
                <a:cs typeface="+mn-cs"/>
              </a:rPr>
              <a:t>根据声信号定位的误差概率密度分布</a:t>
            </a:r>
            <a:r>
              <a:rPr lang="zh-CN" altLang="en-US" sz="1200" kern="1200" dirty="0" smtClean="0">
                <a:solidFill>
                  <a:schemeClr val="tx1"/>
                </a:solidFill>
                <a:effectLst/>
                <a:latin typeface="+mn-lt"/>
                <a:ea typeface="+mn-ea"/>
                <a:cs typeface="+mn-cs"/>
              </a:rPr>
              <a:t>进行设置。</a:t>
            </a:r>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27</a:t>
            </a:fld>
            <a:endParaRPr lang="zh-CN" altLang="en-US"/>
          </a:p>
        </p:txBody>
      </p:sp>
    </p:spTree>
    <p:extLst>
      <p:ext uri="{BB962C8B-B14F-4D97-AF65-F5344CB8AC3E}">
        <p14:creationId xmlns:p14="http://schemas.microsoft.com/office/powerpoint/2010/main" val="5789433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28</a:t>
            </a:fld>
            <a:endParaRPr lang="zh-CN" altLang="en-US"/>
          </a:p>
        </p:txBody>
      </p:sp>
    </p:spTree>
    <p:extLst>
      <p:ext uri="{BB962C8B-B14F-4D97-AF65-F5344CB8AC3E}">
        <p14:creationId xmlns:p14="http://schemas.microsoft.com/office/powerpoint/2010/main" val="12545763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我们的仿真实验，量测噪声误差的参数设置都来自于声信号定位相关实验。</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在声信号定位信息没有缺失且不受</a:t>
            </a:r>
            <a:r>
              <a:rPr lang="x-none" altLang="zh-CN" sz="1200" kern="1200" dirty="0" smtClean="0">
                <a:solidFill>
                  <a:schemeClr val="tx1"/>
                </a:solidFill>
                <a:effectLst/>
                <a:latin typeface="+mn-lt"/>
                <a:ea typeface="+mn-ea"/>
                <a:cs typeface="+mn-cs"/>
              </a:rPr>
              <a:t>NLOS</a:t>
            </a:r>
            <a:r>
              <a:rPr lang="zh-CN" altLang="zh-CN" sz="1200" kern="1200" dirty="0" smtClean="0">
                <a:solidFill>
                  <a:schemeClr val="tx1"/>
                </a:solidFill>
                <a:effectLst/>
                <a:latin typeface="+mn-lt"/>
                <a:ea typeface="+mn-ea"/>
                <a:cs typeface="+mn-cs"/>
              </a:rPr>
              <a:t>影响的情况下，</a:t>
            </a:r>
            <a:r>
              <a:rPr lang="x-none" altLang="zh-CN" sz="1200" kern="1200" dirty="0" smtClean="0">
                <a:solidFill>
                  <a:schemeClr val="tx1"/>
                </a:solidFill>
                <a:effectLst/>
                <a:latin typeface="+mn-lt"/>
                <a:ea typeface="+mn-ea"/>
                <a:cs typeface="+mn-cs"/>
              </a:rPr>
              <a:t>Sound</a:t>
            </a:r>
            <a:r>
              <a:rPr lang="zh-CN" altLang="zh-CN" sz="1200" kern="1200" dirty="0" smtClean="0">
                <a:solidFill>
                  <a:schemeClr val="tx1"/>
                </a:solidFill>
                <a:effectLst/>
                <a:latin typeface="+mn-lt"/>
                <a:ea typeface="+mn-ea"/>
                <a:cs typeface="+mn-cs"/>
              </a:rPr>
              <a:t>定位以及</a:t>
            </a:r>
            <a:r>
              <a:rPr lang="x-none" altLang="zh-CN" sz="1200" kern="1200" dirty="0" smtClean="0">
                <a:solidFill>
                  <a:schemeClr val="tx1"/>
                </a:solidFill>
                <a:effectLst/>
                <a:latin typeface="+mn-lt"/>
                <a:ea typeface="+mn-ea"/>
                <a:cs typeface="+mn-cs"/>
              </a:rPr>
              <a:t>PDR+Sound</a:t>
            </a:r>
            <a:r>
              <a:rPr lang="zh-CN" altLang="zh-CN" sz="1200" kern="1200" dirty="0" smtClean="0">
                <a:solidFill>
                  <a:schemeClr val="tx1"/>
                </a:solidFill>
                <a:effectLst/>
                <a:latin typeface="+mn-lt"/>
                <a:ea typeface="+mn-ea"/>
                <a:cs typeface="+mn-cs"/>
              </a:rPr>
              <a:t>融合定位，均具有良好的定位效果，平均绝对误差在</a:t>
            </a:r>
            <a:r>
              <a:rPr lang="x-none" altLang="zh-CN" sz="1200" kern="1200" dirty="0" smtClean="0">
                <a:solidFill>
                  <a:schemeClr val="tx1"/>
                </a:solidFill>
                <a:effectLst/>
                <a:latin typeface="+mn-lt"/>
                <a:ea typeface="+mn-ea"/>
                <a:cs typeface="+mn-cs"/>
              </a:rPr>
              <a:t>1m</a:t>
            </a:r>
            <a:r>
              <a:rPr lang="zh-CN" altLang="zh-CN" sz="1200" kern="1200" dirty="0" smtClean="0">
                <a:solidFill>
                  <a:schemeClr val="tx1"/>
                </a:solidFill>
                <a:effectLst/>
                <a:latin typeface="+mn-lt"/>
                <a:ea typeface="+mn-ea"/>
                <a:cs typeface="+mn-cs"/>
              </a:rPr>
              <a:t>以内。</a:t>
            </a:r>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29</a:t>
            </a:fld>
            <a:endParaRPr lang="zh-CN" altLang="en-US"/>
          </a:p>
        </p:txBody>
      </p:sp>
    </p:spTree>
    <p:extLst>
      <p:ext uri="{BB962C8B-B14F-4D97-AF65-F5344CB8AC3E}">
        <p14:creationId xmlns:p14="http://schemas.microsoft.com/office/powerpoint/2010/main" val="3577203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当前，</a:t>
            </a:r>
            <a:r>
              <a:rPr lang="zh-CN" altLang="zh-CN" sz="1200" kern="1200" dirty="0" smtClean="0">
                <a:solidFill>
                  <a:schemeClr val="tx1"/>
                </a:solidFill>
                <a:effectLst/>
                <a:latin typeface="+mn-lt"/>
                <a:ea typeface="+mn-ea"/>
                <a:cs typeface="+mn-cs"/>
              </a:rPr>
              <a:t>基于位置的服务越来越融入人们生活，</a:t>
            </a:r>
            <a:r>
              <a:rPr lang="zh-CN" altLang="en-US" sz="1200" kern="1200" dirty="0" smtClean="0">
                <a:solidFill>
                  <a:schemeClr val="tx1"/>
                </a:solidFill>
                <a:effectLst/>
                <a:latin typeface="+mn-lt"/>
                <a:ea typeface="+mn-ea"/>
                <a:cs typeface="+mn-cs"/>
              </a:rPr>
              <a:t>有着广泛的应用，譬如机器人自主导航、智能工厂等</a:t>
            </a:r>
            <a:r>
              <a:rPr lang="zh-CN" altLang="en-US" sz="1200" kern="1200" dirty="0" smtClean="0">
                <a:solidFill>
                  <a:schemeClr val="tx1"/>
                </a:solidFill>
                <a:effectLst/>
                <a:latin typeface="+mn-lt"/>
                <a:ea typeface="+mn-ea"/>
                <a:cs typeface="+mn-cs"/>
              </a:rPr>
              <a:t>。其中室内</a:t>
            </a:r>
            <a:r>
              <a:rPr lang="zh-CN" altLang="en-US" sz="1200" kern="1200" dirty="0" smtClean="0">
                <a:solidFill>
                  <a:schemeClr val="tx1"/>
                </a:solidFill>
                <a:effectLst/>
                <a:latin typeface="+mn-lt"/>
                <a:ea typeface="+mn-ea"/>
                <a:cs typeface="+mn-cs"/>
              </a:rPr>
              <a:t>定位与导航，在购物商场、机场等大型公共场所，也越来越不可或缺，室内定位有着广泛的研究前景。</a:t>
            </a:r>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3</a:t>
            </a:fld>
            <a:endParaRPr lang="zh-CN" altLang="en-US"/>
          </a:p>
        </p:txBody>
      </p:sp>
    </p:spTree>
    <p:extLst>
      <p:ext uri="{BB962C8B-B14F-4D97-AF65-F5344CB8AC3E}">
        <p14:creationId xmlns:p14="http://schemas.microsoft.com/office/powerpoint/2010/main" val="25424106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30</a:t>
            </a:fld>
            <a:endParaRPr lang="zh-CN" altLang="en-US"/>
          </a:p>
        </p:txBody>
      </p:sp>
    </p:spTree>
    <p:extLst>
      <p:ext uri="{BB962C8B-B14F-4D97-AF65-F5344CB8AC3E}">
        <p14:creationId xmlns:p14="http://schemas.microsoft.com/office/powerpoint/2010/main" val="7442026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一般走廊形状可视为一个狭长的矩形，其宽在</a:t>
            </a:r>
            <a:r>
              <a:rPr lang="x-none"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米以内，长在几十米甚至几百米不等</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固然在走廊场景下，也可以参照空旷场景，布设一套完整声信号定位系统。</a:t>
            </a:r>
            <a:r>
              <a:rPr lang="zh-CN" altLang="en-US" sz="1200" kern="1200" dirty="0" smtClean="0">
                <a:solidFill>
                  <a:schemeClr val="tx1"/>
                </a:solidFill>
                <a:effectLst/>
                <a:latin typeface="+mn-lt"/>
                <a:ea typeface="+mn-ea"/>
                <a:cs typeface="+mn-cs"/>
              </a:rPr>
              <a:t>我们考虑到走廊场景的特殊性，设计适合走廊场景下的定位系统，减少声信号节点数目</a:t>
            </a:r>
            <a:r>
              <a:rPr lang="zh-CN" altLang="zh-CN" sz="1200" kern="1200" dirty="0" smtClean="0">
                <a:solidFill>
                  <a:schemeClr val="tx1"/>
                </a:solidFill>
                <a:effectLst/>
                <a:latin typeface="+mn-lt"/>
                <a:ea typeface="+mn-ea"/>
                <a:cs typeface="+mn-cs"/>
              </a:rPr>
              <a:t>，降低系统成本的同时，达到良好的定位效果。</a:t>
            </a:r>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31</a:t>
            </a:fld>
            <a:endParaRPr lang="zh-CN" altLang="en-US"/>
          </a:p>
        </p:txBody>
      </p:sp>
    </p:spTree>
    <p:extLst>
      <p:ext uri="{BB962C8B-B14F-4D97-AF65-F5344CB8AC3E}">
        <p14:creationId xmlns:p14="http://schemas.microsoft.com/office/powerpoint/2010/main" val="31542537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这是走廊场景下，算法的流程图，和空旷场景整体较为相似，不同之处主要在于，我们较为创新地提出了一种基于</a:t>
            </a:r>
            <a:r>
              <a:rPr lang="en-US" altLang="zh-CN" dirty="0" smtClean="0"/>
              <a:t>TDOA</a:t>
            </a:r>
            <a:r>
              <a:rPr lang="zh-CN" altLang="en-US" dirty="0" smtClean="0"/>
              <a:t>的粒子初始化方法，此外利用了走廊地图约束信息较多的优势。</a:t>
            </a:r>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32</a:t>
            </a:fld>
            <a:endParaRPr lang="zh-CN" altLang="en-US"/>
          </a:p>
        </p:txBody>
      </p:sp>
    </p:spTree>
    <p:extLst>
      <p:ext uri="{BB962C8B-B14F-4D97-AF65-F5344CB8AC3E}">
        <p14:creationId xmlns:p14="http://schemas.microsoft.com/office/powerpoint/2010/main" val="7791721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33</a:t>
            </a:fld>
            <a:endParaRPr lang="zh-CN" altLang="en-US"/>
          </a:p>
        </p:txBody>
      </p:sp>
    </p:spTree>
    <p:extLst>
      <p:ext uri="{BB962C8B-B14F-4D97-AF65-F5344CB8AC3E}">
        <p14:creationId xmlns:p14="http://schemas.microsoft.com/office/powerpoint/2010/main" val="27524900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34</a:t>
            </a:fld>
            <a:endParaRPr lang="zh-CN" altLang="en-US"/>
          </a:p>
        </p:txBody>
      </p:sp>
    </p:spTree>
    <p:extLst>
      <p:ext uri="{BB962C8B-B14F-4D97-AF65-F5344CB8AC3E}">
        <p14:creationId xmlns:p14="http://schemas.microsoft.com/office/powerpoint/2010/main" val="31127826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35</a:t>
            </a:fld>
            <a:endParaRPr lang="zh-CN" altLang="en-US"/>
          </a:p>
        </p:txBody>
      </p:sp>
    </p:spTree>
    <p:extLst>
      <p:ext uri="{BB962C8B-B14F-4D97-AF65-F5344CB8AC3E}">
        <p14:creationId xmlns:p14="http://schemas.microsoft.com/office/powerpoint/2010/main" val="1098869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我们利用</a:t>
            </a:r>
            <a:r>
              <a:rPr lang="en-US" altLang="zh-CN" dirty="0" smtClean="0"/>
              <a:t>TDOA</a:t>
            </a:r>
            <a:r>
              <a:rPr lang="zh-CN" altLang="en-US" dirty="0" smtClean="0"/>
              <a:t>的不变性，可以对用户初始位置进行估计。红点所在的纵坐标的值，根据声信号接收节点之间的距离，以及走廊的宽度，可以计算得到。我们可以讲当前通过声信号</a:t>
            </a:r>
            <a:r>
              <a:rPr lang="en-US" altLang="zh-CN" dirty="0" smtClean="0"/>
              <a:t>TDOA</a:t>
            </a:r>
            <a:r>
              <a:rPr lang="zh-CN" altLang="en-US" dirty="0" smtClean="0"/>
              <a:t>系统获得的距离差量测值，与该值进行对比，若差值超过一定阈值，则认为用户开始进行两个声信号接收节点的区间内。此时将声信号接收节点的位置赋值给用户，用于初始化。</a:t>
            </a:r>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36</a:t>
            </a:fld>
            <a:endParaRPr lang="zh-CN" altLang="en-US"/>
          </a:p>
        </p:txBody>
      </p:sp>
    </p:spTree>
    <p:extLst>
      <p:ext uri="{BB962C8B-B14F-4D97-AF65-F5344CB8AC3E}">
        <p14:creationId xmlns:p14="http://schemas.microsoft.com/office/powerpoint/2010/main" val="15787336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37</a:t>
            </a:fld>
            <a:endParaRPr lang="zh-CN" altLang="en-US"/>
          </a:p>
        </p:txBody>
      </p:sp>
    </p:spTree>
    <p:extLst>
      <p:ext uri="{BB962C8B-B14F-4D97-AF65-F5344CB8AC3E}">
        <p14:creationId xmlns:p14="http://schemas.microsoft.com/office/powerpoint/2010/main" val="21619035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这边基于非视距识别的粒子权值更新，和空旷场景下，基本类似，不同之处在于此处将距离差作为一个观测量。</a:t>
            </a:r>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38</a:t>
            </a:fld>
            <a:endParaRPr lang="zh-CN" altLang="en-US"/>
          </a:p>
        </p:txBody>
      </p:sp>
    </p:spTree>
    <p:extLst>
      <p:ext uri="{BB962C8B-B14F-4D97-AF65-F5344CB8AC3E}">
        <p14:creationId xmlns:p14="http://schemas.microsoft.com/office/powerpoint/2010/main" val="27800331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可以在与运动方向垂直的方向上，对用户位置进行约束。</a:t>
            </a:r>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39</a:t>
            </a:fld>
            <a:endParaRPr lang="zh-CN" altLang="en-US"/>
          </a:p>
        </p:txBody>
      </p:sp>
    </p:spTree>
    <p:extLst>
      <p:ext uri="{BB962C8B-B14F-4D97-AF65-F5344CB8AC3E}">
        <p14:creationId xmlns:p14="http://schemas.microsoft.com/office/powerpoint/2010/main" val="2169235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另一方面，</a:t>
            </a:r>
            <a:r>
              <a:rPr lang="zh-CN" altLang="en-US" sz="1200" kern="1200" dirty="0" smtClean="0">
                <a:solidFill>
                  <a:schemeClr val="tx1"/>
                </a:solidFill>
                <a:effectLst/>
                <a:latin typeface="+mn-lt"/>
                <a:ea typeface="+mn-ea"/>
                <a:cs typeface="+mn-cs"/>
              </a:rPr>
              <a:t>目前智能手机</a:t>
            </a:r>
            <a:r>
              <a:rPr lang="zh-CN" altLang="zh-CN" sz="1200" kern="1200" dirty="0" smtClean="0">
                <a:solidFill>
                  <a:schemeClr val="tx1"/>
                </a:solidFill>
                <a:effectLst/>
                <a:latin typeface="+mn-lt"/>
                <a:ea typeface="+mn-ea"/>
                <a:cs typeface="+mn-cs"/>
              </a:rPr>
              <a:t>已经成为人们生活中不可获取的组成部分。</a:t>
            </a:r>
            <a:r>
              <a:rPr lang="zh-CN" altLang="zh-CN" sz="1200" kern="1200" dirty="0" smtClean="0">
                <a:solidFill>
                  <a:schemeClr val="tx1"/>
                </a:solidFill>
                <a:effectLst/>
                <a:latin typeface="+mn-lt"/>
                <a:ea typeface="+mn-ea"/>
                <a:cs typeface="+mn-cs"/>
              </a:rPr>
              <a:t>目前的</a:t>
            </a:r>
            <a:r>
              <a:rPr lang="zh-CN" altLang="zh-CN" sz="1200" kern="1200" dirty="0" smtClean="0">
                <a:solidFill>
                  <a:schemeClr val="tx1"/>
                </a:solidFill>
                <a:effectLst/>
                <a:latin typeface="+mn-lt"/>
                <a:ea typeface="+mn-ea"/>
                <a:cs typeface="+mn-cs"/>
              </a:rPr>
              <a:t>智能手机集成了加速度计、</a:t>
            </a:r>
            <a:r>
              <a:rPr lang="zh-CN" altLang="en-US" sz="1200" kern="1200" dirty="0" smtClean="0">
                <a:solidFill>
                  <a:schemeClr val="tx1"/>
                </a:solidFill>
                <a:effectLst/>
                <a:latin typeface="+mn-lt"/>
                <a:ea typeface="+mn-ea"/>
                <a:cs typeface="+mn-cs"/>
              </a:rPr>
              <a:t>电子罗盘</a:t>
            </a:r>
            <a:r>
              <a:rPr lang="zh-CN" altLang="zh-CN" sz="1200" kern="1200" dirty="0" smtClean="0">
                <a:solidFill>
                  <a:schemeClr val="tx1"/>
                </a:solidFill>
                <a:effectLst/>
                <a:latin typeface="+mn-lt"/>
                <a:ea typeface="+mn-ea"/>
                <a:cs typeface="+mn-cs"/>
              </a:rPr>
              <a:t>、陀螺仪、扬声器、麦克风等</a:t>
            </a:r>
            <a:r>
              <a:rPr lang="zh-CN" altLang="en-US" sz="1200" kern="1200" dirty="0" smtClean="0">
                <a:solidFill>
                  <a:schemeClr val="tx1"/>
                </a:solidFill>
                <a:effectLst/>
                <a:latin typeface="+mn-lt"/>
                <a:ea typeface="+mn-ea"/>
                <a:cs typeface="+mn-cs"/>
              </a:rPr>
              <a:t>定位</a:t>
            </a:r>
            <a:r>
              <a:rPr lang="zh-CN" altLang="zh-CN" sz="1200" kern="1200" dirty="0" smtClean="0">
                <a:solidFill>
                  <a:schemeClr val="tx1"/>
                </a:solidFill>
                <a:effectLst/>
                <a:latin typeface="+mn-lt"/>
                <a:ea typeface="+mn-ea"/>
                <a:cs typeface="+mn-cs"/>
              </a:rPr>
              <a:t>常用</a:t>
            </a:r>
            <a:r>
              <a:rPr lang="zh-CN" altLang="zh-CN" sz="1200" kern="1200" dirty="0" smtClean="0">
                <a:solidFill>
                  <a:schemeClr val="tx1"/>
                </a:solidFill>
                <a:effectLst/>
                <a:latin typeface="+mn-lt"/>
                <a:ea typeface="+mn-ea"/>
                <a:cs typeface="+mn-cs"/>
              </a:rPr>
              <a:t>模块</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如何</a:t>
            </a:r>
            <a:r>
              <a:rPr lang="zh-CN" altLang="zh-CN" sz="1200" kern="1200" dirty="0" smtClean="0">
                <a:solidFill>
                  <a:schemeClr val="tx1"/>
                </a:solidFill>
                <a:effectLst/>
                <a:latin typeface="+mn-lt"/>
                <a:ea typeface="+mn-ea"/>
                <a:cs typeface="+mn-cs"/>
              </a:rPr>
              <a:t>通过使用智能手机集成的</a:t>
            </a:r>
            <a:r>
              <a:rPr lang="zh-CN" altLang="en-US" sz="1200" kern="1200" dirty="0" smtClean="0">
                <a:solidFill>
                  <a:schemeClr val="tx1"/>
                </a:solidFill>
                <a:effectLst/>
                <a:latin typeface="+mn-lt"/>
                <a:ea typeface="+mn-ea"/>
                <a:cs typeface="+mn-cs"/>
              </a:rPr>
              <a:t>定位</a:t>
            </a:r>
            <a:r>
              <a:rPr lang="zh-CN" altLang="zh-CN" sz="1200" kern="1200" dirty="0" smtClean="0">
                <a:solidFill>
                  <a:schemeClr val="tx1"/>
                </a:solidFill>
                <a:effectLst/>
                <a:latin typeface="+mn-lt"/>
                <a:ea typeface="+mn-ea"/>
                <a:cs typeface="+mn-cs"/>
              </a:rPr>
              <a:t>模块</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代替原先使用的专用模块，进而</a:t>
            </a:r>
            <a:r>
              <a:rPr lang="zh-CN" altLang="zh-CN" sz="1200" kern="1200" dirty="0" smtClean="0">
                <a:solidFill>
                  <a:schemeClr val="tx1"/>
                </a:solidFill>
                <a:effectLst/>
                <a:latin typeface="+mn-lt"/>
                <a:ea typeface="+mn-ea"/>
                <a:cs typeface="+mn-cs"/>
              </a:rPr>
              <a:t>实现</a:t>
            </a:r>
            <a:r>
              <a:rPr lang="zh-CN" altLang="zh-CN" sz="1200" kern="1200" dirty="0" smtClean="0">
                <a:solidFill>
                  <a:schemeClr val="tx1"/>
                </a:solidFill>
                <a:effectLst/>
                <a:latin typeface="+mn-lt"/>
                <a:ea typeface="+mn-ea"/>
                <a:cs typeface="+mn-cs"/>
              </a:rPr>
              <a:t>基于智能手机的室内定位技术</a:t>
            </a:r>
            <a:r>
              <a:rPr lang="zh-CN" altLang="en-US" sz="1200" kern="1200" dirty="0" smtClean="0">
                <a:solidFill>
                  <a:schemeClr val="tx1"/>
                </a:solidFill>
                <a:effectLst/>
                <a:latin typeface="+mn-lt"/>
                <a:ea typeface="+mn-ea"/>
                <a:cs typeface="+mn-cs"/>
              </a:rPr>
              <a:t>，有着重要</a:t>
            </a:r>
            <a:r>
              <a:rPr lang="zh-CN" altLang="en-US" sz="1200" kern="1200" dirty="0" smtClean="0">
                <a:solidFill>
                  <a:schemeClr val="tx1"/>
                </a:solidFill>
                <a:effectLst/>
                <a:latin typeface="+mn-lt"/>
                <a:ea typeface="+mn-ea"/>
                <a:cs typeface="+mn-cs"/>
              </a:rPr>
              <a:t>的意义</a:t>
            </a:r>
            <a:r>
              <a:rPr lang="zh-CN" altLang="en-US"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9F97786-C97E-4416-84F0-73C6EA126CA7}" type="slidenum">
              <a:rPr lang="zh-CN" altLang="en-US" smtClean="0"/>
              <a:t>4</a:t>
            </a:fld>
            <a:endParaRPr lang="zh-CN" altLang="en-US"/>
          </a:p>
        </p:txBody>
      </p:sp>
    </p:spTree>
    <p:extLst>
      <p:ext uri="{BB962C8B-B14F-4D97-AF65-F5344CB8AC3E}">
        <p14:creationId xmlns:p14="http://schemas.microsoft.com/office/powerpoint/2010/main" val="3726534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我们通过仿真，探讨粒子数目的选择，选择粒子数目为</a:t>
            </a:r>
            <a:r>
              <a:rPr lang="en-US" altLang="zh-CN" dirty="0" smtClean="0"/>
              <a:t>200</a:t>
            </a:r>
            <a:r>
              <a:rPr lang="zh-CN" altLang="en-US" dirty="0" smtClean="0"/>
              <a:t>时，较为合适。</a:t>
            </a:r>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40</a:t>
            </a:fld>
            <a:endParaRPr lang="zh-CN" altLang="en-US"/>
          </a:p>
        </p:txBody>
      </p:sp>
    </p:spTree>
    <p:extLst>
      <p:ext uri="{BB962C8B-B14F-4D97-AF65-F5344CB8AC3E}">
        <p14:creationId xmlns:p14="http://schemas.microsoft.com/office/powerpoint/2010/main" val="32245317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在初始位置有一定误差的情况下，由于本文算法对步长有动态调整，故误差可以得到收敛。</a:t>
            </a:r>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41</a:t>
            </a:fld>
            <a:endParaRPr lang="zh-CN" altLang="en-US"/>
          </a:p>
        </p:txBody>
      </p:sp>
    </p:spTree>
    <p:extLst>
      <p:ext uri="{BB962C8B-B14F-4D97-AF65-F5344CB8AC3E}">
        <p14:creationId xmlns:p14="http://schemas.microsoft.com/office/powerpoint/2010/main" val="20245344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在第</a:t>
            </a:r>
            <a:r>
              <a:rPr lang="en-US" altLang="zh-CN" dirty="0" smtClean="0"/>
              <a:t>20</a:t>
            </a:r>
            <a:r>
              <a:rPr lang="zh-CN" altLang="en-US" dirty="0" smtClean="0"/>
              <a:t>步至</a:t>
            </a:r>
            <a:r>
              <a:rPr lang="en-US" altLang="zh-CN" dirty="0" smtClean="0"/>
              <a:t>25</a:t>
            </a:r>
            <a:r>
              <a:rPr lang="zh-CN" altLang="en-US" dirty="0" smtClean="0"/>
              <a:t>步，插入</a:t>
            </a:r>
            <a:r>
              <a:rPr lang="en-US" altLang="zh-CN" dirty="0" smtClean="0"/>
              <a:t>TDOA</a:t>
            </a:r>
            <a:r>
              <a:rPr lang="zh-CN" altLang="en-US" dirty="0" smtClean="0"/>
              <a:t>异常值，定位仍较为稳定。</a:t>
            </a:r>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42</a:t>
            </a:fld>
            <a:endParaRPr lang="zh-CN" altLang="en-US"/>
          </a:p>
        </p:txBody>
      </p:sp>
    </p:spTree>
    <p:extLst>
      <p:ext uri="{BB962C8B-B14F-4D97-AF65-F5344CB8AC3E}">
        <p14:creationId xmlns:p14="http://schemas.microsoft.com/office/powerpoint/2010/main" val="28237477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三幅图分别是步长为</a:t>
            </a:r>
            <a:r>
              <a:rPr lang="en-US" altLang="zh-CN" dirty="0" smtClean="0"/>
              <a:t>0.4m、0.6m、0.8m</a:t>
            </a:r>
            <a:r>
              <a:rPr lang="zh-CN" altLang="en-US" dirty="0" smtClean="0"/>
              <a:t>情况下，不同定位方法的性能比较。可以看到本文提出的</a:t>
            </a:r>
            <a:r>
              <a:rPr lang="en-US" altLang="zh-CN" dirty="0" smtClean="0"/>
              <a:t>PDR、</a:t>
            </a:r>
            <a:r>
              <a:rPr lang="zh-CN" altLang="en-US" dirty="0" smtClean="0"/>
              <a:t>地图、</a:t>
            </a:r>
            <a:r>
              <a:rPr lang="en-US" altLang="zh-CN" dirty="0" smtClean="0"/>
              <a:t>TDOA</a:t>
            </a:r>
            <a:r>
              <a:rPr lang="zh-CN" altLang="en-US" dirty="0" smtClean="0"/>
              <a:t>融合的定位方法均具有明显优于其他三种方法的定位效果。</a:t>
            </a:r>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43</a:t>
            </a:fld>
            <a:endParaRPr lang="zh-CN" altLang="en-US"/>
          </a:p>
        </p:txBody>
      </p:sp>
    </p:spTree>
    <p:extLst>
      <p:ext uri="{BB962C8B-B14F-4D97-AF65-F5344CB8AC3E}">
        <p14:creationId xmlns:p14="http://schemas.microsoft.com/office/powerpoint/2010/main" val="29507872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报告主要包含如下几个部分内容</a:t>
            </a:r>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44</a:t>
            </a:fld>
            <a:endParaRPr lang="zh-CN" altLang="en-US"/>
          </a:p>
        </p:txBody>
      </p:sp>
    </p:spTree>
    <p:extLst>
      <p:ext uri="{BB962C8B-B14F-4D97-AF65-F5344CB8AC3E}">
        <p14:creationId xmlns:p14="http://schemas.microsoft.com/office/powerpoint/2010/main" val="36588052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此处的字体大小，可考虑调节</a:t>
            </a:r>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45</a:t>
            </a:fld>
            <a:endParaRPr lang="zh-CN" altLang="en-US"/>
          </a:p>
        </p:txBody>
      </p:sp>
    </p:spTree>
    <p:extLst>
      <p:ext uri="{BB962C8B-B14F-4D97-AF65-F5344CB8AC3E}">
        <p14:creationId xmlns:p14="http://schemas.microsoft.com/office/powerpoint/2010/main" val="10775366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主要由智能手机、声信号接收节点、服务器三部分组成。</a:t>
            </a:r>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46</a:t>
            </a:fld>
            <a:endParaRPr lang="zh-CN" altLang="en-US"/>
          </a:p>
        </p:txBody>
      </p:sp>
    </p:spTree>
    <p:extLst>
      <p:ext uri="{BB962C8B-B14F-4D97-AF65-F5344CB8AC3E}">
        <p14:creationId xmlns:p14="http://schemas.microsoft.com/office/powerpoint/2010/main" val="17587791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此处的字体大小，可考虑调节</a:t>
            </a:r>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47</a:t>
            </a:fld>
            <a:endParaRPr lang="zh-CN" altLang="en-US"/>
          </a:p>
        </p:txBody>
      </p:sp>
    </p:spTree>
    <p:extLst>
      <p:ext uri="{BB962C8B-B14F-4D97-AF65-F5344CB8AC3E}">
        <p14:creationId xmlns:p14="http://schemas.microsoft.com/office/powerpoint/2010/main" val="34908195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10</a:t>
            </a:r>
            <a:r>
              <a:rPr lang="zh-CN" altLang="en-US" dirty="0" smtClean="0"/>
              <a:t>次实验，</a:t>
            </a:r>
            <a:r>
              <a:rPr lang="zh-CN" altLang="zh-CN" sz="1200" kern="1200" dirty="0" smtClean="0">
                <a:solidFill>
                  <a:schemeClr val="tx1"/>
                </a:solidFill>
                <a:effectLst/>
                <a:latin typeface="+mn-lt"/>
                <a:ea typeface="+mn-ea"/>
                <a:cs typeface="+mn-cs"/>
              </a:rPr>
              <a:t>本文方法有</a:t>
            </a:r>
            <a:r>
              <a:rPr lang="x-none" altLang="zh-CN" sz="1200" kern="1200" dirty="0" smtClean="0">
                <a:solidFill>
                  <a:schemeClr val="tx1"/>
                </a:solidFill>
                <a:effectLst/>
                <a:latin typeface="+mn-lt"/>
                <a:ea typeface="+mn-ea"/>
                <a:cs typeface="+mn-cs"/>
              </a:rPr>
              <a:t>90%</a:t>
            </a:r>
            <a:r>
              <a:rPr lang="zh-CN" altLang="zh-CN" sz="1200" kern="1200" dirty="0" smtClean="0">
                <a:solidFill>
                  <a:schemeClr val="tx1"/>
                </a:solidFill>
                <a:effectLst/>
                <a:latin typeface="+mn-lt"/>
                <a:ea typeface="+mn-ea"/>
                <a:cs typeface="+mn-cs"/>
              </a:rPr>
              <a:t>的概率可以保证定位误差在</a:t>
            </a:r>
            <a:r>
              <a:rPr lang="x-none" altLang="zh-CN" sz="1200" kern="1200" dirty="0" smtClean="0">
                <a:solidFill>
                  <a:schemeClr val="tx1"/>
                </a:solidFill>
                <a:effectLst/>
                <a:latin typeface="+mn-lt"/>
                <a:ea typeface="+mn-ea"/>
                <a:cs typeface="+mn-cs"/>
              </a:rPr>
              <a:t>0.</a:t>
            </a:r>
            <a:r>
              <a:rPr lang="en-US" altLang="zh-CN" sz="1200" kern="1200" dirty="0" smtClean="0">
                <a:solidFill>
                  <a:schemeClr val="tx1"/>
                </a:solidFill>
                <a:effectLst/>
                <a:latin typeface="+mn-lt"/>
                <a:ea typeface="+mn-ea"/>
                <a:cs typeface="+mn-cs"/>
              </a:rPr>
              <a:t>9</a:t>
            </a:r>
            <a:r>
              <a:rPr lang="x-none" altLang="zh-CN" sz="1200" kern="1200" dirty="0" smtClean="0">
                <a:solidFill>
                  <a:schemeClr val="tx1"/>
                </a:solidFill>
                <a:effectLst/>
                <a:latin typeface="+mn-lt"/>
                <a:ea typeface="+mn-ea"/>
                <a:cs typeface="+mn-cs"/>
              </a:rPr>
              <a:t>m</a:t>
            </a:r>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48</a:t>
            </a:fld>
            <a:endParaRPr lang="zh-CN" altLang="en-US"/>
          </a:p>
        </p:txBody>
      </p:sp>
    </p:spTree>
    <p:extLst>
      <p:ext uri="{BB962C8B-B14F-4D97-AF65-F5344CB8AC3E}">
        <p14:creationId xmlns:p14="http://schemas.microsoft.com/office/powerpoint/2010/main" val="35366967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10</a:t>
            </a:r>
            <a:r>
              <a:rPr lang="zh-CN" altLang="en-US" dirty="0" smtClean="0"/>
              <a:t>次实验，</a:t>
            </a:r>
            <a:r>
              <a:rPr lang="zh-CN" altLang="zh-CN" sz="1200" kern="1200" dirty="0" smtClean="0">
                <a:solidFill>
                  <a:schemeClr val="tx1"/>
                </a:solidFill>
                <a:effectLst/>
                <a:latin typeface="+mn-lt"/>
                <a:ea typeface="+mn-ea"/>
                <a:cs typeface="+mn-cs"/>
              </a:rPr>
              <a:t>本文方法有</a:t>
            </a:r>
            <a:r>
              <a:rPr lang="x-none" altLang="zh-CN" sz="1200" kern="1200" dirty="0" smtClean="0">
                <a:solidFill>
                  <a:schemeClr val="tx1"/>
                </a:solidFill>
                <a:effectLst/>
                <a:latin typeface="+mn-lt"/>
                <a:ea typeface="+mn-ea"/>
                <a:cs typeface="+mn-cs"/>
              </a:rPr>
              <a:t>90%</a:t>
            </a:r>
            <a:r>
              <a:rPr lang="zh-CN" altLang="zh-CN" sz="1200" kern="1200" dirty="0" smtClean="0">
                <a:solidFill>
                  <a:schemeClr val="tx1"/>
                </a:solidFill>
                <a:effectLst/>
                <a:latin typeface="+mn-lt"/>
                <a:ea typeface="+mn-ea"/>
                <a:cs typeface="+mn-cs"/>
              </a:rPr>
              <a:t>的概率可以保证定位误差在</a:t>
            </a:r>
            <a:r>
              <a:rPr lang="x-none" altLang="zh-CN" sz="1200" kern="1200" dirty="0" smtClean="0">
                <a:solidFill>
                  <a:schemeClr val="tx1"/>
                </a:solidFill>
                <a:effectLst/>
                <a:latin typeface="+mn-lt"/>
                <a:ea typeface="+mn-ea"/>
                <a:cs typeface="+mn-cs"/>
              </a:rPr>
              <a:t>0.</a:t>
            </a:r>
            <a:r>
              <a:rPr lang="en-US" altLang="zh-CN" sz="1200" kern="1200" dirty="0" smtClean="0">
                <a:solidFill>
                  <a:schemeClr val="tx1"/>
                </a:solidFill>
                <a:effectLst/>
                <a:latin typeface="+mn-lt"/>
                <a:ea typeface="+mn-ea"/>
                <a:cs typeface="+mn-cs"/>
              </a:rPr>
              <a:t>9</a:t>
            </a:r>
            <a:r>
              <a:rPr lang="x-none" altLang="zh-CN" sz="1200" kern="1200" dirty="0" smtClean="0">
                <a:solidFill>
                  <a:schemeClr val="tx1"/>
                </a:solidFill>
                <a:effectLst/>
                <a:latin typeface="+mn-lt"/>
                <a:ea typeface="+mn-ea"/>
                <a:cs typeface="+mn-cs"/>
              </a:rPr>
              <a:t>m</a:t>
            </a:r>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49</a:t>
            </a:fld>
            <a:endParaRPr lang="zh-CN" altLang="en-US"/>
          </a:p>
        </p:txBody>
      </p:sp>
    </p:spTree>
    <p:extLst>
      <p:ext uri="{BB962C8B-B14F-4D97-AF65-F5344CB8AC3E}">
        <p14:creationId xmlns:p14="http://schemas.microsoft.com/office/powerpoint/2010/main" val="3394161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通过查阅国内外相关文献</a:t>
            </a:r>
            <a:r>
              <a:rPr lang="zh-CN" altLang="en-US" dirty="0" smtClean="0"/>
              <a:t>，我们可以将目前</a:t>
            </a:r>
            <a:r>
              <a:rPr lang="zh-CN" altLang="en-US" dirty="0" smtClean="0"/>
              <a:t>的室内定位技术</a:t>
            </a:r>
            <a:r>
              <a:rPr lang="zh-CN" altLang="en-US" dirty="0" smtClean="0"/>
              <a:t>，分为</a:t>
            </a:r>
            <a:r>
              <a:rPr lang="zh-CN" altLang="en-US" dirty="0" smtClean="0"/>
              <a:t>单一定位技术与多源信息融合定位技术两大类。其中，单一定位技术包括：，而多源信息融合定位技术，主要以</a:t>
            </a:r>
            <a:r>
              <a:rPr lang="zh-CN" altLang="en-US" dirty="0" smtClean="0"/>
              <a:t>惯性测量元件</a:t>
            </a:r>
            <a:r>
              <a:rPr lang="zh-CN" altLang="en-US" dirty="0" smtClean="0"/>
              <a:t>为基础与地磁、</a:t>
            </a:r>
            <a:r>
              <a:rPr lang="en-US" altLang="zh-CN" dirty="0" err="1" smtClean="0"/>
              <a:t>wifi</a:t>
            </a:r>
            <a:r>
              <a:rPr lang="en-US" altLang="zh-CN" dirty="0" smtClean="0"/>
              <a:t>、</a:t>
            </a:r>
            <a:r>
              <a:rPr lang="zh-CN" altLang="en-US" dirty="0" smtClean="0"/>
              <a:t>超宽带等定位技术相结合。</a:t>
            </a:r>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5</a:t>
            </a:fld>
            <a:endParaRPr lang="zh-CN" altLang="en-US"/>
          </a:p>
        </p:txBody>
      </p:sp>
    </p:spTree>
    <p:extLst>
      <p:ext uri="{BB962C8B-B14F-4D97-AF65-F5344CB8AC3E}">
        <p14:creationId xmlns:p14="http://schemas.microsoft.com/office/powerpoint/2010/main" val="37236172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报告主要包含如下几个部分内容</a:t>
            </a:r>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50</a:t>
            </a:fld>
            <a:endParaRPr lang="zh-CN" altLang="en-US"/>
          </a:p>
        </p:txBody>
      </p:sp>
    </p:spTree>
    <p:extLst>
      <p:ext uri="{BB962C8B-B14F-4D97-AF65-F5344CB8AC3E}">
        <p14:creationId xmlns:p14="http://schemas.microsoft.com/office/powerpoint/2010/main" val="1791209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51</a:t>
            </a:fld>
            <a:endParaRPr lang="zh-CN" altLang="en-US"/>
          </a:p>
        </p:txBody>
      </p:sp>
    </p:spTree>
    <p:extLst>
      <p:ext uri="{BB962C8B-B14F-4D97-AF65-F5344CB8AC3E}">
        <p14:creationId xmlns:p14="http://schemas.microsoft.com/office/powerpoint/2010/main" val="26291359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52</a:t>
            </a:fld>
            <a:endParaRPr lang="zh-CN" altLang="en-US"/>
          </a:p>
        </p:txBody>
      </p:sp>
    </p:spTree>
    <p:extLst>
      <p:ext uri="{BB962C8B-B14F-4D97-AF65-F5344CB8AC3E}">
        <p14:creationId xmlns:p14="http://schemas.microsoft.com/office/powerpoint/2010/main" val="31012098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53</a:t>
            </a:fld>
            <a:endParaRPr lang="zh-CN" altLang="en-US"/>
          </a:p>
        </p:txBody>
      </p:sp>
    </p:spTree>
    <p:extLst>
      <p:ext uri="{BB962C8B-B14F-4D97-AF65-F5344CB8AC3E}">
        <p14:creationId xmlns:p14="http://schemas.microsoft.com/office/powerpoint/2010/main" val="1450816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目前，单一的定位方法往往是优势与劣势并存的，难以同时满足低成本、高可靠性、高精度等要求。</a:t>
            </a:r>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6</a:t>
            </a:fld>
            <a:endParaRPr lang="zh-CN" altLang="en-US"/>
          </a:p>
        </p:txBody>
      </p:sp>
    </p:spTree>
    <p:extLst>
      <p:ext uri="{BB962C8B-B14F-4D97-AF65-F5344CB8AC3E}">
        <p14:creationId xmlns:p14="http://schemas.microsoft.com/office/powerpoint/2010/main" val="265451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在方案选择上，我们选择步行者航位推算，而不是步行者惯性导航，原因在于</a:t>
            </a:r>
            <a:r>
              <a:rPr lang="en-US" altLang="zh-CN" dirty="0" smtClean="0"/>
              <a:t>PINS</a:t>
            </a:r>
            <a:r>
              <a:rPr lang="zh-CN" altLang="en-US" dirty="0" smtClean="0"/>
              <a:t>通过对加速度进行二次积分获得距离，而手机上的</a:t>
            </a:r>
            <a:r>
              <a:rPr lang="en-US" altLang="zh-CN" dirty="0" smtClean="0"/>
              <a:t>MEMS</a:t>
            </a:r>
            <a:r>
              <a:rPr lang="zh-CN" altLang="en-US" dirty="0" smtClean="0"/>
              <a:t>芯片精度较低，会引入很大的累积误差，而</a:t>
            </a:r>
            <a:r>
              <a:rPr lang="en-US" altLang="zh-CN" dirty="0" smtClean="0"/>
              <a:t>PDR</a:t>
            </a:r>
            <a:r>
              <a:rPr lang="zh-CN" altLang="en-US" dirty="0" smtClean="0"/>
              <a:t>通过步伐检测、步长估计来计算距离，较为适合手机平台。而在信息融合的方法选择上，我们采用粒子滤波，而不是卡尔曼滤波，主要原因在于，使用粒子滤波可以更便捷地融入地图信息，虽然粒子滤波算法消耗较大，但目前手机计算性能增强，且通过选择合适的粒子数目，可以控制计算消耗。</a:t>
            </a:r>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7</a:t>
            </a:fld>
            <a:endParaRPr lang="zh-CN" altLang="en-US"/>
          </a:p>
        </p:txBody>
      </p:sp>
    </p:spTree>
    <p:extLst>
      <p:ext uri="{BB962C8B-B14F-4D97-AF65-F5344CB8AC3E}">
        <p14:creationId xmlns:p14="http://schemas.microsoft.com/office/powerpoint/2010/main" val="4287789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文字好多，考虑进行改进，或者考虑做成结构图的情况？</a:t>
            </a:r>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8</a:t>
            </a:fld>
            <a:endParaRPr lang="zh-CN" altLang="en-US"/>
          </a:p>
        </p:txBody>
      </p:sp>
    </p:spTree>
    <p:extLst>
      <p:ext uri="{BB962C8B-B14F-4D97-AF65-F5344CB8AC3E}">
        <p14:creationId xmlns:p14="http://schemas.microsoft.com/office/powerpoint/2010/main" val="2413502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报告主要包含如下几个部分内容</a:t>
            </a:r>
            <a:endParaRPr lang="zh-CN" altLang="en-US" dirty="0"/>
          </a:p>
        </p:txBody>
      </p:sp>
      <p:sp>
        <p:nvSpPr>
          <p:cNvPr id="4" name="灯片编号占位符 3"/>
          <p:cNvSpPr>
            <a:spLocks noGrp="1"/>
          </p:cNvSpPr>
          <p:nvPr>
            <p:ph type="sldNum" sz="quarter" idx="10"/>
          </p:nvPr>
        </p:nvSpPr>
        <p:spPr/>
        <p:txBody>
          <a:bodyPr/>
          <a:lstStyle/>
          <a:p>
            <a:fld id="{89F97786-C97E-4416-84F0-73C6EA126CA7}" type="slidenum">
              <a:rPr lang="zh-CN" altLang="en-US" smtClean="0"/>
              <a:t>9</a:t>
            </a:fld>
            <a:endParaRPr lang="zh-CN" altLang="en-US"/>
          </a:p>
        </p:txBody>
      </p:sp>
    </p:spTree>
    <p:extLst>
      <p:ext uri="{BB962C8B-B14F-4D97-AF65-F5344CB8AC3E}">
        <p14:creationId xmlns:p14="http://schemas.microsoft.com/office/powerpoint/2010/main" val="820155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57D8EDB-E224-4BA7-B3D3-ED34735523B0}" type="datetimeFigureOut">
              <a:rPr lang="zh-CN" altLang="en-US" smtClean="0"/>
              <a:t>2018/3/12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190A00-DE47-40F8-B60F-A95A89FC4DEE}" type="slidenum">
              <a:rPr lang="zh-CN" altLang="en-US" smtClean="0"/>
              <a:t>‹#›</a:t>
            </a:fld>
            <a:endParaRPr lang="zh-CN" altLang="en-US"/>
          </a:p>
        </p:txBody>
      </p:sp>
    </p:spTree>
    <p:extLst>
      <p:ext uri="{BB962C8B-B14F-4D97-AF65-F5344CB8AC3E}">
        <p14:creationId xmlns:p14="http://schemas.microsoft.com/office/powerpoint/2010/main" val="742965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57D8EDB-E224-4BA7-B3D3-ED34735523B0}" type="datetimeFigureOut">
              <a:rPr lang="zh-CN" altLang="en-US" smtClean="0"/>
              <a:t>2018/3/12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190A00-DE47-40F8-B60F-A95A89FC4DEE}" type="slidenum">
              <a:rPr lang="zh-CN" altLang="en-US" smtClean="0"/>
              <a:t>‹#›</a:t>
            </a:fld>
            <a:endParaRPr lang="zh-CN" altLang="en-US"/>
          </a:p>
        </p:txBody>
      </p:sp>
    </p:spTree>
    <p:extLst>
      <p:ext uri="{BB962C8B-B14F-4D97-AF65-F5344CB8AC3E}">
        <p14:creationId xmlns:p14="http://schemas.microsoft.com/office/powerpoint/2010/main" val="417095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57D8EDB-E224-4BA7-B3D3-ED34735523B0}" type="datetimeFigureOut">
              <a:rPr lang="zh-CN" altLang="en-US" smtClean="0"/>
              <a:t>2018/3/12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190A00-DE47-40F8-B60F-A95A89FC4DEE}" type="slidenum">
              <a:rPr lang="zh-CN" altLang="en-US" smtClean="0"/>
              <a:t>‹#›</a:t>
            </a:fld>
            <a:endParaRPr lang="zh-CN" altLang="en-US"/>
          </a:p>
        </p:txBody>
      </p:sp>
    </p:spTree>
    <p:extLst>
      <p:ext uri="{BB962C8B-B14F-4D97-AF65-F5344CB8AC3E}">
        <p14:creationId xmlns:p14="http://schemas.microsoft.com/office/powerpoint/2010/main" val="3236983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57D8EDB-E224-4BA7-B3D3-ED34735523B0}" type="datetimeFigureOut">
              <a:rPr lang="zh-CN" altLang="en-US" smtClean="0"/>
              <a:t>2018/3/12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190A00-DE47-40F8-B60F-A95A89FC4DEE}" type="slidenum">
              <a:rPr lang="zh-CN" altLang="en-US" smtClean="0"/>
              <a:t>‹#›</a:t>
            </a:fld>
            <a:endParaRPr lang="zh-CN" altLang="en-US"/>
          </a:p>
        </p:txBody>
      </p:sp>
    </p:spTree>
    <p:extLst>
      <p:ext uri="{BB962C8B-B14F-4D97-AF65-F5344CB8AC3E}">
        <p14:creationId xmlns:p14="http://schemas.microsoft.com/office/powerpoint/2010/main" val="358555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57D8EDB-E224-4BA7-B3D3-ED34735523B0}" type="datetimeFigureOut">
              <a:rPr lang="zh-CN" altLang="en-US" smtClean="0"/>
              <a:t>2018/3/12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190A00-DE47-40F8-B60F-A95A89FC4DEE}" type="slidenum">
              <a:rPr lang="zh-CN" altLang="en-US" smtClean="0"/>
              <a:t>‹#›</a:t>
            </a:fld>
            <a:endParaRPr lang="zh-CN" altLang="en-US"/>
          </a:p>
        </p:txBody>
      </p:sp>
    </p:spTree>
    <p:extLst>
      <p:ext uri="{BB962C8B-B14F-4D97-AF65-F5344CB8AC3E}">
        <p14:creationId xmlns:p14="http://schemas.microsoft.com/office/powerpoint/2010/main" val="500020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57D8EDB-E224-4BA7-B3D3-ED34735523B0}" type="datetimeFigureOut">
              <a:rPr lang="zh-CN" altLang="en-US" smtClean="0"/>
              <a:t>2018/3/12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190A00-DE47-40F8-B60F-A95A89FC4DEE}" type="slidenum">
              <a:rPr lang="zh-CN" altLang="en-US" smtClean="0"/>
              <a:t>‹#›</a:t>
            </a:fld>
            <a:endParaRPr lang="zh-CN" altLang="en-US"/>
          </a:p>
        </p:txBody>
      </p:sp>
    </p:spTree>
    <p:extLst>
      <p:ext uri="{BB962C8B-B14F-4D97-AF65-F5344CB8AC3E}">
        <p14:creationId xmlns:p14="http://schemas.microsoft.com/office/powerpoint/2010/main" val="2996841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57D8EDB-E224-4BA7-B3D3-ED34735523B0}" type="datetimeFigureOut">
              <a:rPr lang="zh-CN" altLang="en-US" smtClean="0"/>
              <a:t>2018/3/12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F190A00-DE47-40F8-B60F-A95A89FC4DEE}" type="slidenum">
              <a:rPr lang="zh-CN" altLang="en-US" smtClean="0"/>
              <a:t>‹#›</a:t>
            </a:fld>
            <a:endParaRPr lang="zh-CN" altLang="en-US"/>
          </a:p>
        </p:txBody>
      </p:sp>
    </p:spTree>
    <p:extLst>
      <p:ext uri="{BB962C8B-B14F-4D97-AF65-F5344CB8AC3E}">
        <p14:creationId xmlns:p14="http://schemas.microsoft.com/office/powerpoint/2010/main" val="240071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57D8EDB-E224-4BA7-B3D3-ED34735523B0}" type="datetimeFigureOut">
              <a:rPr lang="zh-CN" altLang="en-US" smtClean="0"/>
              <a:t>2018/3/12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F190A00-DE47-40F8-B60F-A95A89FC4DEE}" type="slidenum">
              <a:rPr lang="zh-CN" altLang="en-US" smtClean="0"/>
              <a:t>‹#›</a:t>
            </a:fld>
            <a:endParaRPr lang="zh-CN" altLang="en-US"/>
          </a:p>
        </p:txBody>
      </p:sp>
    </p:spTree>
    <p:extLst>
      <p:ext uri="{BB962C8B-B14F-4D97-AF65-F5344CB8AC3E}">
        <p14:creationId xmlns:p14="http://schemas.microsoft.com/office/powerpoint/2010/main" val="15110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57D8EDB-E224-4BA7-B3D3-ED34735523B0}" type="datetimeFigureOut">
              <a:rPr lang="zh-CN" altLang="en-US" smtClean="0"/>
              <a:t>2018/3/12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F190A00-DE47-40F8-B60F-A95A89FC4DEE}" type="slidenum">
              <a:rPr lang="zh-CN" altLang="en-US" smtClean="0"/>
              <a:t>‹#›</a:t>
            </a:fld>
            <a:endParaRPr lang="zh-CN" altLang="en-US"/>
          </a:p>
        </p:txBody>
      </p:sp>
    </p:spTree>
    <p:extLst>
      <p:ext uri="{BB962C8B-B14F-4D97-AF65-F5344CB8AC3E}">
        <p14:creationId xmlns:p14="http://schemas.microsoft.com/office/powerpoint/2010/main" val="1702599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57D8EDB-E224-4BA7-B3D3-ED34735523B0}" type="datetimeFigureOut">
              <a:rPr lang="zh-CN" altLang="en-US" smtClean="0"/>
              <a:t>2018/3/12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190A00-DE47-40F8-B60F-A95A89FC4DEE}" type="slidenum">
              <a:rPr lang="zh-CN" altLang="en-US" smtClean="0"/>
              <a:t>‹#›</a:t>
            </a:fld>
            <a:endParaRPr lang="zh-CN" altLang="en-US"/>
          </a:p>
        </p:txBody>
      </p:sp>
    </p:spTree>
    <p:extLst>
      <p:ext uri="{BB962C8B-B14F-4D97-AF65-F5344CB8AC3E}">
        <p14:creationId xmlns:p14="http://schemas.microsoft.com/office/powerpoint/2010/main" val="585715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57D8EDB-E224-4BA7-B3D3-ED34735523B0}" type="datetimeFigureOut">
              <a:rPr lang="zh-CN" altLang="en-US" smtClean="0"/>
              <a:t>2018/3/12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190A00-DE47-40F8-B60F-A95A89FC4DEE}" type="slidenum">
              <a:rPr lang="zh-CN" altLang="en-US" smtClean="0"/>
              <a:t>‹#›</a:t>
            </a:fld>
            <a:endParaRPr lang="zh-CN" altLang="en-US"/>
          </a:p>
        </p:txBody>
      </p:sp>
    </p:spTree>
    <p:extLst>
      <p:ext uri="{BB962C8B-B14F-4D97-AF65-F5344CB8AC3E}">
        <p14:creationId xmlns:p14="http://schemas.microsoft.com/office/powerpoint/2010/main" val="1366278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7D8EDB-E224-4BA7-B3D3-ED34735523B0}" type="datetimeFigureOut">
              <a:rPr lang="zh-CN" altLang="en-US" smtClean="0"/>
              <a:t>2018/3/12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190A00-DE47-40F8-B60F-A95A89FC4DEE}" type="slidenum">
              <a:rPr lang="zh-CN" altLang="en-US" smtClean="0"/>
              <a:t>‹#›</a:t>
            </a:fld>
            <a:endParaRPr lang="zh-CN" altLang="en-US"/>
          </a:p>
        </p:txBody>
      </p:sp>
    </p:spTree>
    <p:extLst>
      <p:ext uri="{BB962C8B-B14F-4D97-AF65-F5344CB8AC3E}">
        <p14:creationId xmlns:p14="http://schemas.microsoft.com/office/powerpoint/2010/main" val="3602625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notesSlide" Target="../notesSlides/notesSlide13.xml"/><Relationship Id="rId7" Type="http://schemas.openxmlformats.org/officeDocument/2006/relationships/package" Target="../embeddings/Microsoft_Visio___2.vsdx"/><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package" Target="../embeddings/Microsoft_Visio___1.vsdx"/><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1.emf"/><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7.emf"/><Relationship Id="rId4" Type="http://schemas.openxmlformats.org/officeDocument/2006/relationships/image" Target="../media/image16.emf"/></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8.emf"/></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20.jpg"/><Relationship Id="rId4" Type="http://schemas.openxmlformats.org/officeDocument/2006/relationships/image" Target="../media/image19.jpe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25.emf"/><Relationship Id="rId4" Type="http://schemas.openxmlformats.org/officeDocument/2006/relationships/image" Target="../media/image24.em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27.emf"/><Relationship Id="rId4" Type="http://schemas.openxmlformats.org/officeDocument/2006/relationships/image" Target="../media/image26.emf"/></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29.emf"/><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30.emf"/><Relationship Id="rId5" Type="http://schemas.openxmlformats.org/officeDocument/2006/relationships/image" Target="../media/image30.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image" Target="../media/image33.png"/><Relationship Id="rId7"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31.emf"/><Relationship Id="rId5" Type="http://schemas.openxmlformats.org/officeDocument/2006/relationships/image" Target="../media/image34.png"/><Relationship Id="rId4" Type="http://schemas.openxmlformats.org/officeDocument/2006/relationships/image" Target="../media/image2.png"/><Relationship Id="rId9" Type="http://schemas.openxmlformats.org/officeDocument/2006/relationships/image" Target="../media/image33.emf"/></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30.emf"/><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2.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38.em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39.emf"/></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40.emf"/></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41.emf"/></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2.emf"/></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1.xml"/><Relationship Id="rId5" Type="http://schemas.openxmlformats.org/officeDocument/2006/relationships/image" Target="../media/image46.jpeg"/><Relationship Id="rId4" Type="http://schemas.openxmlformats.org/officeDocument/2006/relationships/image" Target="../media/image45.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1.xml"/><Relationship Id="rId5" Type="http://schemas.openxmlformats.org/officeDocument/2006/relationships/image" Target="../media/image48.emf"/><Relationship Id="rId4" Type="http://schemas.openxmlformats.org/officeDocument/2006/relationships/image" Target="../media/image47.emf"/></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49.emf"/></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1.xml"/><Relationship Id="rId5" Type="http://schemas.openxmlformats.org/officeDocument/2006/relationships/image" Target="../media/image51.emf"/><Relationship Id="rId4" Type="http://schemas.openxmlformats.org/officeDocument/2006/relationships/image" Target="../media/image50.jpe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7" Type="http://schemas.openxmlformats.org/officeDocument/2006/relationships/image" Target="../media/image53.e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52.emf"/><Relationship Id="rId5" Type="http://schemas.openxmlformats.org/officeDocument/2006/relationships/package" Target="../embeddings/Microsoft_Visio___3.vsdx"/><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2010092420083232642.jpg"/>
          <p:cNvPicPr>
            <a:picLocks noChangeAspect="1"/>
          </p:cNvPicPr>
          <p:nvPr/>
        </p:nvPicPr>
        <p:blipFill>
          <a:blip r:embed="rId3" cstate="print"/>
          <a:stretch>
            <a:fillRect/>
          </a:stretch>
        </p:blipFill>
        <p:spPr>
          <a:xfrm>
            <a:off x="8888424" y="5013326"/>
            <a:ext cx="1801813" cy="1801813"/>
          </a:xfrm>
          <a:prstGeom prst="rect">
            <a:avLst/>
          </a:prstGeom>
        </p:spPr>
      </p:pic>
      <p:sp>
        <p:nvSpPr>
          <p:cNvPr id="3074" name="标题 1"/>
          <p:cNvSpPr>
            <a:spLocks noGrp="1" noChangeArrowheads="1"/>
          </p:cNvSpPr>
          <p:nvPr>
            <p:ph type="ctrTitle" idx="4294967295"/>
          </p:nvPr>
        </p:nvSpPr>
        <p:spPr>
          <a:xfrm>
            <a:off x="2209800" y="1339850"/>
            <a:ext cx="7772400" cy="1728788"/>
          </a:xfrm>
          <a:ln/>
        </p:spPr>
        <p:txBody>
          <a:bodyPr/>
          <a:lstStyle/>
          <a:p>
            <a:r>
              <a:rPr lang="zh-CN" altLang="zh-CN" sz="4000" dirty="0" smtClean="0">
                <a:latin typeface="微软雅黑" panose="020B0503020204020204" pitchFamily="34" charset="-122"/>
                <a:ea typeface="微软雅黑" panose="020B0503020204020204" pitchFamily="34" charset="-122"/>
              </a:rPr>
              <a:t>基于</a:t>
            </a:r>
            <a:r>
              <a:rPr lang="zh-CN" altLang="en-US" sz="4000" dirty="0" smtClean="0">
                <a:latin typeface="微软雅黑" panose="020B0503020204020204" pitchFamily="34" charset="-122"/>
                <a:ea typeface="微软雅黑" panose="020B0503020204020204" pitchFamily="34" charset="-122"/>
              </a:rPr>
              <a:t>声信号与</a:t>
            </a:r>
            <a:r>
              <a:rPr lang="en-US" altLang="zh-CN" sz="4000" dirty="0" smtClean="0">
                <a:latin typeface="微软雅黑" panose="020B0503020204020204" pitchFamily="34" charset="-122"/>
                <a:ea typeface="微软雅黑" panose="020B0503020204020204" pitchFamily="34" charset="-122"/>
              </a:rPr>
              <a:t>PDR</a:t>
            </a:r>
            <a:r>
              <a:rPr lang="zh-CN" altLang="en-US" sz="4000" dirty="0" smtClean="0">
                <a:latin typeface="微软雅黑" panose="020B0503020204020204" pitchFamily="34" charset="-122"/>
                <a:ea typeface="微软雅黑" panose="020B0503020204020204" pitchFamily="34" charset="-122"/>
              </a:rPr>
              <a:t>的智能手机</a:t>
            </a:r>
            <a:r>
              <a:rPr lang="en-US" altLang="zh-CN" sz="4000" dirty="0" smtClean="0">
                <a:latin typeface="微软雅黑" panose="020B0503020204020204" pitchFamily="34" charset="-122"/>
                <a:ea typeface="微软雅黑" panose="020B0503020204020204" pitchFamily="34" charset="-122"/>
              </a:rPr>
              <a:t/>
            </a:r>
            <a:br>
              <a:rPr lang="en-US" altLang="zh-CN" sz="4000" dirty="0" smtClean="0">
                <a:latin typeface="微软雅黑" panose="020B0503020204020204" pitchFamily="34" charset="-122"/>
                <a:ea typeface="微软雅黑" panose="020B0503020204020204" pitchFamily="34" charset="-122"/>
              </a:rPr>
            </a:br>
            <a:r>
              <a:rPr lang="zh-CN" altLang="en-US" sz="4000" dirty="0" smtClean="0">
                <a:latin typeface="微软雅黑" panose="020B0503020204020204" pitchFamily="34" charset="-122"/>
                <a:ea typeface="微软雅黑" panose="020B0503020204020204" pitchFamily="34" charset="-122"/>
              </a:rPr>
              <a:t>室内融合定位方法研究</a:t>
            </a:r>
            <a:endParaRPr lang="zh-CN" altLang="zh-CN" sz="4000" dirty="0">
              <a:latin typeface="微软雅黑" panose="020B0503020204020204" pitchFamily="34" charset="-122"/>
              <a:ea typeface="微软雅黑" panose="020B0503020204020204" pitchFamily="34" charset="-122"/>
            </a:endParaRPr>
          </a:p>
        </p:txBody>
      </p:sp>
      <p:sp>
        <p:nvSpPr>
          <p:cNvPr id="3075" name="副标题 2"/>
          <p:cNvSpPr>
            <a:spLocks noGrp="1" noChangeArrowheads="1"/>
          </p:cNvSpPr>
          <p:nvPr>
            <p:ph type="subTitle" idx="1"/>
          </p:nvPr>
        </p:nvSpPr>
        <p:spPr>
          <a:xfrm>
            <a:off x="6502067" y="3790604"/>
            <a:ext cx="3157321" cy="1079847"/>
          </a:xfrm>
          <a:ln/>
        </p:spPr>
        <p:txBody>
          <a:bodyPr>
            <a:normAutofit/>
          </a:bodyPr>
          <a:lstStyle/>
          <a:p>
            <a:pPr algn="l"/>
            <a:r>
              <a:rPr lang="zh-CN" altLang="en-US" sz="2800" dirty="0">
                <a:latin typeface="微软雅黑" panose="020B0503020204020204" pitchFamily="34" charset="-122"/>
                <a:ea typeface="微软雅黑" panose="020B0503020204020204" pitchFamily="34" charset="-122"/>
                <a:sym typeface="黑体" panose="02010609060101010101" pitchFamily="49" charset="-122"/>
              </a:rPr>
              <a:t>答辩人</a:t>
            </a:r>
            <a:r>
              <a:rPr lang="zh-CN" altLang="en-US" sz="2800" dirty="0" smtClean="0">
                <a:latin typeface="微软雅黑" panose="020B0503020204020204" pitchFamily="34" charset="-122"/>
                <a:ea typeface="微软雅黑" panose="020B0503020204020204" pitchFamily="34" charset="-122"/>
                <a:sym typeface="黑体" panose="02010609060101010101" pitchFamily="49" charset="-122"/>
              </a:rPr>
              <a:t>：  黄逸帆</a:t>
            </a:r>
            <a:endParaRPr lang="en-US" altLang="zh-CN" sz="2800" dirty="0">
              <a:latin typeface="微软雅黑" panose="020B0503020204020204" pitchFamily="34" charset="-122"/>
              <a:ea typeface="微软雅黑" panose="020B0503020204020204" pitchFamily="34" charset="-122"/>
              <a:sym typeface="黑体" panose="02010609060101010101" pitchFamily="49" charset="-122"/>
            </a:endParaRPr>
          </a:p>
          <a:p>
            <a:pPr algn="l"/>
            <a:r>
              <a:rPr lang="zh-CN" altLang="en-US" sz="2800" dirty="0">
                <a:latin typeface="微软雅黑" panose="020B0503020204020204" pitchFamily="34" charset="-122"/>
                <a:ea typeface="微软雅黑" panose="020B0503020204020204" pitchFamily="34" charset="-122"/>
                <a:sym typeface="黑体" panose="02010609060101010101" pitchFamily="49" charset="-122"/>
              </a:rPr>
              <a:t>指导老师</a:t>
            </a:r>
            <a:r>
              <a:rPr lang="zh-CN" altLang="en-US" sz="2800" dirty="0" smtClean="0">
                <a:latin typeface="微软雅黑" panose="020B0503020204020204" pitchFamily="34" charset="-122"/>
                <a:ea typeface="微软雅黑" panose="020B0503020204020204" pitchFamily="34" charset="-122"/>
                <a:sym typeface="黑体" panose="02010609060101010101" pitchFamily="49" charset="-122"/>
              </a:rPr>
              <a:t>：王 智</a:t>
            </a:r>
            <a:endParaRPr lang="en-US" altLang="zh-CN" sz="2800" dirty="0">
              <a:latin typeface="微软雅黑" panose="020B0503020204020204" pitchFamily="34" charset="-122"/>
              <a:ea typeface="微软雅黑" panose="020B0503020204020204" pitchFamily="34" charset="-122"/>
              <a:sym typeface="黑体" panose="02010609060101010101" pitchFamily="49" charset="-122"/>
            </a:endParaRPr>
          </a:p>
          <a:p>
            <a:endParaRPr lang="zh-CN" altLang="en-US" sz="2000" dirty="0"/>
          </a:p>
        </p:txBody>
      </p:sp>
      <p:sp>
        <p:nvSpPr>
          <p:cNvPr id="3076" name="直接连接符 5"/>
          <p:cNvSpPr>
            <a:spLocks noChangeShapeType="1"/>
          </p:cNvSpPr>
          <p:nvPr/>
        </p:nvSpPr>
        <p:spPr bwMode="auto">
          <a:xfrm>
            <a:off x="2209800" y="2924175"/>
            <a:ext cx="7772400" cy="1588"/>
          </a:xfrm>
          <a:prstGeom prst="line">
            <a:avLst/>
          </a:prstGeom>
          <a:noFill/>
          <a:ln w="38100" cap="flat" cmpd="sng">
            <a:solidFill>
              <a:srgbClr val="C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 name="直接连接符 6"/>
          <p:cNvSpPr>
            <a:spLocks noChangeShapeType="1"/>
          </p:cNvSpPr>
          <p:nvPr/>
        </p:nvSpPr>
        <p:spPr bwMode="auto">
          <a:xfrm>
            <a:off x="3000376" y="4941888"/>
            <a:ext cx="6119813" cy="0"/>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708335077"/>
      </p:ext>
    </p:extLst>
  </p:cSld>
  <p:clrMapOvr>
    <a:masterClrMapping/>
  </p:clrMapOvr>
  <p:transition advTm="14446"/>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rPr>
              <a:t>系统子模块算法设计</a:t>
            </a:r>
            <a:endParaRPr lang="zh-CN" altLang="zh-CN" sz="2800" dirty="0">
              <a:latin typeface="微软雅黑" panose="020B0503020204020204" pitchFamily="34" charset="-122"/>
              <a:ea typeface="微软雅黑" panose="020B0503020204020204" pitchFamily="34" charset="-122"/>
            </a:endParaRPr>
          </a:p>
        </p:txBody>
      </p:sp>
      <p:pic>
        <p:nvPicPr>
          <p:cNvPr id="174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 name="圆角矩形 23"/>
          <p:cNvSpPr/>
          <p:nvPr/>
        </p:nvSpPr>
        <p:spPr>
          <a:xfrm>
            <a:off x="1446301" y="2914594"/>
            <a:ext cx="2692399" cy="101997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系统子模块</a:t>
            </a:r>
            <a:endParaRPr lang="zh-CN" altLang="en-US" sz="2800" dirty="0">
              <a:latin typeface="微软雅黑" panose="020B0503020204020204" pitchFamily="34" charset="-122"/>
              <a:ea typeface="微软雅黑" panose="020B0503020204020204" pitchFamily="34" charset="-122"/>
            </a:endParaRPr>
          </a:p>
        </p:txBody>
      </p:sp>
      <p:sp>
        <p:nvSpPr>
          <p:cNvPr id="25" name="圆角矩形 24"/>
          <p:cNvSpPr/>
          <p:nvPr/>
        </p:nvSpPr>
        <p:spPr>
          <a:xfrm>
            <a:off x="4657883" y="2063867"/>
            <a:ext cx="2764014" cy="119118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声</a:t>
            </a:r>
            <a:r>
              <a:rPr lang="zh-CN" altLang="en-US" sz="2800" dirty="0" smtClean="0">
                <a:latin typeface="微软雅黑" panose="020B0503020204020204" pitchFamily="34" charset="-122"/>
                <a:ea typeface="微软雅黑" panose="020B0503020204020204" pitchFamily="34" charset="-122"/>
              </a:rPr>
              <a:t>信号</a:t>
            </a:r>
            <a:endParaRPr lang="en-US" altLang="zh-CN" sz="2800" dirty="0" smtClean="0">
              <a:latin typeface="微软雅黑" panose="020B0503020204020204" pitchFamily="34" charset="-122"/>
              <a:ea typeface="微软雅黑" panose="020B0503020204020204" pitchFamily="34" charset="-122"/>
            </a:endParaRPr>
          </a:p>
          <a:p>
            <a:pPr algn="ctr"/>
            <a:r>
              <a:rPr lang="zh-CN" altLang="en-US" sz="2800" dirty="0" smtClean="0">
                <a:latin typeface="微软雅黑" panose="020B0503020204020204" pitchFamily="34" charset="-122"/>
                <a:ea typeface="微软雅黑" panose="020B0503020204020204" pitchFamily="34" charset="-122"/>
              </a:rPr>
              <a:t>定位</a:t>
            </a:r>
            <a:r>
              <a:rPr lang="zh-CN" altLang="en-US" sz="2800" dirty="0">
                <a:latin typeface="微软雅黑" panose="020B0503020204020204" pitchFamily="34" charset="-122"/>
                <a:ea typeface="微软雅黑" panose="020B0503020204020204" pitchFamily="34" charset="-122"/>
              </a:rPr>
              <a:t>模块</a:t>
            </a:r>
            <a:endParaRPr lang="zh-CN" altLang="en-US" sz="2800" dirty="0">
              <a:latin typeface="微软雅黑" panose="020B0503020204020204" pitchFamily="34" charset="-122"/>
              <a:ea typeface="微软雅黑" panose="020B0503020204020204" pitchFamily="34" charset="-122"/>
            </a:endParaRPr>
          </a:p>
        </p:txBody>
      </p:sp>
      <p:sp>
        <p:nvSpPr>
          <p:cNvPr id="26" name="圆角矩形 25"/>
          <p:cNvSpPr/>
          <p:nvPr/>
        </p:nvSpPr>
        <p:spPr>
          <a:xfrm>
            <a:off x="4657883" y="3786972"/>
            <a:ext cx="2764014" cy="119118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smtClean="0">
                <a:latin typeface="微软雅黑" panose="020B0503020204020204" pitchFamily="34" charset="-122"/>
                <a:ea typeface="微软雅黑" panose="020B0503020204020204" pitchFamily="34" charset="-122"/>
              </a:rPr>
              <a:t>PDR</a:t>
            </a:r>
          </a:p>
          <a:p>
            <a:pPr algn="ctr"/>
            <a:r>
              <a:rPr lang="zh-CN" altLang="en-US" sz="2800" dirty="0" smtClean="0">
                <a:latin typeface="微软雅黑" panose="020B0503020204020204" pitchFamily="34" charset="-122"/>
                <a:ea typeface="微软雅黑" panose="020B0503020204020204" pitchFamily="34" charset="-122"/>
              </a:rPr>
              <a:t>定位模块</a:t>
            </a:r>
            <a:endParaRPr lang="zh-CN" altLang="en-US" sz="2800" dirty="0">
              <a:latin typeface="微软雅黑" panose="020B0503020204020204" pitchFamily="34" charset="-122"/>
              <a:ea typeface="微软雅黑" panose="020B0503020204020204" pitchFamily="34" charset="-122"/>
            </a:endParaRPr>
          </a:p>
        </p:txBody>
      </p:sp>
      <p:sp>
        <p:nvSpPr>
          <p:cNvPr id="27" name="圆角矩形 26"/>
          <p:cNvSpPr/>
          <p:nvPr/>
        </p:nvSpPr>
        <p:spPr>
          <a:xfrm>
            <a:off x="7821815" y="2590450"/>
            <a:ext cx="2764014" cy="9008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步伐检测</a:t>
            </a:r>
            <a:endParaRPr lang="zh-CN" altLang="en-US" sz="2800" dirty="0">
              <a:latin typeface="微软雅黑" panose="020B0503020204020204" pitchFamily="34" charset="-122"/>
              <a:ea typeface="微软雅黑" panose="020B0503020204020204" pitchFamily="34" charset="-122"/>
            </a:endParaRPr>
          </a:p>
        </p:txBody>
      </p:sp>
      <p:sp>
        <p:nvSpPr>
          <p:cNvPr id="28" name="圆角矩形 27"/>
          <p:cNvSpPr/>
          <p:nvPr/>
        </p:nvSpPr>
        <p:spPr>
          <a:xfrm>
            <a:off x="7821815" y="3930755"/>
            <a:ext cx="2764014" cy="9008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步长估计</a:t>
            </a:r>
            <a:endParaRPr lang="zh-CN" altLang="en-US" sz="2800" dirty="0">
              <a:latin typeface="微软雅黑" panose="020B0503020204020204" pitchFamily="34" charset="-122"/>
              <a:ea typeface="微软雅黑" panose="020B0503020204020204" pitchFamily="34" charset="-122"/>
            </a:endParaRPr>
          </a:p>
        </p:txBody>
      </p:sp>
      <p:sp>
        <p:nvSpPr>
          <p:cNvPr id="29" name="圆角矩形 28"/>
          <p:cNvSpPr/>
          <p:nvPr/>
        </p:nvSpPr>
        <p:spPr>
          <a:xfrm>
            <a:off x="7827017" y="5259947"/>
            <a:ext cx="2764014" cy="9008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航向估计</a:t>
            </a:r>
            <a:endParaRPr lang="zh-CN" altLang="en-US" sz="2800" dirty="0">
              <a:latin typeface="微软雅黑" panose="020B0503020204020204" pitchFamily="34" charset="-122"/>
              <a:ea typeface="微软雅黑" panose="020B0503020204020204" pitchFamily="34" charset="-122"/>
            </a:endParaRPr>
          </a:p>
        </p:txBody>
      </p:sp>
      <p:cxnSp>
        <p:nvCxnSpPr>
          <p:cNvPr id="7" name="肘形连接符 6"/>
          <p:cNvCxnSpPr>
            <a:stCxn id="24" idx="3"/>
            <a:endCxn id="25" idx="1"/>
          </p:cNvCxnSpPr>
          <p:nvPr/>
        </p:nvCxnSpPr>
        <p:spPr>
          <a:xfrm flipV="1">
            <a:off x="4138700" y="2659460"/>
            <a:ext cx="519183" cy="76511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肘形连接符 9"/>
          <p:cNvCxnSpPr>
            <a:stCxn id="24" idx="3"/>
            <a:endCxn id="26" idx="1"/>
          </p:cNvCxnSpPr>
          <p:nvPr/>
        </p:nvCxnSpPr>
        <p:spPr>
          <a:xfrm>
            <a:off x="4138700" y="3424579"/>
            <a:ext cx="519183" cy="95798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26" idx="3"/>
            <a:endCxn id="27" idx="1"/>
          </p:cNvCxnSpPr>
          <p:nvPr/>
        </p:nvCxnSpPr>
        <p:spPr>
          <a:xfrm flipV="1">
            <a:off x="7421897" y="3040852"/>
            <a:ext cx="399918" cy="1341713"/>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26" idx="3"/>
            <a:endCxn id="28" idx="1"/>
          </p:cNvCxnSpPr>
          <p:nvPr/>
        </p:nvCxnSpPr>
        <p:spPr>
          <a:xfrm flipV="1">
            <a:off x="7421897" y="4381157"/>
            <a:ext cx="399918" cy="140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26" idx="3"/>
            <a:endCxn id="29" idx="1"/>
          </p:cNvCxnSpPr>
          <p:nvPr/>
        </p:nvCxnSpPr>
        <p:spPr>
          <a:xfrm>
            <a:off x="7421897" y="4382565"/>
            <a:ext cx="405120" cy="132778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687971"/>
      </p:ext>
    </p:extLst>
  </p:cSld>
  <p:clrMapOvr>
    <a:masterClrMapping/>
  </p:clrMapOvr>
  <p:transition advTm="66176"/>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rPr>
              <a:t>系统子模块算法设计</a:t>
            </a:r>
            <a:endParaRPr lang="zh-CN" altLang="zh-CN" sz="2800" dirty="0">
              <a:latin typeface="微软雅黑" panose="020B0503020204020204" pitchFamily="34" charset="-122"/>
              <a:ea typeface="微软雅黑" panose="020B0503020204020204" pitchFamily="34" charset="-122"/>
            </a:endParaRPr>
          </a:p>
        </p:txBody>
      </p:sp>
      <p:sp>
        <p:nvSpPr>
          <p:cNvPr id="17412" name="内容占位符 2"/>
          <p:cNvSpPr>
            <a:spLocks noGrp="1" noChangeArrowheads="1"/>
          </p:cNvSpPr>
          <p:nvPr>
            <p:ph idx="1"/>
          </p:nvPr>
        </p:nvSpPr>
        <p:spPr>
          <a:xfrm>
            <a:off x="1981200" y="1123950"/>
            <a:ext cx="8773886" cy="5113338"/>
          </a:xfrm>
          <a:ln/>
        </p:spPr>
        <p:txBody>
          <a:bodyPr>
            <a:normAutofit/>
          </a:bodyPr>
          <a:lstStyle/>
          <a:p>
            <a:pPr marL="342900" indent="-342900" algn="l">
              <a:buClr>
                <a:schemeClr val="tx2"/>
              </a:buClr>
              <a:buFont typeface="Wingdings" panose="05000000000000000000" pitchFamily="2" charset="2"/>
              <a:buChar char="p"/>
            </a:pPr>
            <a:r>
              <a:rPr lang="zh-CN" altLang="en-US" sz="3200" dirty="0" smtClean="0">
                <a:latin typeface="微软雅黑" panose="020B0503020204020204" pitchFamily="34" charset="-122"/>
                <a:ea typeface="微软雅黑" panose="020B0503020204020204" pitchFamily="34" charset="-122"/>
              </a:rPr>
              <a:t>声信号定位模块</a:t>
            </a:r>
            <a:endParaRPr lang="en-US" altLang="zh-CN" sz="3200" dirty="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主动式</a:t>
            </a:r>
            <a:r>
              <a:rPr lang="en-US" altLang="zh-CN" sz="2800" dirty="0" smtClean="0">
                <a:latin typeface="微软雅黑" panose="020B0503020204020204" pitchFamily="34" charset="-122"/>
                <a:ea typeface="微软雅黑" panose="020B0503020204020204" pitchFamily="34" charset="-122"/>
              </a:rPr>
              <a:t>TDOA</a:t>
            </a:r>
            <a:r>
              <a:rPr lang="zh-CN" altLang="en-US" sz="2800" dirty="0" smtClean="0">
                <a:latin typeface="微软雅黑" panose="020B0503020204020204" pitchFamily="34" charset="-122"/>
                <a:ea typeface="微软雅黑" panose="020B0503020204020204" pitchFamily="34" charset="-122"/>
              </a:rPr>
              <a:t>定位</a:t>
            </a:r>
            <a:r>
              <a:rPr lang="zh-CN" altLang="en-US" sz="2800" dirty="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声信号频率</a:t>
            </a:r>
            <a:r>
              <a:rPr lang="en-US" altLang="zh-CN" sz="2800" dirty="0" smtClean="0">
                <a:latin typeface="微软雅黑" panose="020B0503020204020204" pitchFamily="34" charset="-122"/>
                <a:ea typeface="微软雅黑" panose="020B0503020204020204" pitchFamily="34" charset="-122"/>
              </a:rPr>
              <a:t>18kHz-21kHz</a:t>
            </a:r>
          </a:p>
          <a:p>
            <a:pPr marL="914400" lvl="1" indent="-457200" algn="l">
              <a:buClr>
                <a:schemeClr val="tx2"/>
              </a:buClr>
              <a:buFont typeface="Wingdings" panose="05000000000000000000" pitchFamily="2" charset="2"/>
              <a:buChar char="Ø"/>
            </a:pPr>
            <a:r>
              <a:rPr lang="zh-CN" altLang="en-US" sz="2800" dirty="0">
                <a:latin typeface="微软雅黑" panose="020B0503020204020204" pitchFamily="34" charset="-122"/>
                <a:ea typeface="微软雅黑" panose="020B0503020204020204" pitchFamily="34" charset="-122"/>
              </a:rPr>
              <a:t>互</a:t>
            </a:r>
            <a:r>
              <a:rPr lang="zh-CN" altLang="en-US" sz="2800" dirty="0" smtClean="0">
                <a:latin typeface="微软雅黑" panose="020B0503020204020204" pitchFamily="34" charset="-122"/>
                <a:ea typeface="微软雅黑" panose="020B0503020204020204" pitchFamily="34" charset="-122"/>
              </a:rPr>
              <a:t>相关检测到达时刻</a:t>
            </a:r>
            <a:r>
              <a:rPr lang="zh-CN" altLang="en-US" sz="2800" dirty="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最大似然估计进行定位</a:t>
            </a:r>
            <a:endParaRPr lang="en-US" altLang="zh-CN" sz="2800" dirty="0">
              <a:latin typeface="微软雅黑" panose="020B0503020204020204" pitchFamily="34" charset="-122"/>
              <a:ea typeface="微软雅黑" panose="020B0503020204020204" pitchFamily="34" charset="-122"/>
            </a:endParaRPr>
          </a:p>
        </p:txBody>
      </p:sp>
      <p:sp>
        <p:nvSpPr>
          <p:cNvPr id="17413" name="内容占位符 3"/>
          <p:cNvSpPr>
            <a:spLocks noGrp="1" noChangeArrowheads="1"/>
          </p:cNvSpPr>
          <p:nvPr/>
        </p:nvSpPr>
        <p:spPr bwMode="auto">
          <a:xfrm>
            <a:off x="2351088" y="5589589"/>
            <a:ext cx="6265862" cy="1366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Clr>
                <a:schemeClr val="tx2"/>
              </a:buClr>
              <a:buFont typeface="Wingdings" panose="05000000000000000000" pitchFamily="2" charset="2"/>
              <a:buChar char="p"/>
            </a:pPr>
            <a:endParaRPr lang="zh-CN" altLang="en-US" sz="1400" b="1">
              <a:sym typeface="Arial" panose="020B0604020202020204" pitchFamily="34" charset="0"/>
            </a:endParaRPr>
          </a:p>
          <a:p>
            <a:pPr lvl="1">
              <a:lnSpc>
                <a:spcPct val="150000"/>
              </a:lnSpc>
              <a:buFont typeface="Wingdings" panose="05000000000000000000" pitchFamily="2" charset="2"/>
              <a:buChar char="Ø"/>
            </a:pPr>
            <a:endParaRPr lang="zh-CN" altLang="en-US" sz="1400" b="1">
              <a:sym typeface="Arial" panose="020B0604020202020204" pitchFamily="34" charset="0"/>
            </a:endParaRPr>
          </a:p>
          <a:p>
            <a:pPr lvl="1">
              <a:lnSpc>
                <a:spcPct val="150000"/>
              </a:lnSpc>
              <a:buFont typeface="Wingdings" panose="05000000000000000000" pitchFamily="2" charset="2"/>
              <a:buChar char="Ø"/>
            </a:pPr>
            <a:endParaRPr lang="zh-CN" altLang="en-US" sz="1400" b="1">
              <a:sym typeface="Arial" panose="020B0604020202020204" pitchFamily="34" charset="0"/>
            </a:endParaRPr>
          </a:p>
          <a:p>
            <a:pPr>
              <a:buClr>
                <a:schemeClr val="tx2"/>
              </a:buClr>
              <a:buFont typeface="Wingdings" panose="05000000000000000000" pitchFamily="2" charset="2"/>
              <a:buChar char="p"/>
            </a:pPr>
            <a:endParaRPr lang="en-US" altLang="zh-CN" sz="1400" b="1">
              <a:solidFill>
                <a:schemeClr val="accent1"/>
              </a:solidFill>
              <a:sym typeface="Arial" panose="020B0604020202020204" pitchFamily="34" charset="0"/>
            </a:endParaRPr>
          </a:p>
        </p:txBody>
      </p:sp>
      <p:pic>
        <p:nvPicPr>
          <p:cNvPr id="174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7" name="图片 26"/>
          <p:cNvPicPr>
            <a:picLocks noChangeAspect="1"/>
          </p:cNvPicPr>
          <p:nvPr/>
        </p:nvPicPr>
        <p:blipFill>
          <a:blip r:embed="rId4"/>
          <a:stretch>
            <a:fillRect/>
          </a:stretch>
        </p:blipFill>
        <p:spPr>
          <a:xfrm>
            <a:off x="3846842" y="2554514"/>
            <a:ext cx="4172868" cy="4187371"/>
          </a:xfrm>
          <a:prstGeom prst="rect">
            <a:avLst/>
          </a:prstGeom>
        </p:spPr>
      </p:pic>
    </p:spTree>
    <p:extLst>
      <p:ext uri="{BB962C8B-B14F-4D97-AF65-F5344CB8AC3E}">
        <p14:creationId xmlns:p14="http://schemas.microsoft.com/office/powerpoint/2010/main" val="1524806925"/>
      </p:ext>
    </p:extLst>
  </p:cSld>
  <p:clrMapOvr>
    <a:masterClrMapping/>
  </p:clrMapOvr>
  <p:transition advTm="66176"/>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rPr>
              <a:t>系统子模块算法设计</a:t>
            </a:r>
            <a:endParaRPr lang="zh-CN" altLang="zh-CN" sz="2800" dirty="0">
              <a:latin typeface="微软雅黑" panose="020B0503020204020204" pitchFamily="34" charset="-122"/>
              <a:ea typeface="微软雅黑" panose="020B0503020204020204" pitchFamily="34" charset="-122"/>
            </a:endParaRPr>
          </a:p>
        </p:txBody>
      </p:sp>
      <p:sp>
        <p:nvSpPr>
          <p:cNvPr id="17412" name="内容占位符 2"/>
          <p:cNvSpPr>
            <a:spLocks noGrp="1" noChangeArrowheads="1"/>
          </p:cNvSpPr>
          <p:nvPr>
            <p:ph idx="1"/>
          </p:nvPr>
        </p:nvSpPr>
        <p:spPr>
          <a:xfrm>
            <a:off x="1981200" y="1123950"/>
            <a:ext cx="8229600" cy="5113338"/>
          </a:xfrm>
          <a:ln/>
        </p:spPr>
        <p:txBody>
          <a:bodyPr>
            <a:normAutofit/>
          </a:bodyPr>
          <a:lstStyle/>
          <a:p>
            <a:pPr marL="342900" indent="-342900" algn="l">
              <a:buClr>
                <a:schemeClr val="tx2"/>
              </a:buClr>
              <a:buFont typeface="Wingdings" panose="05000000000000000000" pitchFamily="2" charset="2"/>
              <a:buChar char="p"/>
            </a:pPr>
            <a:r>
              <a:rPr lang="zh-CN" altLang="en-US" sz="3200" dirty="0" smtClean="0">
                <a:latin typeface="微软雅黑" panose="020B0503020204020204" pitchFamily="34" charset="-122"/>
                <a:ea typeface="微软雅黑" panose="020B0503020204020204" pitchFamily="34" charset="-122"/>
              </a:rPr>
              <a:t>步伐检测算法</a:t>
            </a:r>
            <a:endParaRPr lang="en-US" altLang="zh-CN" sz="32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模式：手机手持胸前</a:t>
            </a:r>
            <a:endParaRPr lang="en-US" altLang="zh-CN" sz="2800" dirty="0" smtClean="0">
              <a:latin typeface="微软雅黑" panose="020B0503020204020204" pitchFamily="34" charset="-122"/>
              <a:ea typeface="微软雅黑" panose="020B0503020204020204" pitchFamily="34" charset="-122"/>
            </a:endParaRPr>
          </a:p>
        </p:txBody>
      </p:sp>
      <p:sp>
        <p:nvSpPr>
          <p:cNvPr id="17413" name="内容占位符 3"/>
          <p:cNvSpPr>
            <a:spLocks noGrp="1" noChangeArrowheads="1"/>
          </p:cNvSpPr>
          <p:nvPr/>
        </p:nvSpPr>
        <p:spPr bwMode="auto">
          <a:xfrm>
            <a:off x="2351088" y="5589589"/>
            <a:ext cx="6265862" cy="1366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Clr>
                <a:schemeClr val="tx2"/>
              </a:buClr>
              <a:buFont typeface="Wingdings" panose="05000000000000000000" pitchFamily="2" charset="2"/>
              <a:buChar char="p"/>
            </a:pPr>
            <a:endParaRPr lang="zh-CN" altLang="en-US" sz="1400" b="1">
              <a:sym typeface="Arial" panose="020B0604020202020204" pitchFamily="34" charset="0"/>
            </a:endParaRPr>
          </a:p>
          <a:p>
            <a:pPr lvl="1">
              <a:lnSpc>
                <a:spcPct val="150000"/>
              </a:lnSpc>
              <a:buFont typeface="Wingdings" panose="05000000000000000000" pitchFamily="2" charset="2"/>
              <a:buChar char="Ø"/>
            </a:pPr>
            <a:endParaRPr lang="zh-CN" altLang="en-US" sz="1400" b="1">
              <a:sym typeface="Arial" panose="020B0604020202020204" pitchFamily="34" charset="0"/>
            </a:endParaRPr>
          </a:p>
          <a:p>
            <a:pPr lvl="1">
              <a:lnSpc>
                <a:spcPct val="150000"/>
              </a:lnSpc>
              <a:buFont typeface="Wingdings" panose="05000000000000000000" pitchFamily="2" charset="2"/>
              <a:buChar char="Ø"/>
            </a:pPr>
            <a:endParaRPr lang="zh-CN" altLang="en-US" sz="1400" b="1">
              <a:sym typeface="Arial" panose="020B0604020202020204" pitchFamily="34" charset="0"/>
            </a:endParaRPr>
          </a:p>
          <a:p>
            <a:pPr>
              <a:buClr>
                <a:schemeClr val="tx2"/>
              </a:buClr>
              <a:buFont typeface="Wingdings" panose="05000000000000000000" pitchFamily="2" charset="2"/>
              <a:buChar char="p"/>
            </a:pPr>
            <a:endParaRPr lang="en-US" altLang="zh-CN" sz="1400" b="1">
              <a:solidFill>
                <a:schemeClr val="accent1"/>
              </a:solidFill>
              <a:sym typeface="Arial" panose="020B0604020202020204" pitchFamily="34" charset="0"/>
            </a:endParaRPr>
          </a:p>
        </p:txBody>
      </p:sp>
      <p:pic>
        <p:nvPicPr>
          <p:cNvPr id="174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2" name="组合 11"/>
          <p:cNvGrpSpPr/>
          <p:nvPr/>
        </p:nvGrpSpPr>
        <p:grpSpPr>
          <a:xfrm>
            <a:off x="6122476" y="2353846"/>
            <a:ext cx="5538850" cy="3057614"/>
            <a:chOff x="2753202" y="2240280"/>
            <a:chExt cx="5206842" cy="2742414"/>
          </a:xfrm>
        </p:grpSpPr>
        <p:sp>
          <p:nvSpPr>
            <p:cNvPr id="13" name="圆角矩形 12"/>
            <p:cNvSpPr/>
            <p:nvPr/>
          </p:nvSpPr>
          <p:spPr>
            <a:xfrm>
              <a:off x="2758440" y="2240280"/>
              <a:ext cx="1402080" cy="1021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原始加速度数据</a:t>
              </a:r>
              <a:endParaRPr lang="zh-CN" altLang="en-US" sz="2000" dirty="0">
                <a:latin typeface="微软雅黑" panose="020B0503020204020204" pitchFamily="34" charset="-122"/>
                <a:ea typeface="微软雅黑" panose="020B0503020204020204" pitchFamily="34" charset="-122"/>
              </a:endParaRPr>
            </a:p>
          </p:txBody>
        </p:sp>
        <p:sp>
          <p:nvSpPr>
            <p:cNvPr id="14" name="圆角矩形 13"/>
            <p:cNvSpPr/>
            <p:nvPr/>
          </p:nvSpPr>
          <p:spPr>
            <a:xfrm>
              <a:off x="4658202" y="2240280"/>
              <a:ext cx="1402080" cy="1021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竖直方向行人加速度</a:t>
              </a:r>
              <a:endParaRPr lang="zh-CN" altLang="en-US" sz="2000" dirty="0">
                <a:latin typeface="微软雅黑" panose="020B0503020204020204" pitchFamily="34" charset="-122"/>
                <a:ea typeface="微软雅黑" panose="020B0503020204020204" pitchFamily="34" charset="-122"/>
              </a:endParaRPr>
            </a:p>
          </p:txBody>
        </p:sp>
        <p:sp>
          <p:nvSpPr>
            <p:cNvPr id="15" name="圆角矩形 14"/>
            <p:cNvSpPr/>
            <p:nvPr/>
          </p:nvSpPr>
          <p:spPr>
            <a:xfrm>
              <a:off x="6557964" y="2254250"/>
              <a:ext cx="1402080" cy="1021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低通滤波</a:t>
              </a:r>
              <a:endParaRPr lang="zh-CN" altLang="en-US" sz="2000" dirty="0">
                <a:latin typeface="微软雅黑" panose="020B0503020204020204" pitchFamily="34" charset="-122"/>
                <a:ea typeface="微软雅黑" panose="020B0503020204020204" pitchFamily="34" charset="-122"/>
              </a:endParaRPr>
            </a:p>
          </p:txBody>
        </p:sp>
        <p:sp>
          <p:nvSpPr>
            <p:cNvPr id="16" name="圆角矩形 15"/>
            <p:cNvSpPr/>
            <p:nvPr/>
          </p:nvSpPr>
          <p:spPr>
            <a:xfrm>
              <a:off x="4658202" y="3961614"/>
              <a:ext cx="1402080" cy="1021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0-1</a:t>
              </a:r>
              <a:r>
                <a:rPr lang="zh-CN" altLang="en-US" sz="2000" dirty="0" smtClean="0">
                  <a:latin typeface="微软雅黑" panose="020B0503020204020204" pitchFamily="34" charset="-122"/>
                  <a:ea typeface="微软雅黑" panose="020B0503020204020204" pitchFamily="34" charset="-122"/>
                </a:rPr>
                <a:t>二值化</a:t>
              </a:r>
              <a:endParaRPr lang="zh-CN" altLang="en-US" sz="2000" dirty="0">
                <a:latin typeface="微软雅黑" panose="020B0503020204020204" pitchFamily="34" charset="-122"/>
                <a:ea typeface="微软雅黑" panose="020B0503020204020204" pitchFamily="34" charset="-122"/>
              </a:endParaRPr>
            </a:p>
          </p:txBody>
        </p:sp>
        <p:sp>
          <p:nvSpPr>
            <p:cNvPr id="17" name="圆角矩形 16"/>
            <p:cNvSpPr/>
            <p:nvPr/>
          </p:nvSpPr>
          <p:spPr>
            <a:xfrm>
              <a:off x="6557964" y="3961614"/>
              <a:ext cx="1402080" cy="1021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时域窗口限制</a:t>
              </a:r>
              <a:endParaRPr lang="zh-CN" altLang="en-US" sz="2000" dirty="0">
                <a:latin typeface="微软雅黑" panose="020B0503020204020204" pitchFamily="34" charset="-122"/>
                <a:ea typeface="微软雅黑" panose="020B0503020204020204" pitchFamily="34" charset="-122"/>
              </a:endParaRPr>
            </a:p>
          </p:txBody>
        </p:sp>
        <p:sp>
          <p:nvSpPr>
            <p:cNvPr id="18" name="圆角矩形 17"/>
            <p:cNvSpPr/>
            <p:nvPr/>
          </p:nvSpPr>
          <p:spPr>
            <a:xfrm>
              <a:off x="2753202" y="3961614"/>
              <a:ext cx="1402080" cy="1021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动态阈值设定</a:t>
              </a:r>
              <a:endParaRPr lang="zh-CN" altLang="en-US" sz="2000" dirty="0">
                <a:latin typeface="微软雅黑" panose="020B0503020204020204" pitchFamily="34" charset="-122"/>
                <a:ea typeface="微软雅黑" panose="020B0503020204020204" pitchFamily="34" charset="-122"/>
              </a:endParaRPr>
            </a:p>
          </p:txBody>
        </p:sp>
        <p:cxnSp>
          <p:nvCxnSpPr>
            <p:cNvPr id="19" name="直接箭头连接符 18"/>
            <p:cNvCxnSpPr>
              <a:stCxn id="13" idx="3"/>
              <a:endCxn id="14" idx="1"/>
            </p:cNvCxnSpPr>
            <p:nvPr/>
          </p:nvCxnSpPr>
          <p:spPr>
            <a:xfrm>
              <a:off x="4160520" y="2750820"/>
              <a:ext cx="497682"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0" name="直接箭头连接符 19"/>
            <p:cNvCxnSpPr>
              <a:stCxn id="14" idx="3"/>
              <a:endCxn id="15" idx="1"/>
            </p:cNvCxnSpPr>
            <p:nvPr/>
          </p:nvCxnSpPr>
          <p:spPr>
            <a:xfrm>
              <a:off x="6060282" y="2750820"/>
              <a:ext cx="497682" cy="1397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1" name="肘形连接符 20"/>
            <p:cNvCxnSpPr>
              <a:stCxn id="15" idx="2"/>
              <a:endCxn id="18" idx="0"/>
            </p:cNvCxnSpPr>
            <p:nvPr/>
          </p:nvCxnSpPr>
          <p:spPr>
            <a:xfrm rot="5400000">
              <a:off x="5013481" y="1716091"/>
              <a:ext cx="686284" cy="3804762"/>
            </a:xfrm>
            <a:prstGeom prst="bentConnector3">
              <a:avLst/>
            </a:prstGeom>
            <a:ln>
              <a:tailEnd type="triangle"/>
            </a:ln>
          </p:spPr>
          <p:style>
            <a:lnRef idx="2">
              <a:schemeClr val="dk1"/>
            </a:lnRef>
            <a:fillRef idx="1">
              <a:schemeClr val="lt1"/>
            </a:fillRef>
            <a:effectRef idx="0">
              <a:schemeClr val="dk1"/>
            </a:effectRef>
            <a:fontRef idx="minor">
              <a:schemeClr val="dk1"/>
            </a:fontRef>
          </p:style>
        </p:cxnSp>
        <p:cxnSp>
          <p:nvCxnSpPr>
            <p:cNvPr id="22" name="直接箭头连接符 21"/>
            <p:cNvCxnSpPr>
              <a:stCxn id="18" idx="3"/>
              <a:endCxn id="16" idx="1"/>
            </p:cNvCxnSpPr>
            <p:nvPr/>
          </p:nvCxnSpPr>
          <p:spPr>
            <a:xfrm>
              <a:off x="4155282" y="4472154"/>
              <a:ext cx="502920"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3" name="直接箭头连接符 22"/>
            <p:cNvCxnSpPr>
              <a:stCxn id="16" idx="3"/>
              <a:endCxn id="17" idx="1"/>
            </p:cNvCxnSpPr>
            <p:nvPr/>
          </p:nvCxnSpPr>
          <p:spPr>
            <a:xfrm>
              <a:off x="6060282" y="4472154"/>
              <a:ext cx="497682"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pic>
        <p:nvPicPr>
          <p:cNvPr id="31" name="图片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983" y="2708641"/>
            <a:ext cx="5410200" cy="2133600"/>
          </a:xfrm>
          <a:prstGeom prst="rect">
            <a:avLst/>
          </a:prstGeom>
        </p:spPr>
      </p:pic>
    </p:spTree>
    <p:extLst>
      <p:ext uri="{BB962C8B-B14F-4D97-AF65-F5344CB8AC3E}">
        <p14:creationId xmlns:p14="http://schemas.microsoft.com/office/powerpoint/2010/main" val="1596200050"/>
      </p:ext>
    </p:extLst>
  </p:cSld>
  <p:clrMapOvr>
    <a:masterClrMapping/>
  </p:clrMapOvr>
  <p:transition advTm="66176"/>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rPr>
              <a:t>系统子模块算法设计</a:t>
            </a:r>
            <a:endParaRPr lang="zh-CN" altLang="zh-CN" sz="2800" dirty="0">
              <a:latin typeface="微软雅黑" panose="020B0503020204020204" pitchFamily="34" charset="-122"/>
              <a:ea typeface="微软雅黑" panose="020B0503020204020204" pitchFamily="34" charset="-122"/>
            </a:endParaRPr>
          </a:p>
        </p:txBody>
      </p:sp>
      <p:sp>
        <p:nvSpPr>
          <p:cNvPr id="17412" name="内容占位符 2"/>
          <p:cNvSpPr>
            <a:spLocks noGrp="1" noChangeArrowheads="1"/>
          </p:cNvSpPr>
          <p:nvPr>
            <p:ph idx="1"/>
          </p:nvPr>
        </p:nvSpPr>
        <p:spPr>
          <a:xfrm>
            <a:off x="1981200" y="1123950"/>
            <a:ext cx="8229600" cy="5113338"/>
          </a:xfrm>
          <a:ln/>
        </p:spPr>
        <p:txBody>
          <a:bodyPr>
            <a:normAutofit/>
          </a:bodyPr>
          <a:lstStyle/>
          <a:p>
            <a:pPr marL="342900" indent="-342900" algn="l">
              <a:buClr>
                <a:schemeClr val="tx2"/>
              </a:buClr>
              <a:buFont typeface="Wingdings" panose="05000000000000000000" pitchFamily="2" charset="2"/>
              <a:buChar char="p"/>
            </a:pPr>
            <a:r>
              <a:rPr lang="zh-CN" altLang="en-US" sz="3200" dirty="0" smtClean="0">
                <a:latin typeface="微软雅黑" panose="020B0503020204020204" pitchFamily="34" charset="-122"/>
                <a:ea typeface="微软雅黑" panose="020B0503020204020204" pitchFamily="34" charset="-122"/>
              </a:rPr>
              <a:t>步伐检测算法</a:t>
            </a:r>
            <a:endParaRPr lang="en-US" altLang="zh-CN" sz="3200" dirty="0" smtClean="0">
              <a:latin typeface="微软雅黑" panose="020B0503020204020204" pitchFamily="34" charset="-122"/>
              <a:ea typeface="微软雅黑" panose="020B0503020204020204" pitchFamily="34" charset="-122"/>
            </a:endParaRPr>
          </a:p>
        </p:txBody>
      </p:sp>
      <p:pic>
        <p:nvPicPr>
          <p:cNvPr id="1741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5" name="对象 4"/>
          <p:cNvGraphicFramePr>
            <a:graphicFrameLocks noChangeAspect="1"/>
          </p:cNvGraphicFramePr>
          <p:nvPr>
            <p:extLst>
              <p:ext uri="{D42A27DB-BD31-4B8C-83A1-F6EECF244321}">
                <p14:modId xmlns:p14="http://schemas.microsoft.com/office/powerpoint/2010/main" val="2020808885"/>
              </p:ext>
            </p:extLst>
          </p:nvPr>
        </p:nvGraphicFramePr>
        <p:xfrm>
          <a:off x="6754718" y="2009466"/>
          <a:ext cx="3698240" cy="3900631"/>
        </p:xfrm>
        <a:graphic>
          <a:graphicData uri="http://schemas.openxmlformats.org/presentationml/2006/ole">
            <mc:AlternateContent xmlns:mc="http://schemas.openxmlformats.org/markup-compatibility/2006">
              <mc:Choice xmlns:v="urn:schemas-microsoft-com:vml" Requires="v">
                <p:oleObj spid="_x0000_s4406" name="Visio" r:id="rId5" imgW="2830870" imgH="2991944" progId="Visio.Drawing.15">
                  <p:embed/>
                </p:oleObj>
              </mc:Choice>
              <mc:Fallback>
                <p:oleObj name="Visio" r:id="rId5" imgW="2830870" imgH="2991944" progId="Visio.Drawing.15">
                  <p:embed/>
                  <p:pic>
                    <p:nvPicPr>
                      <p:cNvPr id="0" name=""/>
                      <p:cNvPicPr>
                        <a:picLocks noChangeAspect="1" noChangeArrowheads="1"/>
                      </p:cNvPicPr>
                      <p:nvPr/>
                    </p:nvPicPr>
                    <p:blipFill>
                      <a:blip r:embed="rId6"/>
                      <a:srcRect/>
                      <a:stretch>
                        <a:fillRect/>
                      </a:stretch>
                    </p:blipFill>
                    <p:spPr bwMode="auto">
                      <a:xfrm>
                        <a:off x="6754718" y="2009466"/>
                        <a:ext cx="3698240" cy="3900631"/>
                      </a:xfrm>
                      <a:prstGeom prst="rect">
                        <a:avLst/>
                      </a:prstGeom>
                      <a:noFill/>
                    </p:spPr>
                  </p:pic>
                </p:oleObj>
              </mc:Fallback>
            </mc:AlternateContent>
          </a:graphicData>
        </a:graphic>
      </p:graphicFrame>
      <p:sp>
        <p:nvSpPr>
          <p:cNvPr id="8" name="Rectangle 6"/>
          <p:cNvSpPr>
            <a:spLocks noChangeArrowheads="1"/>
          </p:cNvSpPr>
          <p:nvPr/>
        </p:nvSpPr>
        <p:spPr bwMode="auto">
          <a:xfrm flipV="1">
            <a:off x="-864386" y="3024982"/>
            <a:ext cx="1477228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242226365"/>
              </p:ext>
            </p:extLst>
          </p:nvPr>
        </p:nvGraphicFramePr>
        <p:xfrm>
          <a:off x="1976438" y="2009466"/>
          <a:ext cx="3905833" cy="3342305"/>
        </p:xfrm>
        <a:graphic>
          <a:graphicData uri="http://schemas.openxmlformats.org/presentationml/2006/ole">
            <mc:AlternateContent xmlns:mc="http://schemas.openxmlformats.org/markup-compatibility/2006">
              <mc:Choice xmlns:v="urn:schemas-microsoft-com:vml" Requires="v">
                <p:oleObj spid="_x0000_s4407" name="Visio" r:id="rId7" imgW="2446204" imgH="2081998" progId="Visio.Drawing.15">
                  <p:embed/>
                </p:oleObj>
              </mc:Choice>
              <mc:Fallback>
                <p:oleObj name="Visio" r:id="rId7" imgW="2446204" imgH="2081998" progId="Visio.Drawing.15">
                  <p:embed/>
                  <p:pic>
                    <p:nvPicPr>
                      <p:cNvPr id="0" name=""/>
                      <p:cNvPicPr>
                        <a:picLocks noChangeAspect="1" noChangeArrowheads="1"/>
                      </p:cNvPicPr>
                      <p:nvPr/>
                    </p:nvPicPr>
                    <p:blipFill>
                      <a:blip r:embed="rId8"/>
                      <a:srcRect/>
                      <a:stretch>
                        <a:fillRect/>
                      </a:stretch>
                    </p:blipFill>
                    <p:spPr bwMode="auto">
                      <a:xfrm>
                        <a:off x="1976438" y="2009466"/>
                        <a:ext cx="3905833" cy="3342305"/>
                      </a:xfrm>
                      <a:prstGeom prst="rect">
                        <a:avLst/>
                      </a:prstGeom>
                      <a:noFill/>
                    </p:spPr>
                  </p:pic>
                </p:oleObj>
              </mc:Fallback>
            </mc:AlternateContent>
          </a:graphicData>
        </a:graphic>
      </p:graphicFrame>
    </p:spTree>
    <p:extLst>
      <p:ext uri="{BB962C8B-B14F-4D97-AF65-F5344CB8AC3E}">
        <p14:creationId xmlns:p14="http://schemas.microsoft.com/office/powerpoint/2010/main" val="3974858322"/>
      </p:ext>
    </p:extLst>
  </p:cSld>
  <p:clrMapOvr>
    <a:masterClrMapping/>
  </p:clrMapOvr>
  <p:transition advTm="66176"/>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rPr>
              <a:t>系统子模块算法设计</a:t>
            </a:r>
            <a:endParaRPr lang="zh-CN" altLang="zh-CN" sz="2800" dirty="0">
              <a:latin typeface="微软雅黑" panose="020B0503020204020204" pitchFamily="34" charset="-122"/>
              <a:ea typeface="微软雅黑" panose="020B0503020204020204" pitchFamily="34" charset="-122"/>
            </a:endParaRPr>
          </a:p>
        </p:txBody>
      </p:sp>
      <p:sp>
        <p:nvSpPr>
          <p:cNvPr id="17412" name="内容占位符 2"/>
          <p:cNvSpPr>
            <a:spLocks noGrp="1" noChangeArrowheads="1"/>
          </p:cNvSpPr>
          <p:nvPr>
            <p:ph idx="1"/>
          </p:nvPr>
        </p:nvSpPr>
        <p:spPr>
          <a:xfrm>
            <a:off x="1981200" y="1123950"/>
            <a:ext cx="8229600" cy="5113338"/>
          </a:xfrm>
          <a:ln/>
        </p:spPr>
        <p:txBody>
          <a:bodyPr>
            <a:normAutofit/>
          </a:bodyPr>
          <a:lstStyle/>
          <a:p>
            <a:pPr marL="342900" indent="-342900" algn="l">
              <a:buClr>
                <a:schemeClr val="tx2"/>
              </a:buClr>
              <a:buFont typeface="Wingdings" panose="05000000000000000000" pitchFamily="2" charset="2"/>
              <a:buChar char="p"/>
            </a:pPr>
            <a:r>
              <a:rPr lang="zh-CN" altLang="en-US" sz="3200" dirty="0" smtClean="0">
                <a:latin typeface="微软雅黑" panose="020B0503020204020204" pitchFamily="34" charset="-122"/>
                <a:ea typeface="微软雅黑" panose="020B0503020204020204" pitchFamily="34" charset="-122"/>
              </a:rPr>
              <a:t>步伐检测算法</a:t>
            </a:r>
            <a:endParaRPr lang="en-US" altLang="zh-CN" sz="3200" dirty="0" smtClean="0">
              <a:latin typeface="微软雅黑" panose="020B0503020204020204" pitchFamily="34" charset="-122"/>
              <a:ea typeface="微软雅黑" panose="020B0503020204020204" pitchFamily="34" charset="-122"/>
            </a:endParaRPr>
          </a:p>
        </p:txBody>
      </p:sp>
      <p:sp>
        <p:nvSpPr>
          <p:cNvPr id="17413" name="内容占位符 3"/>
          <p:cNvSpPr>
            <a:spLocks noGrp="1" noChangeArrowheads="1"/>
          </p:cNvSpPr>
          <p:nvPr/>
        </p:nvSpPr>
        <p:spPr bwMode="auto">
          <a:xfrm>
            <a:off x="2351088" y="5589589"/>
            <a:ext cx="6265862" cy="1366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Clr>
                <a:schemeClr val="tx2"/>
              </a:buClr>
              <a:buFont typeface="Wingdings" panose="05000000000000000000" pitchFamily="2" charset="2"/>
              <a:buChar char="p"/>
            </a:pPr>
            <a:endParaRPr lang="zh-CN" altLang="en-US" sz="1400" b="1">
              <a:sym typeface="Arial" panose="020B0604020202020204" pitchFamily="34" charset="0"/>
            </a:endParaRPr>
          </a:p>
          <a:p>
            <a:pPr lvl="1">
              <a:lnSpc>
                <a:spcPct val="150000"/>
              </a:lnSpc>
              <a:buFont typeface="Wingdings" panose="05000000000000000000" pitchFamily="2" charset="2"/>
              <a:buChar char="Ø"/>
            </a:pPr>
            <a:endParaRPr lang="zh-CN" altLang="en-US" sz="1400" b="1">
              <a:sym typeface="Arial" panose="020B0604020202020204" pitchFamily="34" charset="0"/>
            </a:endParaRPr>
          </a:p>
          <a:p>
            <a:pPr lvl="1">
              <a:lnSpc>
                <a:spcPct val="150000"/>
              </a:lnSpc>
              <a:buFont typeface="Wingdings" panose="05000000000000000000" pitchFamily="2" charset="2"/>
              <a:buChar char="Ø"/>
            </a:pPr>
            <a:endParaRPr lang="zh-CN" altLang="en-US" sz="1400" b="1">
              <a:sym typeface="Arial" panose="020B0604020202020204" pitchFamily="34" charset="0"/>
            </a:endParaRPr>
          </a:p>
          <a:p>
            <a:pPr>
              <a:buClr>
                <a:schemeClr val="tx2"/>
              </a:buClr>
              <a:buFont typeface="Wingdings" panose="05000000000000000000" pitchFamily="2" charset="2"/>
              <a:buChar char="p"/>
            </a:pPr>
            <a:endParaRPr lang="en-US" altLang="zh-CN" sz="1400" b="1">
              <a:solidFill>
                <a:schemeClr val="accent1"/>
              </a:solidFill>
              <a:sym typeface="Arial" panose="020B0604020202020204" pitchFamily="34" charset="0"/>
            </a:endParaRPr>
          </a:p>
        </p:txBody>
      </p:sp>
      <p:pic>
        <p:nvPicPr>
          <p:cNvPr id="174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4" name="图片 23"/>
          <p:cNvPicPr/>
          <p:nvPr/>
        </p:nvPicPr>
        <p:blipFill>
          <a:blip r:embed="rId4">
            <a:extLst>
              <a:ext uri="{28A0092B-C50C-407E-A947-70E740481C1C}">
                <a14:useLocalDpi xmlns:a14="http://schemas.microsoft.com/office/drawing/2010/main" val="0"/>
              </a:ext>
            </a:extLst>
          </a:blip>
          <a:srcRect/>
          <a:stretch>
            <a:fillRect/>
          </a:stretch>
        </p:blipFill>
        <p:spPr bwMode="auto">
          <a:xfrm>
            <a:off x="324439" y="1631070"/>
            <a:ext cx="6341806" cy="4099098"/>
          </a:xfrm>
          <a:prstGeom prst="rect">
            <a:avLst/>
          </a:prstGeom>
          <a:noFill/>
          <a:ln>
            <a:noFill/>
          </a:ln>
        </p:spPr>
      </p:pic>
      <p:pic>
        <p:nvPicPr>
          <p:cNvPr id="25" name="图片 24"/>
          <p:cNvPicPr/>
          <p:nvPr/>
        </p:nvPicPr>
        <p:blipFill>
          <a:blip r:embed="rId5">
            <a:extLst>
              <a:ext uri="{28A0092B-C50C-407E-A947-70E740481C1C}">
                <a14:useLocalDpi xmlns:a14="http://schemas.microsoft.com/office/drawing/2010/main" val="0"/>
              </a:ext>
            </a:extLst>
          </a:blip>
          <a:srcRect/>
          <a:stretch>
            <a:fillRect/>
          </a:stretch>
        </p:blipFill>
        <p:spPr bwMode="auto">
          <a:xfrm>
            <a:off x="6151568" y="1631070"/>
            <a:ext cx="6040432" cy="4099098"/>
          </a:xfrm>
          <a:prstGeom prst="rect">
            <a:avLst/>
          </a:prstGeom>
          <a:noFill/>
          <a:ln>
            <a:noFill/>
          </a:ln>
        </p:spPr>
      </p:pic>
    </p:spTree>
    <p:extLst>
      <p:ext uri="{BB962C8B-B14F-4D97-AF65-F5344CB8AC3E}">
        <p14:creationId xmlns:p14="http://schemas.microsoft.com/office/powerpoint/2010/main" val="4140574542"/>
      </p:ext>
    </p:extLst>
  </p:cSld>
  <p:clrMapOvr>
    <a:masterClrMapping/>
  </p:clrMapOvr>
  <p:transition advTm="66176"/>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rPr>
              <a:t>系统子模块算法设计</a:t>
            </a:r>
            <a:endParaRPr lang="zh-CN" altLang="zh-CN" sz="2800" dirty="0">
              <a:latin typeface="微软雅黑" panose="020B0503020204020204" pitchFamily="34" charset="-122"/>
              <a:ea typeface="微软雅黑" panose="020B0503020204020204" pitchFamily="34" charset="-122"/>
            </a:endParaRPr>
          </a:p>
        </p:txBody>
      </p:sp>
      <p:sp>
        <p:nvSpPr>
          <p:cNvPr id="17412" name="内容占位符 2"/>
          <p:cNvSpPr>
            <a:spLocks noGrp="1" noChangeArrowheads="1"/>
          </p:cNvSpPr>
          <p:nvPr>
            <p:ph idx="1"/>
          </p:nvPr>
        </p:nvSpPr>
        <p:spPr>
          <a:xfrm>
            <a:off x="1981200" y="1123950"/>
            <a:ext cx="8229600" cy="5113338"/>
          </a:xfrm>
          <a:ln/>
        </p:spPr>
        <p:txBody>
          <a:bodyPr>
            <a:normAutofit/>
          </a:bodyPr>
          <a:lstStyle/>
          <a:p>
            <a:pPr marL="342900" indent="-342900" algn="l">
              <a:buClr>
                <a:schemeClr val="tx2"/>
              </a:buClr>
              <a:buFont typeface="Wingdings" panose="05000000000000000000" pitchFamily="2" charset="2"/>
              <a:buChar char="p"/>
            </a:pPr>
            <a:r>
              <a:rPr lang="zh-CN" altLang="en-US" sz="3200" dirty="0" smtClean="0">
                <a:latin typeface="微软雅黑" panose="020B0503020204020204" pitchFamily="34" charset="-122"/>
                <a:ea typeface="微软雅黑" panose="020B0503020204020204" pitchFamily="34" charset="-122"/>
              </a:rPr>
              <a:t>步伐检测算法</a:t>
            </a:r>
            <a:endParaRPr lang="en-US" altLang="zh-CN" sz="3200" dirty="0" smtClean="0">
              <a:latin typeface="微软雅黑" panose="020B0503020204020204" pitchFamily="34" charset="-122"/>
              <a:ea typeface="微软雅黑" panose="020B0503020204020204" pitchFamily="34" charset="-122"/>
            </a:endParaRPr>
          </a:p>
        </p:txBody>
      </p:sp>
      <p:sp>
        <p:nvSpPr>
          <p:cNvPr id="17413" name="内容占位符 3"/>
          <p:cNvSpPr>
            <a:spLocks noGrp="1" noChangeArrowheads="1"/>
          </p:cNvSpPr>
          <p:nvPr/>
        </p:nvSpPr>
        <p:spPr bwMode="auto">
          <a:xfrm>
            <a:off x="2351088" y="5589589"/>
            <a:ext cx="6265862" cy="1366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Clr>
                <a:schemeClr val="tx2"/>
              </a:buClr>
              <a:buFont typeface="Wingdings" panose="05000000000000000000" pitchFamily="2" charset="2"/>
              <a:buChar char="p"/>
            </a:pPr>
            <a:endParaRPr lang="zh-CN" altLang="en-US" sz="1400" b="1">
              <a:sym typeface="Arial" panose="020B0604020202020204" pitchFamily="34" charset="0"/>
            </a:endParaRPr>
          </a:p>
          <a:p>
            <a:pPr lvl="1">
              <a:lnSpc>
                <a:spcPct val="150000"/>
              </a:lnSpc>
              <a:buFont typeface="Wingdings" panose="05000000000000000000" pitchFamily="2" charset="2"/>
              <a:buChar char="Ø"/>
            </a:pPr>
            <a:endParaRPr lang="zh-CN" altLang="en-US" sz="1400" b="1">
              <a:sym typeface="Arial" panose="020B0604020202020204" pitchFamily="34" charset="0"/>
            </a:endParaRPr>
          </a:p>
          <a:p>
            <a:pPr lvl="1">
              <a:lnSpc>
                <a:spcPct val="150000"/>
              </a:lnSpc>
              <a:buFont typeface="Wingdings" panose="05000000000000000000" pitchFamily="2" charset="2"/>
              <a:buChar char="Ø"/>
            </a:pPr>
            <a:endParaRPr lang="zh-CN" altLang="en-US" sz="1400" b="1">
              <a:sym typeface="Arial" panose="020B0604020202020204" pitchFamily="34" charset="0"/>
            </a:endParaRPr>
          </a:p>
          <a:p>
            <a:pPr>
              <a:buClr>
                <a:schemeClr val="tx2"/>
              </a:buClr>
              <a:buFont typeface="Wingdings" panose="05000000000000000000" pitchFamily="2" charset="2"/>
              <a:buChar char="p"/>
            </a:pPr>
            <a:endParaRPr lang="en-US" altLang="zh-CN" sz="1400" b="1">
              <a:solidFill>
                <a:schemeClr val="accent1"/>
              </a:solidFill>
              <a:sym typeface="Arial" panose="020B0604020202020204" pitchFamily="34" charset="0"/>
            </a:endParaRPr>
          </a:p>
        </p:txBody>
      </p:sp>
      <p:pic>
        <p:nvPicPr>
          <p:cNvPr id="174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Rectangle 6"/>
          <p:cNvSpPr>
            <a:spLocks noChangeArrowheads="1"/>
          </p:cNvSpPr>
          <p:nvPr/>
        </p:nvSpPr>
        <p:spPr bwMode="auto">
          <a:xfrm flipV="1">
            <a:off x="-864386" y="3024982"/>
            <a:ext cx="1477228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26" name="图片 25"/>
          <p:cNvPicPr/>
          <p:nvPr/>
        </p:nvPicPr>
        <p:blipFill>
          <a:blip r:embed="rId4">
            <a:extLst>
              <a:ext uri="{28A0092B-C50C-407E-A947-70E740481C1C}">
                <a14:useLocalDpi xmlns:a14="http://schemas.microsoft.com/office/drawing/2010/main" val="0"/>
              </a:ext>
            </a:extLst>
          </a:blip>
          <a:srcRect/>
          <a:stretch>
            <a:fillRect/>
          </a:stretch>
        </p:blipFill>
        <p:spPr bwMode="auto">
          <a:xfrm>
            <a:off x="1976438" y="1539422"/>
            <a:ext cx="8023123" cy="4549058"/>
          </a:xfrm>
          <a:prstGeom prst="rect">
            <a:avLst/>
          </a:prstGeom>
          <a:noFill/>
          <a:ln>
            <a:noFill/>
          </a:ln>
        </p:spPr>
      </p:pic>
    </p:spTree>
    <p:extLst>
      <p:ext uri="{BB962C8B-B14F-4D97-AF65-F5344CB8AC3E}">
        <p14:creationId xmlns:p14="http://schemas.microsoft.com/office/powerpoint/2010/main" val="1911949265"/>
      </p:ext>
    </p:extLst>
  </p:cSld>
  <p:clrMapOvr>
    <a:masterClrMapping/>
  </p:clrMapOvr>
  <p:transition advTm="66176"/>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rPr>
              <a:t>系统子模块算法设计</a:t>
            </a:r>
            <a:endParaRPr lang="zh-CN" altLang="zh-CN" sz="2800" dirty="0">
              <a:latin typeface="微软雅黑" panose="020B0503020204020204" pitchFamily="34" charset="-122"/>
              <a:ea typeface="微软雅黑" panose="020B0503020204020204" pitchFamily="34" charset="-122"/>
            </a:endParaRPr>
          </a:p>
        </p:txBody>
      </p:sp>
      <p:sp>
        <p:nvSpPr>
          <p:cNvPr id="17412" name="内容占位符 2"/>
          <p:cNvSpPr>
            <a:spLocks noGrp="1" noChangeArrowheads="1"/>
          </p:cNvSpPr>
          <p:nvPr>
            <p:ph idx="1"/>
          </p:nvPr>
        </p:nvSpPr>
        <p:spPr>
          <a:xfrm>
            <a:off x="1981200" y="1123950"/>
            <a:ext cx="8229600" cy="5113338"/>
          </a:xfrm>
          <a:ln/>
        </p:spPr>
        <p:txBody>
          <a:bodyPr>
            <a:normAutofit/>
          </a:bodyPr>
          <a:lstStyle/>
          <a:p>
            <a:pPr marL="342900" indent="-342900" algn="l">
              <a:buClr>
                <a:schemeClr val="tx2"/>
              </a:buClr>
              <a:buFont typeface="Wingdings" panose="05000000000000000000" pitchFamily="2" charset="2"/>
              <a:buChar char="p"/>
            </a:pPr>
            <a:r>
              <a:rPr lang="zh-CN" altLang="en-US" sz="3200" dirty="0" smtClean="0">
                <a:latin typeface="微软雅黑" panose="020B0503020204020204" pitchFamily="34" charset="-122"/>
                <a:ea typeface="微软雅黑" panose="020B0503020204020204" pitchFamily="34" charset="-122"/>
              </a:rPr>
              <a:t>步伐检测算法</a:t>
            </a:r>
            <a:r>
              <a:rPr lang="en-US" altLang="zh-CN" sz="3200" dirty="0" smtClean="0">
                <a:latin typeface="微软雅黑" panose="020B0503020204020204" pitchFamily="34" charset="-122"/>
                <a:ea typeface="微软雅黑" panose="020B0503020204020204" pitchFamily="34" charset="-122"/>
              </a:rPr>
              <a:t>—</a:t>
            </a:r>
            <a:r>
              <a:rPr lang="zh-CN" altLang="en-US" sz="3200" dirty="0" smtClean="0">
                <a:latin typeface="微软雅黑" panose="020B0503020204020204" pitchFamily="34" charset="-122"/>
                <a:ea typeface="微软雅黑" panose="020B0503020204020204" pitchFamily="34" charset="-122"/>
              </a:rPr>
              <a:t>实验</a:t>
            </a:r>
            <a:endParaRPr lang="en-US" altLang="zh-CN" sz="3200" dirty="0" smtClean="0">
              <a:latin typeface="微软雅黑" panose="020B0503020204020204" pitchFamily="34" charset="-122"/>
              <a:ea typeface="微软雅黑" panose="020B0503020204020204" pitchFamily="34" charset="-122"/>
            </a:endParaRPr>
          </a:p>
        </p:txBody>
      </p:sp>
      <p:sp>
        <p:nvSpPr>
          <p:cNvPr id="17413" name="内容占位符 3"/>
          <p:cNvSpPr>
            <a:spLocks noGrp="1" noChangeArrowheads="1"/>
          </p:cNvSpPr>
          <p:nvPr/>
        </p:nvSpPr>
        <p:spPr bwMode="auto">
          <a:xfrm>
            <a:off x="2351088" y="5589589"/>
            <a:ext cx="6265862" cy="1366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Clr>
                <a:schemeClr val="tx2"/>
              </a:buClr>
              <a:buFont typeface="Wingdings" panose="05000000000000000000" pitchFamily="2" charset="2"/>
              <a:buChar char="p"/>
            </a:pPr>
            <a:endParaRPr lang="zh-CN" altLang="en-US" sz="1400" b="1">
              <a:sym typeface="Arial" panose="020B0604020202020204" pitchFamily="34" charset="0"/>
            </a:endParaRPr>
          </a:p>
          <a:p>
            <a:pPr lvl="1">
              <a:lnSpc>
                <a:spcPct val="150000"/>
              </a:lnSpc>
              <a:buFont typeface="Wingdings" panose="05000000000000000000" pitchFamily="2" charset="2"/>
              <a:buChar char="Ø"/>
            </a:pPr>
            <a:endParaRPr lang="zh-CN" altLang="en-US" sz="1400" b="1">
              <a:sym typeface="Arial" panose="020B0604020202020204" pitchFamily="34" charset="0"/>
            </a:endParaRPr>
          </a:p>
          <a:p>
            <a:pPr lvl="1">
              <a:lnSpc>
                <a:spcPct val="150000"/>
              </a:lnSpc>
              <a:buFont typeface="Wingdings" panose="05000000000000000000" pitchFamily="2" charset="2"/>
              <a:buChar char="Ø"/>
            </a:pPr>
            <a:endParaRPr lang="zh-CN" altLang="en-US" sz="1400" b="1">
              <a:sym typeface="Arial" panose="020B0604020202020204" pitchFamily="34" charset="0"/>
            </a:endParaRPr>
          </a:p>
          <a:p>
            <a:pPr>
              <a:buClr>
                <a:schemeClr val="tx2"/>
              </a:buClr>
              <a:buFont typeface="Wingdings" panose="05000000000000000000" pitchFamily="2" charset="2"/>
              <a:buChar char="p"/>
            </a:pPr>
            <a:endParaRPr lang="en-US" altLang="zh-CN" sz="1400" b="1">
              <a:solidFill>
                <a:schemeClr val="accent1"/>
              </a:solidFill>
              <a:sym typeface="Arial" panose="020B0604020202020204" pitchFamily="34" charset="0"/>
            </a:endParaRPr>
          </a:p>
        </p:txBody>
      </p:sp>
      <p:pic>
        <p:nvPicPr>
          <p:cNvPr id="174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Rectangle 6"/>
          <p:cNvSpPr>
            <a:spLocks noChangeArrowheads="1"/>
          </p:cNvSpPr>
          <p:nvPr/>
        </p:nvSpPr>
        <p:spPr bwMode="auto">
          <a:xfrm flipV="1">
            <a:off x="-864386" y="3024982"/>
            <a:ext cx="1477228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3719685356"/>
              </p:ext>
            </p:extLst>
          </p:nvPr>
        </p:nvGraphicFramePr>
        <p:xfrm>
          <a:off x="1981201" y="1828804"/>
          <a:ext cx="7641771" cy="3760785"/>
        </p:xfrm>
        <a:graphic>
          <a:graphicData uri="http://schemas.openxmlformats.org/drawingml/2006/table">
            <a:tbl>
              <a:tblPr firstRow="1" firstCol="1" bandRow="1"/>
              <a:tblGrid>
                <a:gridCol w="1528170"/>
                <a:gridCol w="1528170"/>
                <a:gridCol w="1528170"/>
                <a:gridCol w="1528170"/>
                <a:gridCol w="1529091"/>
              </a:tblGrid>
              <a:tr h="537255">
                <a:tc>
                  <a:txBody>
                    <a:bodyPr/>
                    <a:lstStyle/>
                    <a:p>
                      <a:pPr algn="ctr">
                        <a:spcBef>
                          <a:spcPts val="600"/>
                        </a:spcBef>
                        <a:spcAft>
                          <a:spcPts val="600"/>
                        </a:spcAft>
                      </a:pPr>
                      <a:r>
                        <a:rPr lang="zh-CN" sz="2400" b="1" kern="100" dirty="0">
                          <a:solidFill>
                            <a:srgbClr val="000000"/>
                          </a:solidFill>
                          <a:effectLst/>
                          <a:latin typeface="Times New Roman" panose="02020603050405020304" pitchFamily="18" charset="0"/>
                          <a:ea typeface="仿宋" panose="02010609060101010101" pitchFamily="49" charset="-122"/>
                          <a:cs typeface="+mn-cs"/>
                        </a:rPr>
                        <a:t>序号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zh-CN" sz="2400" b="1" kern="100" dirty="0">
                          <a:solidFill>
                            <a:srgbClr val="000000"/>
                          </a:solidFill>
                          <a:effectLst/>
                          <a:latin typeface="Times New Roman" panose="02020603050405020304" pitchFamily="18" charset="0"/>
                          <a:ea typeface="仿宋" panose="02010609060101010101" pitchFamily="49" charset="-122"/>
                          <a:cs typeface="+mn-cs"/>
                        </a:rPr>
                        <a:t>步行速度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zh-CN" sz="2400" b="1" kern="100">
                          <a:solidFill>
                            <a:srgbClr val="000000"/>
                          </a:solidFill>
                          <a:effectLst/>
                          <a:latin typeface="Times New Roman" panose="02020603050405020304" pitchFamily="18" charset="0"/>
                          <a:ea typeface="仿宋" panose="02010609060101010101" pitchFamily="49" charset="-122"/>
                          <a:cs typeface="+mn-cs"/>
                        </a:rPr>
                        <a:t>实际步数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zh-CN" sz="2400" b="1" kern="100">
                          <a:solidFill>
                            <a:srgbClr val="000000"/>
                          </a:solidFill>
                          <a:effectLst/>
                          <a:latin typeface="Times New Roman" panose="02020603050405020304" pitchFamily="18" charset="0"/>
                          <a:ea typeface="仿宋" panose="02010609060101010101" pitchFamily="49" charset="-122"/>
                          <a:cs typeface="+mn-cs"/>
                        </a:rPr>
                        <a:t>检测步数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zh-CN" sz="2400" b="1" kern="100">
                          <a:solidFill>
                            <a:srgbClr val="000000"/>
                          </a:solidFill>
                          <a:effectLst/>
                          <a:latin typeface="Times New Roman" panose="02020603050405020304" pitchFamily="18" charset="0"/>
                          <a:ea typeface="仿宋" panose="02010609060101010101" pitchFamily="49" charset="-122"/>
                          <a:cs typeface="+mn-cs"/>
                        </a:rPr>
                        <a:t>准确率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7255">
                <a:tc>
                  <a:txBody>
                    <a:bodyPr/>
                    <a:lstStyle/>
                    <a:p>
                      <a:pPr algn="ctr">
                        <a:spcBef>
                          <a:spcPts val="600"/>
                        </a:spcBef>
                        <a:spcAft>
                          <a:spcPts val="600"/>
                        </a:spcAft>
                      </a:pPr>
                      <a:r>
                        <a:rPr lang="en-US" sz="2400" b="1" kern="100" dirty="0">
                          <a:solidFill>
                            <a:srgbClr val="000000"/>
                          </a:solidFill>
                          <a:effectLst/>
                          <a:latin typeface="Times New Roman" panose="02020603050405020304" pitchFamily="18" charset="0"/>
                          <a:ea typeface="仿宋" panose="02010609060101010101" pitchFamily="49" charset="-122"/>
                          <a:cs typeface="+mn-cs"/>
                        </a:rPr>
                        <a:t>1</a:t>
                      </a:r>
                      <a:endParaRPr lang="zh-CN" sz="2400" b="1" kern="100" dirty="0">
                        <a:solidFill>
                          <a:srgbClr val="000000"/>
                        </a:solidFill>
                        <a:effectLst/>
                        <a:latin typeface="Times New Roman" panose="02020603050405020304" pitchFamily="18" charset="0"/>
                        <a:ea typeface="仿宋" panose="02010609060101010101" pitchFamily="49"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zh-CN" altLang="en-US" sz="2400" b="1" kern="100" dirty="0" smtClean="0">
                          <a:solidFill>
                            <a:srgbClr val="000000"/>
                          </a:solidFill>
                          <a:effectLst/>
                          <a:latin typeface="Times New Roman" panose="02020603050405020304" pitchFamily="18" charset="0"/>
                          <a:ea typeface="仿宋" panose="02010609060101010101" pitchFamily="49" charset="-122"/>
                          <a:cs typeface="+mn-cs"/>
                        </a:rPr>
                        <a:t>约</a:t>
                      </a:r>
                      <a:r>
                        <a:rPr lang="en-US" altLang="zh-CN" sz="2400" b="1" kern="100" dirty="0" smtClean="0">
                          <a:solidFill>
                            <a:srgbClr val="000000"/>
                          </a:solidFill>
                          <a:effectLst/>
                          <a:latin typeface="Times New Roman" panose="02020603050405020304" pitchFamily="18" charset="0"/>
                          <a:ea typeface="仿宋" panose="02010609060101010101" pitchFamily="49" charset="-122"/>
                          <a:cs typeface="+mn-cs"/>
                        </a:rPr>
                        <a:t>0.5m/s</a:t>
                      </a:r>
                      <a:endParaRPr lang="zh-CN" sz="2400" b="1" kern="100" dirty="0">
                        <a:solidFill>
                          <a:srgbClr val="000000"/>
                        </a:solidFill>
                        <a:effectLst/>
                        <a:latin typeface="Times New Roman" panose="02020603050405020304" pitchFamily="18" charset="0"/>
                        <a:ea typeface="仿宋" panose="02010609060101010101" pitchFamily="49"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en-US" sz="2400" b="1" kern="100" dirty="0">
                          <a:solidFill>
                            <a:srgbClr val="000000"/>
                          </a:solidFill>
                          <a:effectLst/>
                          <a:latin typeface="Times New Roman" panose="02020603050405020304" pitchFamily="18" charset="0"/>
                          <a:ea typeface="仿宋" panose="02010609060101010101" pitchFamily="49" charset="-122"/>
                          <a:cs typeface="+mn-cs"/>
                        </a:rPr>
                        <a:t>50</a:t>
                      </a:r>
                      <a:endParaRPr lang="zh-CN" sz="2400" b="1" kern="100" dirty="0">
                        <a:solidFill>
                          <a:srgbClr val="000000"/>
                        </a:solidFill>
                        <a:effectLst/>
                        <a:latin typeface="Times New Roman" panose="02020603050405020304" pitchFamily="18" charset="0"/>
                        <a:ea typeface="仿宋" panose="02010609060101010101" pitchFamily="49"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en-US" sz="2400" b="1" kern="100">
                          <a:solidFill>
                            <a:srgbClr val="000000"/>
                          </a:solidFill>
                          <a:effectLst/>
                          <a:latin typeface="Times New Roman" panose="02020603050405020304" pitchFamily="18" charset="0"/>
                          <a:ea typeface="仿宋" panose="02010609060101010101" pitchFamily="49" charset="-122"/>
                          <a:cs typeface="+mn-cs"/>
                        </a:rPr>
                        <a:t>50</a:t>
                      </a:r>
                      <a:endParaRPr lang="zh-CN" sz="2400" b="1" kern="100">
                        <a:solidFill>
                          <a:srgbClr val="000000"/>
                        </a:solidFill>
                        <a:effectLst/>
                        <a:latin typeface="Times New Roman" panose="02020603050405020304" pitchFamily="18" charset="0"/>
                        <a:ea typeface="仿宋" panose="02010609060101010101" pitchFamily="49"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en-US" sz="2400" b="1" kern="100">
                          <a:solidFill>
                            <a:srgbClr val="000000"/>
                          </a:solidFill>
                          <a:effectLst/>
                          <a:latin typeface="Times New Roman" panose="02020603050405020304" pitchFamily="18" charset="0"/>
                          <a:ea typeface="仿宋" panose="02010609060101010101" pitchFamily="49" charset="-122"/>
                          <a:cs typeface="+mn-cs"/>
                        </a:rPr>
                        <a:t>100%</a:t>
                      </a:r>
                      <a:endParaRPr lang="zh-CN" sz="2400" b="1" kern="100">
                        <a:solidFill>
                          <a:srgbClr val="000000"/>
                        </a:solidFill>
                        <a:effectLst/>
                        <a:latin typeface="Times New Roman" panose="02020603050405020304" pitchFamily="18" charset="0"/>
                        <a:ea typeface="仿宋" panose="02010609060101010101" pitchFamily="49"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7255">
                <a:tc>
                  <a:txBody>
                    <a:bodyPr/>
                    <a:lstStyle/>
                    <a:p>
                      <a:pPr algn="ctr">
                        <a:spcBef>
                          <a:spcPts val="600"/>
                        </a:spcBef>
                        <a:spcAft>
                          <a:spcPts val="600"/>
                        </a:spcAft>
                      </a:pPr>
                      <a:r>
                        <a:rPr lang="en-US" sz="2400" b="1" kern="100">
                          <a:solidFill>
                            <a:srgbClr val="000000"/>
                          </a:solidFill>
                          <a:effectLst/>
                          <a:latin typeface="Times New Roman" panose="02020603050405020304" pitchFamily="18" charset="0"/>
                          <a:ea typeface="仿宋" panose="02010609060101010101" pitchFamily="49" charset="-122"/>
                          <a:cs typeface="+mn-cs"/>
                        </a:rPr>
                        <a:t>2</a:t>
                      </a:r>
                      <a:endParaRPr lang="zh-CN" sz="2400" b="1" kern="100">
                        <a:solidFill>
                          <a:srgbClr val="000000"/>
                        </a:solidFill>
                        <a:effectLst/>
                        <a:latin typeface="Times New Roman" panose="02020603050405020304" pitchFamily="18" charset="0"/>
                        <a:ea typeface="仿宋" panose="02010609060101010101" pitchFamily="49"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zh-CN" altLang="en-US" sz="2400" b="1" kern="100" dirty="0" smtClean="0">
                          <a:solidFill>
                            <a:srgbClr val="000000"/>
                          </a:solidFill>
                          <a:effectLst/>
                          <a:latin typeface="Times New Roman" panose="02020603050405020304" pitchFamily="18" charset="0"/>
                          <a:ea typeface="仿宋" panose="02010609060101010101" pitchFamily="49" charset="-122"/>
                          <a:cs typeface="+mn-cs"/>
                        </a:rPr>
                        <a:t>约</a:t>
                      </a:r>
                      <a:r>
                        <a:rPr lang="en-US" altLang="zh-CN" sz="2400" b="1" kern="100" dirty="0" smtClean="0">
                          <a:solidFill>
                            <a:srgbClr val="000000"/>
                          </a:solidFill>
                          <a:effectLst/>
                          <a:latin typeface="Times New Roman" panose="02020603050405020304" pitchFamily="18" charset="0"/>
                          <a:ea typeface="仿宋" panose="02010609060101010101" pitchFamily="49" charset="-122"/>
                          <a:cs typeface="+mn-cs"/>
                        </a:rPr>
                        <a:t>0.5m/s</a:t>
                      </a:r>
                      <a:endParaRPr lang="zh-CN" altLang="zh-CN" sz="2400" b="1" kern="100" dirty="0">
                        <a:solidFill>
                          <a:srgbClr val="000000"/>
                        </a:solidFill>
                        <a:effectLst/>
                        <a:latin typeface="Times New Roman" panose="02020603050405020304" pitchFamily="18" charset="0"/>
                        <a:ea typeface="仿宋" panose="02010609060101010101" pitchFamily="49"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en-US" sz="2400" b="1" kern="100" dirty="0">
                          <a:solidFill>
                            <a:srgbClr val="000000"/>
                          </a:solidFill>
                          <a:effectLst/>
                          <a:latin typeface="Times New Roman" panose="02020603050405020304" pitchFamily="18" charset="0"/>
                          <a:ea typeface="仿宋" panose="02010609060101010101" pitchFamily="49" charset="-122"/>
                          <a:cs typeface="+mn-cs"/>
                        </a:rPr>
                        <a:t>80</a:t>
                      </a:r>
                      <a:endParaRPr lang="zh-CN" sz="2400" b="1" kern="100" dirty="0">
                        <a:solidFill>
                          <a:srgbClr val="000000"/>
                        </a:solidFill>
                        <a:effectLst/>
                        <a:latin typeface="Times New Roman" panose="02020603050405020304" pitchFamily="18" charset="0"/>
                        <a:ea typeface="仿宋" panose="02010609060101010101" pitchFamily="49"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en-US" sz="2400" b="1" kern="100" dirty="0">
                          <a:solidFill>
                            <a:srgbClr val="000000"/>
                          </a:solidFill>
                          <a:effectLst/>
                          <a:latin typeface="Times New Roman" panose="02020603050405020304" pitchFamily="18" charset="0"/>
                          <a:ea typeface="仿宋" panose="02010609060101010101" pitchFamily="49" charset="-122"/>
                          <a:cs typeface="+mn-cs"/>
                        </a:rPr>
                        <a:t>78</a:t>
                      </a:r>
                      <a:endParaRPr lang="zh-CN" sz="2400" b="1" kern="100" dirty="0">
                        <a:solidFill>
                          <a:srgbClr val="000000"/>
                        </a:solidFill>
                        <a:effectLst/>
                        <a:latin typeface="Times New Roman" panose="02020603050405020304" pitchFamily="18" charset="0"/>
                        <a:ea typeface="仿宋" panose="02010609060101010101" pitchFamily="49"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en-US" sz="2400" b="1" kern="100">
                          <a:solidFill>
                            <a:srgbClr val="000000"/>
                          </a:solidFill>
                          <a:effectLst/>
                          <a:latin typeface="Times New Roman" panose="02020603050405020304" pitchFamily="18" charset="0"/>
                          <a:ea typeface="仿宋" panose="02010609060101010101" pitchFamily="49" charset="-122"/>
                          <a:cs typeface="+mn-cs"/>
                        </a:rPr>
                        <a:t>97.5%</a:t>
                      </a:r>
                      <a:endParaRPr lang="zh-CN" sz="2400" b="1" kern="100">
                        <a:solidFill>
                          <a:srgbClr val="000000"/>
                        </a:solidFill>
                        <a:effectLst/>
                        <a:latin typeface="Times New Roman" panose="02020603050405020304" pitchFamily="18" charset="0"/>
                        <a:ea typeface="仿宋" panose="02010609060101010101" pitchFamily="49"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7255">
                <a:tc>
                  <a:txBody>
                    <a:bodyPr/>
                    <a:lstStyle/>
                    <a:p>
                      <a:pPr algn="ctr">
                        <a:spcBef>
                          <a:spcPts val="600"/>
                        </a:spcBef>
                        <a:spcAft>
                          <a:spcPts val="600"/>
                        </a:spcAft>
                      </a:pPr>
                      <a:r>
                        <a:rPr lang="en-US" sz="2400" b="1" kern="100">
                          <a:solidFill>
                            <a:srgbClr val="000000"/>
                          </a:solidFill>
                          <a:effectLst/>
                          <a:latin typeface="Times New Roman" panose="02020603050405020304" pitchFamily="18" charset="0"/>
                          <a:ea typeface="仿宋" panose="02010609060101010101" pitchFamily="49" charset="-122"/>
                          <a:cs typeface="+mn-cs"/>
                        </a:rPr>
                        <a:t>3</a:t>
                      </a:r>
                      <a:endParaRPr lang="zh-CN" sz="2400" b="1" kern="100">
                        <a:solidFill>
                          <a:srgbClr val="000000"/>
                        </a:solidFill>
                        <a:effectLst/>
                        <a:latin typeface="Times New Roman" panose="02020603050405020304" pitchFamily="18" charset="0"/>
                        <a:ea typeface="仿宋" panose="02010609060101010101" pitchFamily="49"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zh-CN" altLang="en-US" sz="2400" b="1" kern="100" dirty="0" smtClean="0">
                          <a:solidFill>
                            <a:srgbClr val="000000"/>
                          </a:solidFill>
                          <a:effectLst/>
                          <a:latin typeface="Times New Roman" panose="02020603050405020304" pitchFamily="18" charset="0"/>
                          <a:ea typeface="仿宋" panose="02010609060101010101" pitchFamily="49" charset="-122"/>
                          <a:cs typeface="+mn-cs"/>
                        </a:rPr>
                        <a:t>约</a:t>
                      </a:r>
                      <a:r>
                        <a:rPr lang="en-US" altLang="zh-CN" sz="2400" b="1" kern="100" dirty="0" smtClean="0">
                          <a:solidFill>
                            <a:srgbClr val="000000"/>
                          </a:solidFill>
                          <a:effectLst/>
                          <a:latin typeface="Times New Roman" panose="02020603050405020304" pitchFamily="18" charset="0"/>
                          <a:ea typeface="仿宋" panose="02010609060101010101" pitchFamily="49" charset="-122"/>
                          <a:cs typeface="+mn-cs"/>
                        </a:rPr>
                        <a:t>1.0m/s</a:t>
                      </a:r>
                      <a:endParaRPr lang="zh-CN" altLang="zh-CN" sz="2400" b="1" kern="100" dirty="0">
                        <a:solidFill>
                          <a:srgbClr val="000000"/>
                        </a:solidFill>
                        <a:effectLst/>
                        <a:latin typeface="Times New Roman" panose="02020603050405020304" pitchFamily="18" charset="0"/>
                        <a:ea typeface="仿宋" panose="02010609060101010101" pitchFamily="49"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en-US" sz="2400" b="1" kern="100">
                          <a:solidFill>
                            <a:srgbClr val="000000"/>
                          </a:solidFill>
                          <a:effectLst/>
                          <a:latin typeface="Times New Roman" panose="02020603050405020304" pitchFamily="18" charset="0"/>
                          <a:ea typeface="仿宋" panose="02010609060101010101" pitchFamily="49" charset="-122"/>
                          <a:cs typeface="+mn-cs"/>
                        </a:rPr>
                        <a:t>50</a:t>
                      </a:r>
                      <a:endParaRPr lang="zh-CN" sz="2400" b="1" kern="100">
                        <a:solidFill>
                          <a:srgbClr val="000000"/>
                        </a:solidFill>
                        <a:effectLst/>
                        <a:latin typeface="Times New Roman" panose="02020603050405020304" pitchFamily="18" charset="0"/>
                        <a:ea typeface="仿宋" panose="02010609060101010101" pitchFamily="49"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en-US" sz="2400" b="1" kern="100" dirty="0">
                          <a:solidFill>
                            <a:srgbClr val="000000"/>
                          </a:solidFill>
                          <a:effectLst/>
                          <a:latin typeface="Times New Roman" panose="02020603050405020304" pitchFamily="18" charset="0"/>
                          <a:ea typeface="仿宋" panose="02010609060101010101" pitchFamily="49" charset="-122"/>
                          <a:cs typeface="+mn-cs"/>
                        </a:rPr>
                        <a:t>52</a:t>
                      </a:r>
                      <a:endParaRPr lang="zh-CN" sz="2400" b="1" kern="100" dirty="0">
                        <a:solidFill>
                          <a:srgbClr val="000000"/>
                        </a:solidFill>
                        <a:effectLst/>
                        <a:latin typeface="Times New Roman" panose="02020603050405020304" pitchFamily="18" charset="0"/>
                        <a:ea typeface="仿宋" panose="02010609060101010101" pitchFamily="49"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en-US" sz="2400" b="1" kern="100">
                          <a:solidFill>
                            <a:srgbClr val="000000"/>
                          </a:solidFill>
                          <a:effectLst/>
                          <a:latin typeface="Times New Roman" panose="02020603050405020304" pitchFamily="18" charset="0"/>
                          <a:ea typeface="仿宋" panose="02010609060101010101" pitchFamily="49" charset="-122"/>
                          <a:cs typeface="+mn-cs"/>
                        </a:rPr>
                        <a:t>96%</a:t>
                      </a:r>
                      <a:endParaRPr lang="zh-CN" sz="2400" b="1" kern="100">
                        <a:solidFill>
                          <a:srgbClr val="000000"/>
                        </a:solidFill>
                        <a:effectLst/>
                        <a:latin typeface="Times New Roman" panose="02020603050405020304" pitchFamily="18" charset="0"/>
                        <a:ea typeface="仿宋" panose="02010609060101010101" pitchFamily="49"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7255">
                <a:tc>
                  <a:txBody>
                    <a:bodyPr/>
                    <a:lstStyle/>
                    <a:p>
                      <a:pPr algn="ctr">
                        <a:spcBef>
                          <a:spcPts val="600"/>
                        </a:spcBef>
                        <a:spcAft>
                          <a:spcPts val="600"/>
                        </a:spcAft>
                      </a:pPr>
                      <a:r>
                        <a:rPr lang="en-US" sz="2400" b="1" kern="100">
                          <a:solidFill>
                            <a:srgbClr val="000000"/>
                          </a:solidFill>
                          <a:effectLst/>
                          <a:latin typeface="Times New Roman" panose="02020603050405020304" pitchFamily="18" charset="0"/>
                          <a:ea typeface="仿宋" panose="02010609060101010101" pitchFamily="49" charset="-122"/>
                          <a:cs typeface="+mn-cs"/>
                        </a:rPr>
                        <a:t>4</a:t>
                      </a:r>
                      <a:endParaRPr lang="zh-CN" sz="2400" b="1" kern="100">
                        <a:solidFill>
                          <a:srgbClr val="000000"/>
                        </a:solidFill>
                        <a:effectLst/>
                        <a:latin typeface="Times New Roman" panose="02020603050405020304" pitchFamily="18" charset="0"/>
                        <a:ea typeface="仿宋" panose="02010609060101010101" pitchFamily="49"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zh-CN" altLang="en-US" sz="2400" b="1" kern="100" dirty="0" smtClean="0">
                          <a:solidFill>
                            <a:srgbClr val="000000"/>
                          </a:solidFill>
                          <a:effectLst/>
                          <a:latin typeface="Times New Roman" panose="02020603050405020304" pitchFamily="18" charset="0"/>
                          <a:ea typeface="仿宋" panose="02010609060101010101" pitchFamily="49" charset="-122"/>
                          <a:cs typeface="+mn-cs"/>
                        </a:rPr>
                        <a:t>约</a:t>
                      </a:r>
                      <a:r>
                        <a:rPr lang="en-US" altLang="zh-CN" sz="2400" b="1" kern="100" dirty="0" smtClean="0">
                          <a:solidFill>
                            <a:srgbClr val="000000"/>
                          </a:solidFill>
                          <a:effectLst/>
                          <a:latin typeface="Times New Roman" panose="02020603050405020304" pitchFamily="18" charset="0"/>
                          <a:ea typeface="仿宋" panose="02010609060101010101" pitchFamily="49" charset="-122"/>
                          <a:cs typeface="+mn-cs"/>
                        </a:rPr>
                        <a:t>1.0m/s</a:t>
                      </a:r>
                      <a:endParaRPr lang="zh-CN" altLang="zh-CN" sz="2400" b="1" kern="100" dirty="0">
                        <a:solidFill>
                          <a:srgbClr val="000000"/>
                        </a:solidFill>
                        <a:effectLst/>
                        <a:latin typeface="Times New Roman" panose="02020603050405020304" pitchFamily="18" charset="0"/>
                        <a:ea typeface="仿宋" panose="02010609060101010101" pitchFamily="49"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en-US" sz="2400" b="1" kern="100">
                          <a:solidFill>
                            <a:srgbClr val="000000"/>
                          </a:solidFill>
                          <a:effectLst/>
                          <a:latin typeface="Times New Roman" panose="02020603050405020304" pitchFamily="18" charset="0"/>
                          <a:ea typeface="仿宋" panose="02010609060101010101" pitchFamily="49" charset="-122"/>
                          <a:cs typeface="+mn-cs"/>
                        </a:rPr>
                        <a:t>80</a:t>
                      </a:r>
                      <a:endParaRPr lang="zh-CN" sz="2400" b="1" kern="100">
                        <a:solidFill>
                          <a:srgbClr val="000000"/>
                        </a:solidFill>
                        <a:effectLst/>
                        <a:latin typeface="Times New Roman" panose="02020603050405020304" pitchFamily="18" charset="0"/>
                        <a:ea typeface="仿宋" panose="02010609060101010101" pitchFamily="49"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en-US" sz="2400" b="1" kern="100" dirty="0">
                          <a:solidFill>
                            <a:srgbClr val="000000"/>
                          </a:solidFill>
                          <a:effectLst/>
                          <a:latin typeface="Times New Roman" panose="02020603050405020304" pitchFamily="18" charset="0"/>
                          <a:ea typeface="仿宋" panose="02010609060101010101" pitchFamily="49" charset="-122"/>
                          <a:cs typeface="+mn-cs"/>
                        </a:rPr>
                        <a:t>77</a:t>
                      </a:r>
                      <a:endParaRPr lang="zh-CN" sz="2400" b="1" kern="100" dirty="0">
                        <a:solidFill>
                          <a:srgbClr val="000000"/>
                        </a:solidFill>
                        <a:effectLst/>
                        <a:latin typeface="Times New Roman" panose="02020603050405020304" pitchFamily="18" charset="0"/>
                        <a:ea typeface="仿宋" panose="02010609060101010101" pitchFamily="49"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en-US" sz="2400" b="1" kern="100" dirty="0">
                          <a:solidFill>
                            <a:srgbClr val="000000"/>
                          </a:solidFill>
                          <a:effectLst/>
                          <a:latin typeface="Times New Roman" panose="02020603050405020304" pitchFamily="18" charset="0"/>
                          <a:ea typeface="仿宋" panose="02010609060101010101" pitchFamily="49" charset="-122"/>
                          <a:cs typeface="+mn-cs"/>
                        </a:rPr>
                        <a:t>96%</a:t>
                      </a:r>
                      <a:endParaRPr lang="zh-CN" sz="2400" b="1" kern="100" dirty="0">
                        <a:solidFill>
                          <a:srgbClr val="000000"/>
                        </a:solidFill>
                        <a:effectLst/>
                        <a:latin typeface="Times New Roman" panose="02020603050405020304" pitchFamily="18" charset="0"/>
                        <a:ea typeface="仿宋" panose="02010609060101010101" pitchFamily="49"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7255">
                <a:tc>
                  <a:txBody>
                    <a:bodyPr/>
                    <a:lstStyle/>
                    <a:p>
                      <a:pPr algn="ctr">
                        <a:spcBef>
                          <a:spcPts val="600"/>
                        </a:spcBef>
                        <a:spcAft>
                          <a:spcPts val="600"/>
                        </a:spcAft>
                      </a:pPr>
                      <a:r>
                        <a:rPr lang="en-US" sz="2400" b="1" kern="100">
                          <a:solidFill>
                            <a:srgbClr val="000000"/>
                          </a:solidFill>
                          <a:effectLst/>
                          <a:latin typeface="Times New Roman" panose="02020603050405020304" pitchFamily="18" charset="0"/>
                          <a:ea typeface="仿宋" panose="02010609060101010101" pitchFamily="49" charset="-122"/>
                          <a:cs typeface="+mn-cs"/>
                        </a:rPr>
                        <a:t>5</a:t>
                      </a:r>
                      <a:endParaRPr lang="zh-CN" sz="2400" b="1" kern="100">
                        <a:solidFill>
                          <a:srgbClr val="000000"/>
                        </a:solidFill>
                        <a:effectLst/>
                        <a:latin typeface="Times New Roman" panose="02020603050405020304" pitchFamily="18" charset="0"/>
                        <a:ea typeface="仿宋" panose="02010609060101010101" pitchFamily="49"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zh-CN" altLang="en-US" sz="2400" b="1" kern="100" dirty="0" smtClean="0">
                          <a:solidFill>
                            <a:srgbClr val="000000"/>
                          </a:solidFill>
                          <a:effectLst/>
                          <a:latin typeface="Times New Roman" panose="02020603050405020304" pitchFamily="18" charset="0"/>
                          <a:ea typeface="仿宋" panose="02010609060101010101" pitchFamily="49" charset="-122"/>
                          <a:cs typeface="+mn-cs"/>
                        </a:rPr>
                        <a:t>约</a:t>
                      </a:r>
                      <a:r>
                        <a:rPr lang="en-US" altLang="zh-CN" sz="2400" b="1" kern="100" dirty="0" smtClean="0">
                          <a:solidFill>
                            <a:srgbClr val="000000"/>
                          </a:solidFill>
                          <a:effectLst/>
                          <a:latin typeface="Times New Roman" panose="02020603050405020304" pitchFamily="18" charset="0"/>
                          <a:ea typeface="仿宋" panose="02010609060101010101" pitchFamily="49" charset="-122"/>
                          <a:cs typeface="+mn-cs"/>
                        </a:rPr>
                        <a:t>2.0m/s</a:t>
                      </a:r>
                      <a:endParaRPr lang="zh-CN" altLang="zh-CN" sz="2400" b="1" kern="100" dirty="0">
                        <a:solidFill>
                          <a:srgbClr val="000000"/>
                        </a:solidFill>
                        <a:effectLst/>
                        <a:latin typeface="Times New Roman" panose="02020603050405020304" pitchFamily="18" charset="0"/>
                        <a:ea typeface="仿宋" panose="02010609060101010101" pitchFamily="49"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en-US" sz="2400" b="1" kern="100">
                          <a:solidFill>
                            <a:srgbClr val="000000"/>
                          </a:solidFill>
                          <a:effectLst/>
                          <a:latin typeface="Times New Roman" panose="02020603050405020304" pitchFamily="18" charset="0"/>
                          <a:ea typeface="仿宋" panose="02010609060101010101" pitchFamily="49" charset="-122"/>
                          <a:cs typeface="+mn-cs"/>
                        </a:rPr>
                        <a:t>50</a:t>
                      </a:r>
                      <a:endParaRPr lang="zh-CN" sz="2400" b="1" kern="100">
                        <a:solidFill>
                          <a:srgbClr val="000000"/>
                        </a:solidFill>
                        <a:effectLst/>
                        <a:latin typeface="Times New Roman" panose="02020603050405020304" pitchFamily="18" charset="0"/>
                        <a:ea typeface="仿宋" panose="02010609060101010101" pitchFamily="49"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en-US" sz="2400" b="1" kern="100">
                          <a:solidFill>
                            <a:srgbClr val="000000"/>
                          </a:solidFill>
                          <a:effectLst/>
                          <a:latin typeface="Times New Roman" panose="02020603050405020304" pitchFamily="18" charset="0"/>
                          <a:ea typeface="仿宋" panose="02010609060101010101" pitchFamily="49" charset="-122"/>
                          <a:cs typeface="+mn-cs"/>
                        </a:rPr>
                        <a:t>50</a:t>
                      </a:r>
                      <a:endParaRPr lang="zh-CN" sz="2400" b="1" kern="100">
                        <a:solidFill>
                          <a:srgbClr val="000000"/>
                        </a:solidFill>
                        <a:effectLst/>
                        <a:latin typeface="Times New Roman" panose="02020603050405020304" pitchFamily="18" charset="0"/>
                        <a:ea typeface="仿宋" panose="02010609060101010101" pitchFamily="49"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en-US" sz="2400" b="1" kern="100" dirty="0">
                          <a:solidFill>
                            <a:srgbClr val="000000"/>
                          </a:solidFill>
                          <a:effectLst/>
                          <a:latin typeface="Times New Roman" panose="02020603050405020304" pitchFamily="18" charset="0"/>
                          <a:ea typeface="仿宋" panose="02010609060101010101" pitchFamily="49" charset="-122"/>
                          <a:cs typeface="+mn-cs"/>
                        </a:rPr>
                        <a:t>100%</a:t>
                      </a:r>
                      <a:endParaRPr lang="zh-CN" sz="2400" b="1" kern="100" dirty="0">
                        <a:solidFill>
                          <a:srgbClr val="000000"/>
                        </a:solidFill>
                        <a:effectLst/>
                        <a:latin typeface="Times New Roman" panose="02020603050405020304" pitchFamily="18" charset="0"/>
                        <a:ea typeface="仿宋" panose="02010609060101010101" pitchFamily="49"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7255">
                <a:tc>
                  <a:txBody>
                    <a:bodyPr/>
                    <a:lstStyle/>
                    <a:p>
                      <a:pPr algn="ctr">
                        <a:spcBef>
                          <a:spcPts val="600"/>
                        </a:spcBef>
                        <a:spcAft>
                          <a:spcPts val="600"/>
                        </a:spcAft>
                      </a:pPr>
                      <a:r>
                        <a:rPr lang="en-US" sz="2400" b="1" kern="100">
                          <a:solidFill>
                            <a:srgbClr val="000000"/>
                          </a:solidFill>
                          <a:effectLst/>
                          <a:latin typeface="Times New Roman" panose="02020603050405020304" pitchFamily="18" charset="0"/>
                          <a:ea typeface="仿宋" panose="02010609060101010101" pitchFamily="49" charset="-122"/>
                          <a:cs typeface="+mn-cs"/>
                        </a:rPr>
                        <a:t>6</a:t>
                      </a:r>
                      <a:endParaRPr lang="zh-CN" sz="2400" b="1" kern="100">
                        <a:solidFill>
                          <a:srgbClr val="000000"/>
                        </a:solidFill>
                        <a:effectLst/>
                        <a:latin typeface="Times New Roman" panose="02020603050405020304" pitchFamily="18" charset="0"/>
                        <a:ea typeface="仿宋" panose="02010609060101010101" pitchFamily="49"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zh-CN" altLang="en-US" sz="2400" b="1" kern="100" dirty="0" smtClean="0">
                          <a:solidFill>
                            <a:srgbClr val="000000"/>
                          </a:solidFill>
                          <a:effectLst/>
                          <a:latin typeface="Times New Roman" panose="02020603050405020304" pitchFamily="18" charset="0"/>
                          <a:ea typeface="仿宋" panose="02010609060101010101" pitchFamily="49" charset="-122"/>
                          <a:cs typeface="+mn-cs"/>
                        </a:rPr>
                        <a:t>约</a:t>
                      </a:r>
                      <a:r>
                        <a:rPr lang="en-US" altLang="zh-CN" sz="2400" b="1" kern="100" dirty="0" smtClean="0">
                          <a:solidFill>
                            <a:srgbClr val="000000"/>
                          </a:solidFill>
                          <a:effectLst/>
                          <a:latin typeface="Times New Roman" panose="02020603050405020304" pitchFamily="18" charset="0"/>
                          <a:ea typeface="仿宋" panose="02010609060101010101" pitchFamily="49" charset="-122"/>
                          <a:cs typeface="+mn-cs"/>
                        </a:rPr>
                        <a:t>2.0m/s</a:t>
                      </a:r>
                      <a:endParaRPr lang="zh-CN" altLang="zh-CN" sz="2400" b="1" kern="100" dirty="0">
                        <a:solidFill>
                          <a:srgbClr val="000000"/>
                        </a:solidFill>
                        <a:effectLst/>
                        <a:latin typeface="Times New Roman" panose="02020603050405020304" pitchFamily="18" charset="0"/>
                        <a:ea typeface="仿宋" panose="02010609060101010101" pitchFamily="49"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en-US" sz="2400" b="1" kern="100">
                          <a:solidFill>
                            <a:srgbClr val="000000"/>
                          </a:solidFill>
                          <a:effectLst/>
                          <a:latin typeface="Times New Roman" panose="02020603050405020304" pitchFamily="18" charset="0"/>
                          <a:ea typeface="仿宋" panose="02010609060101010101" pitchFamily="49" charset="-122"/>
                          <a:cs typeface="+mn-cs"/>
                        </a:rPr>
                        <a:t>80</a:t>
                      </a:r>
                      <a:endParaRPr lang="zh-CN" sz="2400" b="1" kern="100">
                        <a:solidFill>
                          <a:srgbClr val="000000"/>
                        </a:solidFill>
                        <a:effectLst/>
                        <a:latin typeface="Times New Roman" panose="02020603050405020304" pitchFamily="18" charset="0"/>
                        <a:ea typeface="仿宋" panose="02010609060101010101" pitchFamily="49"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en-US" sz="2400" b="1" kern="100" dirty="0">
                          <a:solidFill>
                            <a:srgbClr val="000000"/>
                          </a:solidFill>
                          <a:effectLst/>
                          <a:latin typeface="Times New Roman" panose="02020603050405020304" pitchFamily="18" charset="0"/>
                          <a:ea typeface="仿宋" panose="02010609060101010101" pitchFamily="49" charset="-122"/>
                          <a:cs typeface="+mn-cs"/>
                        </a:rPr>
                        <a:t>82</a:t>
                      </a:r>
                      <a:endParaRPr lang="zh-CN" sz="2400" b="1" kern="100" dirty="0">
                        <a:solidFill>
                          <a:srgbClr val="000000"/>
                        </a:solidFill>
                        <a:effectLst/>
                        <a:latin typeface="Times New Roman" panose="02020603050405020304" pitchFamily="18" charset="0"/>
                        <a:ea typeface="仿宋" panose="02010609060101010101" pitchFamily="49"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en-US" sz="2400" b="1" kern="100" dirty="0">
                          <a:solidFill>
                            <a:srgbClr val="000000"/>
                          </a:solidFill>
                          <a:effectLst/>
                          <a:latin typeface="Times New Roman" panose="02020603050405020304" pitchFamily="18" charset="0"/>
                          <a:ea typeface="仿宋" panose="02010609060101010101" pitchFamily="49" charset="-122"/>
                          <a:cs typeface="+mn-cs"/>
                        </a:rPr>
                        <a:t>98%</a:t>
                      </a:r>
                      <a:endParaRPr lang="zh-CN" sz="2400" b="1" kern="100" dirty="0">
                        <a:solidFill>
                          <a:srgbClr val="000000"/>
                        </a:solidFill>
                        <a:effectLst/>
                        <a:latin typeface="Times New Roman" panose="02020603050405020304" pitchFamily="18" charset="0"/>
                        <a:ea typeface="仿宋" panose="02010609060101010101" pitchFamily="49"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13335407"/>
      </p:ext>
    </p:extLst>
  </p:cSld>
  <p:clrMapOvr>
    <a:masterClrMapping/>
  </p:clrMapOvr>
  <p:transition advTm="66176"/>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rPr>
              <a:t>系统子</a:t>
            </a:r>
            <a:r>
              <a:rPr lang="zh-CN" altLang="en-US" sz="2800" dirty="0">
                <a:latin typeface="微软雅黑" panose="020B0503020204020204" pitchFamily="34" charset="-122"/>
                <a:ea typeface="微软雅黑" panose="020B0503020204020204" pitchFamily="34" charset="-122"/>
              </a:rPr>
              <a:t>模块</a:t>
            </a:r>
            <a:r>
              <a:rPr lang="zh-CN" altLang="en-US" sz="2800" dirty="0" smtClean="0">
                <a:latin typeface="微软雅黑" panose="020B0503020204020204" pitchFamily="34" charset="-122"/>
                <a:ea typeface="微软雅黑" panose="020B0503020204020204" pitchFamily="34" charset="-122"/>
              </a:rPr>
              <a:t>算法设计</a:t>
            </a:r>
            <a:endParaRPr lang="zh-CN" altLang="zh-CN" sz="28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7412" name="内容占位符 2"/>
              <p:cNvSpPr>
                <a:spLocks noGrp="1" noChangeArrowheads="1"/>
              </p:cNvSpPr>
              <p:nvPr>
                <p:ph idx="1"/>
              </p:nvPr>
            </p:nvSpPr>
            <p:spPr>
              <a:xfrm>
                <a:off x="1524001" y="1111253"/>
                <a:ext cx="8875222" cy="5113338"/>
              </a:xfrm>
              <a:ln/>
            </p:spPr>
            <p:txBody>
              <a:bodyPr>
                <a:normAutofit fontScale="92500" lnSpcReduction="10000"/>
              </a:bodyPr>
              <a:lstStyle/>
              <a:p>
                <a:pPr marL="342900" indent="-342900" algn="l">
                  <a:buClr>
                    <a:schemeClr val="tx2"/>
                  </a:buClr>
                  <a:buFont typeface="Wingdings" panose="05000000000000000000" pitchFamily="2" charset="2"/>
                  <a:buChar char="p"/>
                </a:pPr>
                <a:r>
                  <a:rPr lang="zh-CN" altLang="en-US" sz="3200" dirty="0" smtClean="0">
                    <a:latin typeface="微软雅黑" panose="020B0503020204020204" pitchFamily="34" charset="-122"/>
                    <a:ea typeface="微软雅黑" panose="020B0503020204020204" pitchFamily="34" charset="-122"/>
                  </a:rPr>
                  <a:t>步长估计算法</a:t>
                </a:r>
                <a:endParaRPr lang="en-US" altLang="zh-CN" sz="32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当前步伐检测</a:t>
                </a:r>
                <a:r>
                  <a:rPr lang="zh-CN" altLang="en-US" sz="2800" dirty="0" smtClean="0">
                    <a:latin typeface="微软雅黑" panose="020B0503020204020204" pitchFamily="34" charset="-122"/>
                    <a:ea typeface="微软雅黑" panose="020B0503020204020204" pitchFamily="34" charset="-122"/>
                  </a:rPr>
                  <a:t>算法常量模型、经验公式模型存在</a:t>
                </a:r>
                <a:r>
                  <a:rPr lang="zh-CN" altLang="en-US" sz="2800" dirty="0" smtClean="0">
                    <a:latin typeface="微软雅黑" panose="020B0503020204020204" pitchFamily="34" charset="-122"/>
                    <a:ea typeface="微软雅黑" panose="020B0503020204020204" pitchFamily="34" charset="-122"/>
                  </a:rPr>
                  <a:t>缺陷</a:t>
                </a:r>
                <a:endParaRPr lang="en-US" altLang="zh-CN" sz="28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基于声信号定位的个体步长估计算法</a:t>
                </a:r>
                <a:endParaRPr lang="en-US" altLang="zh-CN" sz="2800" dirty="0" smtClean="0">
                  <a:latin typeface="微软雅黑" panose="020B0503020204020204" pitchFamily="34" charset="-122"/>
                  <a:ea typeface="微软雅黑" panose="020B0503020204020204" pitchFamily="34" charset="-122"/>
                </a:endParaRPr>
              </a:p>
              <a:p>
                <a:pPr marL="1428750" lvl="2" indent="-514350" algn="l">
                  <a:lnSpc>
                    <a:spcPct val="120000"/>
                  </a:lnSpc>
                  <a:buClr>
                    <a:schemeClr val="tx2"/>
                  </a:buClr>
                  <a:buFont typeface="+mj-lt"/>
                  <a:buAutoNum type="arabicPeriod"/>
                </a:pPr>
                <a:r>
                  <a:rPr lang="zh-CN" altLang="en-US" sz="2600" dirty="0" smtClean="0">
                    <a:latin typeface="微软雅黑" panose="020B0503020204020204" pitchFamily="34" charset="-122"/>
                    <a:ea typeface="微软雅黑" panose="020B0503020204020204" pitchFamily="34" charset="-122"/>
                  </a:rPr>
                  <a:t>用户行走第</a:t>
                </a:r>
                <a:r>
                  <a:rPr lang="en-US" altLang="zh-CN" sz="2600" dirty="0" smtClean="0">
                    <a:latin typeface="微软雅黑" panose="020B0503020204020204" pitchFamily="34" charset="-122"/>
                    <a:ea typeface="微软雅黑" panose="020B0503020204020204" pitchFamily="34" charset="-122"/>
                  </a:rPr>
                  <a:t>k</a:t>
                </a:r>
                <a:r>
                  <a:rPr lang="zh-CN" altLang="en-US" sz="2600" dirty="0" smtClean="0">
                    <a:latin typeface="微软雅黑" panose="020B0503020204020204" pitchFamily="34" charset="-122"/>
                    <a:ea typeface="微软雅黑" panose="020B0503020204020204" pitchFamily="34" charset="-122"/>
                  </a:rPr>
                  <a:t>步时，通过声信号定位，获得用户位置为</a:t>
                </a:r>
                <a14:m>
                  <m:oMath xmlns:m="http://schemas.openxmlformats.org/officeDocument/2006/math">
                    <m:sSubSup>
                      <m:sSubSupPr>
                        <m:ctrlPr>
                          <a:rPr lang="en-US" altLang="zh-CN" sz="2600" i="1" smtClean="0">
                            <a:latin typeface="Cambria Math" panose="02040503050406030204" pitchFamily="18" charset="0"/>
                            <a:ea typeface="微软雅黑" panose="020B0503020204020204" pitchFamily="34" charset="-122"/>
                          </a:rPr>
                        </m:ctrlPr>
                      </m:sSubSupPr>
                      <m:e>
                        <m:r>
                          <a:rPr lang="en-US" altLang="zh-CN" sz="2600" b="0" i="1" smtClean="0">
                            <a:latin typeface="Cambria Math" panose="02040503050406030204" pitchFamily="18" charset="0"/>
                            <a:ea typeface="微软雅黑" panose="020B0503020204020204" pitchFamily="34" charset="-122"/>
                          </a:rPr>
                          <m:t>𝑃</m:t>
                        </m:r>
                      </m:e>
                      <m:sub>
                        <m:r>
                          <a:rPr lang="en-US" altLang="zh-CN" sz="2600" b="0" i="1" smtClean="0">
                            <a:latin typeface="Cambria Math" panose="02040503050406030204" pitchFamily="18" charset="0"/>
                            <a:ea typeface="微软雅黑" panose="020B0503020204020204" pitchFamily="34" charset="-122"/>
                          </a:rPr>
                          <m:t>𝑘</m:t>
                        </m:r>
                      </m:sub>
                      <m:sup>
                        <m:r>
                          <a:rPr lang="en-US" altLang="zh-CN" sz="2600" b="0" i="1" smtClean="0">
                            <a:latin typeface="Cambria Math" panose="02040503050406030204" pitchFamily="18" charset="0"/>
                            <a:ea typeface="微软雅黑" panose="020B0503020204020204" pitchFamily="34" charset="-122"/>
                          </a:rPr>
                          <m:t>𝑠𝑜𝑢𝑛𝑑</m:t>
                        </m:r>
                      </m:sup>
                    </m:sSubSup>
                  </m:oMath>
                </a14:m>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航向为</a:t>
                </a:r>
                <a14:m>
                  <m:oMath xmlns:m="http://schemas.openxmlformats.org/officeDocument/2006/math">
                    <m:sSub>
                      <m:sSubPr>
                        <m:ctrlPr>
                          <a:rPr lang="en-US" altLang="zh-CN" sz="2600" i="1" smtClean="0">
                            <a:latin typeface="Cambria Math" panose="02040503050406030204" pitchFamily="18" charset="0"/>
                            <a:ea typeface="微软雅黑" panose="020B0503020204020204" pitchFamily="34" charset="-122"/>
                          </a:rPr>
                        </m:ctrlPr>
                      </m:sSubPr>
                      <m:e>
                        <m:r>
                          <a:rPr lang="zh-CN" altLang="en-US" sz="2600" i="1" smtClean="0">
                            <a:latin typeface="Cambria Math" panose="02040503050406030204" pitchFamily="18" charset="0"/>
                            <a:ea typeface="微软雅黑" panose="020B0503020204020204" pitchFamily="34" charset="-122"/>
                          </a:rPr>
                          <m:t>𝜃</m:t>
                        </m:r>
                      </m:e>
                      <m:sub>
                        <m:r>
                          <a:rPr lang="en-US" altLang="zh-CN" sz="2600" b="0" i="1" smtClean="0">
                            <a:latin typeface="Cambria Math" panose="02040503050406030204" pitchFamily="18" charset="0"/>
                            <a:ea typeface="微软雅黑" panose="020B0503020204020204" pitchFamily="34" charset="-122"/>
                          </a:rPr>
                          <m:t>𝑘</m:t>
                        </m:r>
                      </m:sub>
                    </m:sSub>
                  </m:oMath>
                </a14:m>
                <a:r>
                  <a:rPr lang="en-US" altLang="zh-CN" sz="2600" dirty="0" smtClean="0">
                    <a:latin typeface="微软雅黑" panose="020B0503020204020204" pitchFamily="34" charset="-122"/>
                    <a:ea typeface="微软雅黑" panose="020B0503020204020204" pitchFamily="34" charset="-122"/>
                  </a:rPr>
                  <a:t>。</a:t>
                </a:r>
              </a:p>
              <a:p>
                <a:pPr marL="1428750" lvl="2" indent="-514350" algn="l">
                  <a:lnSpc>
                    <a:spcPct val="120000"/>
                  </a:lnSpc>
                  <a:buClr>
                    <a:schemeClr val="tx2"/>
                  </a:buClr>
                  <a:buFont typeface="+mj-lt"/>
                  <a:buAutoNum type="arabicPeriod"/>
                </a:pPr>
                <a:r>
                  <a:rPr lang="zh-CN" altLang="en-US" sz="2600" dirty="0">
                    <a:latin typeface="微软雅黑" panose="020B0503020204020204" pitchFamily="34" charset="-122"/>
                    <a:ea typeface="微软雅黑" panose="020B0503020204020204" pitchFamily="34" charset="-122"/>
                  </a:rPr>
                  <a:t>每</a:t>
                </a:r>
                <a:r>
                  <a:rPr lang="zh-CN" altLang="en-US" sz="2600" dirty="0" smtClean="0">
                    <a:latin typeface="微软雅黑" panose="020B0503020204020204" pitchFamily="34" charset="-122"/>
                    <a:ea typeface="微软雅黑" panose="020B0503020204020204" pitchFamily="34" charset="-122"/>
                  </a:rPr>
                  <a:t>走</a:t>
                </a:r>
                <a:r>
                  <a:rPr lang="en-US" altLang="zh-CN" sz="2600" dirty="0" smtClean="0">
                    <a:latin typeface="微软雅黑" panose="020B0503020204020204" pitchFamily="34" charset="-122"/>
                    <a:ea typeface="微软雅黑" panose="020B0503020204020204" pitchFamily="34" charset="-122"/>
                  </a:rPr>
                  <a:t>1</a:t>
                </a:r>
                <a:r>
                  <a:rPr lang="zh-CN" altLang="en-US" sz="2600" dirty="0" smtClean="0">
                    <a:latin typeface="微软雅黑" panose="020B0503020204020204" pitchFamily="34" charset="-122"/>
                    <a:ea typeface="微软雅黑" panose="020B0503020204020204" pitchFamily="34" charset="-122"/>
                  </a:rPr>
                  <a:t>步，计算当前航向</a:t>
                </a:r>
                <a14:m>
                  <m:oMath xmlns:m="http://schemas.openxmlformats.org/officeDocument/2006/math">
                    <m:sSub>
                      <m:sSubPr>
                        <m:ctrlPr>
                          <a:rPr lang="en-US" altLang="zh-CN" sz="2600" i="1" smtClean="0">
                            <a:latin typeface="Cambria Math" panose="02040503050406030204" pitchFamily="18" charset="0"/>
                            <a:ea typeface="微软雅黑" panose="020B0503020204020204" pitchFamily="34" charset="-122"/>
                          </a:rPr>
                        </m:ctrlPr>
                      </m:sSubPr>
                      <m:e>
                        <m:r>
                          <a:rPr lang="zh-CN" altLang="en-US" sz="2600" i="1" smtClean="0">
                            <a:latin typeface="Cambria Math" panose="02040503050406030204" pitchFamily="18" charset="0"/>
                            <a:ea typeface="微软雅黑" panose="020B0503020204020204" pitchFamily="34" charset="-122"/>
                          </a:rPr>
                          <m:t>𝜃</m:t>
                        </m:r>
                      </m:e>
                      <m:sub>
                        <m:r>
                          <a:rPr lang="en-US" altLang="zh-CN" sz="2600" b="0" i="1" smtClean="0">
                            <a:latin typeface="Cambria Math" panose="02040503050406030204" pitchFamily="18" charset="0"/>
                            <a:ea typeface="微软雅黑" panose="020B0503020204020204" pitchFamily="34" charset="-122"/>
                          </a:rPr>
                          <m:t>𝑘</m:t>
                        </m:r>
                        <m:r>
                          <a:rPr lang="en-US" altLang="zh-CN" sz="2600" b="0" i="1" smtClean="0">
                            <a:latin typeface="Cambria Math" panose="02040503050406030204" pitchFamily="18" charset="0"/>
                            <a:ea typeface="微软雅黑" panose="020B0503020204020204" pitchFamily="34" charset="-122"/>
                          </a:rPr>
                          <m:t>+</m:t>
                        </m:r>
                        <m:r>
                          <a:rPr lang="en-US" altLang="zh-CN" sz="2600" b="0" i="1" smtClean="0">
                            <a:latin typeface="Cambria Math" panose="02040503050406030204" pitchFamily="18" charset="0"/>
                            <a:ea typeface="微软雅黑" panose="020B0503020204020204" pitchFamily="34" charset="-122"/>
                          </a:rPr>
                          <m:t>𝑛</m:t>
                        </m:r>
                      </m:sub>
                    </m:sSub>
                  </m:oMath>
                </a14:m>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若</a:t>
                </a:r>
                <a14:m>
                  <m:oMath xmlns:m="http://schemas.openxmlformats.org/officeDocument/2006/math">
                    <m:d>
                      <m:dPr>
                        <m:begChr m:val="|"/>
                        <m:endChr m:val="|"/>
                        <m:ctrlPr>
                          <a:rPr lang="en-US" altLang="zh-CN" sz="2600" i="1" smtClean="0">
                            <a:latin typeface="Cambria Math" panose="02040503050406030204" pitchFamily="18" charset="0"/>
                            <a:ea typeface="微软雅黑" panose="020B0503020204020204" pitchFamily="34" charset="-122"/>
                          </a:rPr>
                        </m:ctrlPr>
                      </m:dPr>
                      <m:e>
                        <m:sSub>
                          <m:sSubPr>
                            <m:ctrlPr>
                              <a:rPr lang="en-US" altLang="zh-CN" sz="2600" i="1">
                                <a:latin typeface="Cambria Math" panose="02040503050406030204" pitchFamily="18" charset="0"/>
                                <a:ea typeface="微软雅黑" panose="020B0503020204020204" pitchFamily="34" charset="-122"/>
                              </a:rPr>
                            </m:ctrlPr>
                          </m:sSubPr>
                          <m:e>
                            <m:r>
                              <a:rPr lang="zh-CN" altLang="en-US" sz="2600" i="1">
                                <a:latin typeface="Cambria Math" panose="02040503050406030204" pitchFamily="18" charset="0"/>
                                <a:ea typeface="微软雅黑" panose="020B0503020204020204" pitchFamily="34" charset="-122"/>
                              </a:rPr>
                              <m:t>𝜃</m:t>
                            </m:r>
                          </m:e>
                          <m:sub>
                            <m:r>
                              <a:rPr lang="en-US" altLang="zh-CN" sz="2600" i="1">
                                <a:latin typeface="Cambria Math" panose="02040503050406030204" pitchFamily="18" charset="0"/>
                                <a:ea typeface="微软雅黑" panose="020B0503020204020204" pitchFamily="34" charset="-122"/>
                              </a:rPr>
                              <m:t>𝑘</m:t>
                            </m:r>
                            <m:r>
                              <a:rPr lang="en-US" altLang="zh-CN" sz="2600" i="1">
                                <a:latin typeface="Cambria Math" panose="02040503050406030204" pitchFamily="18" charset="0"/>
                                <a:ea typeface="微软雅黑" panose="020B0503020204020204" pitchFamily="34" charset="-122"/>
                              </a:rPr>
                              <m:t>+</m:t>
                            </m:r>
                            <m:r>
                              <a:rPr lang="en-US" altLang="zh-CN" sz="2600" i="1">
                                <a:latin typeface="Cambria Math" panose="02040503050406030204" pitchFamily="18" charset="0"/>
                                <a:ea typeface="微软雅黑" panose="020B0503020204020204" pitchFamily="34" charset="-122"/>
                              </a:rPr>
                              <m:t>𝑛</m:t>
                            </m:r>
                          </m:sub>
                        </m:sSub>
                        <m:r>
                          <a:rPr lang="en-US" altLang="zh-CN" sz="2600" b="0" i="1" smtClean="0">
                            <a:latin typeface="Cambria Math" panose="02040503050406030204" pitchFamily="18" charset="0"/>
                            <a:ea typeface="微软雅黑" panose="020B0503020204020204" pitchFamily="34" charset="-122"/>
                          </a:rPr>
                          <m:t>−</m:t>
                        </m:r>
                        <m:sSub>
                          <m:sSubPr>
                            <m:ctrlPr>
                              <a:rPr lang="en-US" altLang="zh-CN" sz="2600" i="1">
                                <a:latin typeface="Cambria Math" panose="02040503050406030204" pitchFamily="18" charset="0"/>
                                <a:ea typeface="微软雅黑" panose="020B0503020204020204" pitchFamily="34" charset="-122"/>
                              </a:rPr>
                            </m:ctrlPr>
                          </m:sSubPr>
                          <m:e>
                            <m:r>
                              <a:rPr lang="zh-CN" altLang="en-US" sz="2600" i="1">
                                <a:latin typeface="Cambria Math" panose="02040503050406030204" pitchFamily="18" charset="0"/>
                                <a:ea typeface="微软雅黑" panose="020B0503020204020204" pitchFamily="34" charset="-122"/>
                              </a:rPr>
                              <m:t>𝜃</m:t>
                            </m:r>
                          </m:e>
                          <m:sub>
                            <m:r>
                              <a:rPr lang="en-US" altLang="zh-CN" sz="2600" i="1">
                                <a:latin typeface="Cambria Math" panose="02040503050406030204" pitchFamily="18" charset="0"/>
                                <a:ea typeface="微软雅黑" panose="020B0503020204020204" pitchFamily="34" charset="-122"/>
                              </a:rPr>
                              <m:t>𝑘</m:t>
                            </m:r>
                            <m:r>
                              <a:rPr lang="en-US" altLang="zh-CN" sz="2600" i="1">
                                <a:latin typeface="Cambria Math" panose="02040503050406030204" pitchFamily="18" charset="0"/>
                                <a:ea typeface="微软雅黑" panose="020B0503020204020204" pitchFamily="34" charset="-122"/>
                              </a:rPr>
                              <m:t>+</m:t>
                            </m:r>
                            <m:r>
                              <a:rPr lang="en-US" altLang="zh-CN" sz="2600" i="1">
                                <a:latin typeface="Cambria Math" panose="02040503050406030204" pitchFamily="18" charset="0"/>
                                <a:ea typeface="微软雅黑" panose="020B0503020204020204" pitchFamily="34" charset="-122"/>
                              </a:rPr>
                              <m:t>𝑛</m:t>
                            </m:r>
                            <m:r>
                              <a:rPr lang="en-US" altLang="zh-CN" sz="2600" b="0" i="1" smtClean="0">
                                <a:latin typeface="Cambria Math" panose="02040503050406030204" pitchFamily="18" charset="0"/>
                                <a:ea typeface="微软雅黑" panose="020B0503020204020204" pitchFamily="34" charset="-122"/>
                              </a:rPr>
                              <m:t>−1</m:t>
                            </m:r>
                          </m:sub>
                        </m:sSub>
                      </m:e>
                    </m:d>
                  </m:oMath>
                </a14:m>
                <a:r>
                  <a:rPr lang="en-US" altLang="zh-CN" sz="2600" dirty="0" smtClean="0">
                    <a:latin typeface="微软雅黑" panose="020B0503020204020204" pitchFamily="34" charset="-122"/>
                    <a:ea typeface="微软雅黑" panose="020B0503020204020204" pitchFamily="34" charset="-122"/>
                  </a:rPr>
                  <a:t>&lt;</a:t>
                </a:r>
                <a14:m>
                  <m:oMath xmlns:m="http://schemas.openxmlformats.org/officeDocument/2006/math">
                    <m:sSub>
                      <m:sSubPr>
                        <m:ctrlPr>
                          <a:rPr lang="en-US" altLang="zh-CN" sz="2600" i="1">
                            <a:latin typeface="Cambria Math" panose="02040503050406030204" pitchFamily="18" charset="0"/>
                            <a:ea typeface="微软雅黑" panose="020B0503020204020204" pitchFamily="34" charset="-122"/>
                          </a:rPr>
                        </m:ctrlPr>
                      </m:sSubPr>
                      <m:e>
                        <m:r>
                          <a:rPr lang="zh-CN" altLang="en-US" sz="2600" i="1">
                            <a:latin typeface="Cambria Math" panose="02040503050406030204" pitchFamily="18" charset="0"/>
                            <a:ea typeface="微软雅黑" panose="020B0503020204020204" pitchFamily="34" charset="-122"/>
                          </a:rPr>
                          <m:t>𝜃</m:t>
                        </m:r>
                      </m:e>
                      <m:sub>
                        <m:r>
                          <a:rPr lang="en-US" altLang="zh-CN" sz="2600" b="0" i="1" smtClean="0">
                            <a:latin typeface="Cambria Math" panose="02040503050406030204" pitchFamily="18" charset="0"/>
                            <a:ea typeface="微软雅黑" panose="020B0503020204020204" pitchFamily="34" charset="-122"/>
                          </a:rPr>
                          <m:t>𝑡h𝑟𝑒𝑠h𝑜𝑙𝑑</m:t>
                        </m:r>
                      </m:sub>
                    </m:sSub>
                  </m:oMath>
                </a14:m>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认为用户进行直线运动。继续步骤</a:t>
                </a:r>
                <a:r>
                  <a:rPr lang="en-US" altLang="zh-CN" sz="2600" dirty="0" smtClean="0">
                    <a:latin typeface="微软雅黑" panose="020B0503020204020204" pitchFamily="34" charset="-122"/>
                    <a:ea typeface="微软雅黑" panose="020B0503020204020204" pitchFamily="34" charset="-122"/>
                  </a:rPr>
                  <a:t>2；</a:t>
                </a:r>
                <a:r>
                  <a:rPr lang="zh-CN" altLang="en-US" sz="2600" dirty="0" smtClean="0">
                    <a:latin typeface="微软雅黑" panose="020B0503020204020204" pitchFamily="34" charset="-122"/>
                    <a:ea typeface="微软雅黑" panose="020B0503020204020204" pitchFamily="34" charset="-122"/>
                  </a:rPr>
                  <a:t>反之，记录前一时刻用户位置</a:t>
                </a:r>
                <a14:m>
                  <m:oMath xmlns:m="http://schemas.openxmlformats.org/officeDocument/2006/math">
                    <m:sSubSup>
                      <m:sSubSupPr>
                        <m:ctrlPr>
                          <a:rPr lang="en-US" altLang="zh-CN" sz="2600" i="1">
                            <a:latin typeface="Cambria Math" panose="02040503050406030204" pitchFamily="18" charset="0"/>
                            <a:ea typeface="微软雅黑" panose="020B0503020204020204" pitchFamily="34" charset="-122"/>
                          </a:rPr>
                        </m:ctrlPr>
                      </m:sSubSupPr>
                      <m:e>
                        <m:r>
                          <a:rPr lang="en-US" altLang="zh-CN" sz="2600" i="1">
                            <a:latin typeface="Cambria Math" panose="02040503050406030204" pitchFamily="18" charset="0"/>
                            <a:ea typeface="微软雅黑" panose="020B0503020204020204" pitchFamily="34" charset="-122"/>
                          </a:rPr>
                          <m:t>𝑃</m:t>
                        </m:r>
                      </m:e>
                      <m:sub>
                        <m:r>
                          <a:rPr lang="en-US" altLang="zh-CN" sz="2600" i="1">
                            <a:latin typeface="Cambria Math" panose="02040503050406030204" pitchFamily="18" charset="0"/>
                            <a:ea typeface="微软雅黑" panose="020B0503020204020204" pitchFamily="34" charset="-122"/>
                          </a:rPr>
                          <m:t>𝑘</m:t>
                        </m:r>
                        <m:r>
                          <a:rPr lang="en-US" altLang="zh-CN" sz="2600" b="0" i="1" smtClean="0">
                            <a:latin typeface="Cambria Math" panose="02040503050406030204" pitchFamily="18" charset="0"/>
                            <a:ea typeface="微软雅黑" panose="020B0503020204020204" pitchFamily="34" charset="-122"/>
                          </a:rPr>
                          <m:t>+</m:t>
                        </m:r>
                        <m:r>
                          <a:rPr lang="en-US" altLang="zh-CN" sz="2600" b="0" i="1" smtClean="0">
                            <a:latin typeface="Cambria Math" panose="02040503050406030204" pitchFamily="18" charset="0"/>
                            <a:ea typeface="微软雅黑" panose="020B0503020204020204" pitchFamily="34" charset="-122"/>
                          </a:rPr>
                          <m:t>𝑛</m:t>
                        </m:r>
                        <m:r>
                          <a:rPr lang="en-US" altLang="zh-CN" sz="2600" b="0" i="1" smtClean="0">
                            <a:latin typeface="Cambria Math" panose="02040503050406030204" pitchFamily="18" charset="0"/>
                            <a:ea typeface="微软雅黑" panose="020B0503020204020204" pitchFamily="34" charset="-122"/>
                          </a:rPr>
                          <m:t>−1</m:t>
                        </m:r>
                      </m:sub>
                      <m:sup>
                        <m:r>
                          <a:rPr lang="en-US" altLang="zh-CN" sz="2600" i="1">
                            <a:latin typeface="Cambria Math" panose="02040503050406030204" pitchFamily="18" charset="0"/>
                            <a:ea typeface="微软雅黑" panose="020B0503020204020204" pitchFamily="34" charset="-122"/>
                          </a:rPr>
                          <m:t>𝑠𝑜𝑢𝑛𝑑</m:t>
                        </m:r>
                      </m:sup>
                    </m:sSubSup>
                  </m:oMath>
                </a14:m>
                <a:r>
                  <a:rPr lang="zh-CN" altLang="en-US" sz="2600" dirty="0" smtClean="0">
                    <a:latin typeface="微软雅黑" panose="020B0503020204020204" pitchFamily="34" charset="-122"/>
                    <a:ea typeface="微软雅黑" panose="020B0503020204020204" pitchFamily="34" charset="-122"/>
                  </a:rPr>
                  <a:t>，及用户走直线的步数</a:t>
                </a:r>
                <a14:m>
                  <m:oMath xmlns:m="http://schemas.openxmlformats.org/officeDocument/2006/math">
                    <m:r>
                      <a:rPr lang="en-US" altLang="zh-CN" sz="2600" b="0" i="1" smtClean="0">
                        <a:latin typeface="Cambria Math" panose="02040503050406030204" pitchFamily="18" charset="0"/>
                        <a:ea typeface="微软雅黑" panose="020B0503020204020204" pitchFamily="34" charset="-122"/>
                      </a:rPr>
                      <m:t>𝑛</m:t>
                    </m:r>
                    <m:r>
                      <a:rPr lang="en-US" altLang="zh-CN" sz="2600" b="0" i="1" smtClean="0">
                        <a:latin typeface="Cambria Math" panose="02040503050406030204" pitchFamily="18" charset="0"/>
                        <a:ea typeface="微软雅黑" panose="020B0503020204020204" pitchFamily="34" charset="-122"/>
                      </a:rPr>
                      <m:t>−1</m:t>
                    </m:r>
                  </m:oMath>
                </a14:m>
                <a:r>
                  <a:rPr lang="zh-CN" altLang="en-US" sz="2600" dirty="0" smtClean="0">
                    <a:latin typeface="微软雅黑" panose="020B0503020204020204" pitchFamily="34" charset="-122"/>
                    <a:ea typeface="微软雅黑" panose="020B0503020204020204" pitchFamily="34" charset="-122"/>
                  </a:rPr>
                  <a:t>，并进行步骤</a:t>
                </a:r>
                <a:r>
                  <a:rPr lang="en-US" altLang="zh-CN" sz="2600" dirty="0" smtClean="0">
                    <a:latin typeface="微软雅黑" panose="020B0503020204020204" pitchFamily="34" charset="-122"/>
                    <a:ea typeface="微软雅黑" panose="020B0503020204020204" pitchFamily="34" charset="-122"/>
                  </a:rPr>
                  <a:t>3。</a:t>
                </a:r>
              </a:p>
              <a:p>
                <a:pPr marL="1428750" lvl="2" indent="-514350" algn="l">
                  <a:lnSpc>
                    <a:spcPct val="120000"/>
                  </a:lnSpc>
                  <a:buClr>
                    <a:schemeClr val="tx2"/>
                  </a:buClr>
                  <a:buFont typeface="+mj-lt"/>
                  <a:buAutoNum type="arabicPeriod"/>
                </a:pPr>
                <a:r>
                  <a:rPr lang="zh-CN" altLang="en-US" sz="2600" dirty="0" smtClean="0">
                    <a:latin typeface="微软雅黑" panose="020B0503020204020204" pitchFamily="34" charset="-122"/>
                    <a:ea typeface="微软雅黑" panose="020B0503020204020204" pitchFamily="34" charset="-122"/>
                  </a:rPr>
                  <a:t>估计用户步长，通过计算</a:t>
                </a:r>
                <a14:m>
                  <m:oMath xmlns:m="http://schemas.openxmlformats.org/officeDocument/2006/math">
                    <m:sSubSup>
                      <m:sSubSupPr>
                        <m:ctrlPr>
                          <a:rPr lang="en-US" altLang="zh-CN" sz="2600" i="1">
                            <a:latin typeface="Cambria Math" panose="02040503050406030204" pitchFamily="18" charset="0"/>
                            <a:ea typeface="微软雅黑" panose="020B0503020204020204" pitchFamily="34" charset="-122"/>
                          </a:rPr>
                        </m:ctrlPr>
                      </m:sSubSupPr>
                      <m:e>
                        <m:r>
                          <a:rPr lang="en-US" altLang="zh-CN" sz="2600" i="1">
                            <a:latin typeface="Cambria Math" panose="02040503050406030204" pitchFamily="18" charset="0"/>
                            <a:ea typeface="微软雅黑" panose="020B0503020204020204" pitchFamily="34" charset="-122"/>
                          </a:rPr>
                          <m:t>𝑃</m:t>
                        </m:r>
                      </m:e>
                      <m:sub>
                        <m:r>
                          <a:rPr lang="en-US" altLang="zh-CN" sz="2600" i="1">
                            <a:latin typeface="Cambria Math" panose="02040503050406030204" pitchFamily="18" charset="0"/>
                            <a:ea typeface="微软雅黑" panose="020B0503020204020204" pitchFamily="34" charset="-122"/>
                          </a:rPr>
                          <m:t>𝑘</m:t>
                        </m:r>
                      </m:sub>
                      <m:sup>
                        <m:r>
                          <a:rPr lang="en-US" altLang="zh-CN" sz="2600" i="1">
                            <a:latin typeface="Cambria Math" panose="02040503050406030204" pitchFamily="18" charset="0"/>
                            <a:ea typeface="微软雅黑" panose="020B0503020204020204" pitchFamily="34" charset="-122"/>
                          </a:rPr>
                          <m:t>𝑠𝑜𝑢𝑛𝑑</m:t>
                        </m:r>
                      </m:sup>
                    </m:sSubSup>
                  </m:oMath>
                </a14:m>
                <a:r>
                  <a:rPr lang="zh-CN" altLang="en-US" sz="2600" dirty="0" smtClean="0">
                    <a:latin typeface="微软雅黑" panose="020B0503020204020204" pitchFamily="34" charset="-122"/>
                    <a:ea typeface="微软雅黑" panose="020B0503020204020204" pitchFamily="34" charset="-122"/>
                  </a:rPr>
                  <a:t>和</a:t>
                </a:r>
                <a14:m>
                  <m:oMath xmlns:m="http://schemas.openxmlformats.org/officeDocument/2006/math">
                    <m:sSubSup>
                      <m:sSubSupPr>
                        <m:ctrlPr>
                          <a:rPr lang="en-US" altLang="zh-CN" sz="2600" i="1">
                            <a:latin typeface="Cambria Math" panose="02040503050406030204" pitchFamily="18" charset="0"/>
                            <a:ea typeface="微软雅黑" panose="020B0503020204020204" pitchFamily="34" charset="-122"/>
                          </a:rPr>
                        </m:ctrlPr>
                      </m:sSubSupPr>
                      <m:e>
                        <m:r>
                          <a:rPr lang="en-US" altLang="zh-CN" sz="2600" i="1">
                            <a:latin typeface="Cambria Math" panose="02040503050406030204" pitchFamily="18" charset="0"/>
                            <a:ea typeface="微软雅黑" panose="020B0503020204020204" pitchFamily="34" charset="-122"/>
                          </a:rPr>
                          <m:t>𝑃</m:t>
                        </m:r>
                      </m:e>
                      <m:sub>
                        <m:r>
                          <a:rPr lang="en-US" altLang="zh-CN" sz="2600" i="1">
                            <a:latin typeface="Cambria Math" panose="02040503050406030204" pitchFamily="18" charset="0"/>
                            <a:ea typeface="微软雅黑" panose="020B0503020204020204" pitchFamily="34" charset="-122"/>
                          </a:rPr>
                          <m:t>𝑘</m:t>
                        </m:r>
                        <m:r>
                          <a:rPr lang="en-US" altLang="zh-CN" sz="2600" i="1">
                            <a:latin typeface="Cambria Math" panose="02040503050406030204" pitchFamily="18" charset="0"/>
                            <a:ea typeface="微软雅黑" panose="020B0503020204020204" pitchFamily="34" charset="-122"/>
                          </a:rPr>
                          <m:t>+</m:t>
                        </m:r>
                        <m:r>
                          <a:rPr lang="en-US" altLang="zh-CN" sz="2600" i="1">
                            <a:latin typeface="Cambria Math" panose="02040503050406030204" pitchFamily="18" charset="0"/>
                            <a:ea typeface="微软雅黑" panose="020B0503020204020204" pitchFamily="34" charset="-122"/>
                          </a:rPr>
                          <m:t>𝑛</m:t>
                        </m:r>
                        <m:r>
                          <a:rPr lang="en-US" altLang="zh-CN" sz="2600" i="1">
                            <a:latin typeface="Cambria Math" panose="02040503050406030204" pitchFamily="18" charset="0"/>
                            <a:ea typeface="微软雅黑" panose="020B0503020204020204" pitchFamily="34" charset="-122"/>
                          </a:rPr>
                          <m:t>−1</m:t>
                        </m:r>
                      </m:sub>
                      <m:sup>
                        <m:r>
                          <a:rPr lang="en-US" altLang="zh-CN" sz="2600" i="1">
                            <a:latin typeface="Cambria Math" panose="02040503050406030204" pitchFamily="18" charset="0"/>
                            <a:ea typeface="微软雅黑" panose="020B0503020204020204" pitchFamily="34" charset="-122"/>
                          </a:rPr>
                          <m:t>𝑠𝑜𝑢𝑛𝑑</m:t>
                        </m:r>
                      </m:sup>
                    </m:sSubSup>
                  </m:oMath>
                </a14:m>
                <a:r>
                  <a:rPr lang="zh-CN" altLang="en-US" sz="2600" dirty="0" smtClean="0">
                    <a:latin typeface="微软雅黑" panose="020B0503020204020204" pitchFamily="34" charset="-122"/>
                    <a:ea typeface="微软雅黑" panose="020B0503020204020204" pitchFamily="34" charset="-122"/>
                  </a:rPr>
                  <a:t>之间的距离，并结合步数</a:t>
                </a:r>
                <a14:m>
                  <m:oMath xmlns:m="http://schemas.openxmlformats.org/officeDocument/2006/math">
                    <m:r>
                      <a:rPr lang="en-US" altLang="zh-CN" sz="2600" i="1">
                        <a:latin typeface="Cambria Math" panose="02040503050406030204" pitchFamily="18" charset="0"/>
                        <a:ea typeface="微软雅黑" panose="020B0503020204020204" pitchFamily="34" charset="-122"/>
                      </a:rPr>
                      <m:t>𝑛</m:t>
                    </m:r>
                    <m:r>
                      <a:rPr lang="en-US" altLang="zh-CN" sz="2600" i="1">
                        <a:latin typeface="Cambria Math" panose="02040503050406030204" pitchFamily="18" charset="0"/>
                        <a:ea typeface="微软雅黑" panose="020B0503020204020204" pitchFamily="34" charset="-122"/>
                      </a:rPr>
                      <m:t>−1 </m:t>
                    </m:r>
                  </m:oMath>
                </a14:m>
                <a:r>
                  <a:rPr lang="zh-CN" altLang="en-US" sz="2600" dirty="0" smtClean="0">
                    <a:latin typeface="微软雅黑" panose="020B0503020204020204" pitchFamily="34" charset="-122"/>
                    <a:ea typeface="微软雅黑" panose="020B0503020204020204" pitchFamily="34" charset="-122"/>
                  </a:rPr>
                  <a:t>，估计出用户步长。</a:t>
                </a:r>
                <a:endParaRPr lang="en-US" altLang="zh-CN" sz="2600" dirty="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endParaRPr lang="en-US" altLang="zh-CN" sz="2800" dirty="0" smtClean="0">
                  <a:latin typeface="微软雅黑" panose="020B0503020204020204" pitchFamily="34" charset="-122"/>
                  <a:ea typeface="微软雅黑" panose="020B0503020204020204" pitchFamily="34" charset="-122"/>
                </a:endParaRPr>
              </a:p>
            </p:txBody>
          </p:sp>
        </mc:Choice>
        <mc:Fallback>
          <p:sp>
            <p:nvSpPr>
              <p:cNvPr id="17412" name="内容占位符 2"/>
              <p:cNvSpPr>
                <a:spLocks noGrp="1" noRot="1" noChangeAspect="1" noMove="1" noResize="1" noEditPoints="1" noAdjustHandles="1" noChangeArrowheads="1" noChangeShapeType="1" noTextEdit="1"/>
              </p:cNvSpPr>
              <p:nvPr>
                <p:ph idx="1"/>
              </p:nvPr>
            </p:nvSpPr>
            <p:spPr>
              <a:xfrm>
                <a:off x="1524001" y="1111253"/>
                <a:ext cx="8875222" cy="5113338"/>
              </a:xfrm>
              <a:blipFill rotWithShape="0">
                <a:blip r:embed="rId3"/>
                <a:stretch>
                  <a:fillRect l="-1374" t="-3337" r="-4464"/>
                </a:stretch>
              </a:blipFill>
              <a:ln/>
            </p:spPr>
            <p:txBody>
              <a:bodyPr/>
              <a:lstStyle/>
              <a:p>
                <a:r>
                  <a:rPr lang="zh-CN" altLang="en-US">
                    <a:noFill/>
                  </a:rPr>
                  <a:t> </a:t>
                </a:r>
              </a:p>
            </p:txBody>
          </p:sp>
        </mc:Fallback>
      </mc:AlternateContent>
      <p:sp>
        <p:nvSpPr>
          <p:cNvPr id="17413" name="内容占位符 3"/>
          <p:cNvSpPr>
            <a:spLocks noGrp="1" noChangeArrowheads="1"/>
          </p:cNvSpPr>
          <p:nvPr/>
        </p:nvSpPr>
        <p:spPr bwMode="auto">
          <a:xfrm>
            <a:off x="2351088" y="5589589"/>
            <a:ext cx="6265862" cy="1366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Clr>
                <a:schemeClr val="tx2"/>
              </a:buClr>
              <a:buFont typeface="Wingdings" panose="05000000000000000000" pitchFamily="2" charset="2"/>
              <a:buChar char="p"/>
            </a:pPr>
            <a:endParaRPr lang="zh-CN" altLang="en-US" sz="1400" b="1">
              <a:sym typeface="Arial" panose="020B0604020202020204" pitchFamily="34" charset="0"/>
            </a:endParaRPr>
          </a:p>
          <a:p>
            <a:pPr lvl="1">
              <a:lnSpc>
                <a:spcPct val="150000"/>
              </a:lnSpc>
              <a:buFont typeface="Wingdings" panose="05000000000000000000" pitchFamily="2" charset="2"/>
              <a:buChar char="Ø"/>
            </a:pPr>
            <a:endParaRPr lang="zh-CN" altLang="en-US" sz="1400" b="1">
              <a:sym typeface="Arial" panose="020B0604020202020204" pitchFamily="34" charset="0"/>
            </a:endParaRPr>
          </a:p>
          <a:p>
            <a:pPr lvl="1">
              <a:lnSpc>
                <a:spcPct val="150000"/>
              </a:lnSpc>
              <a:buFont typeface="Wingdings" panose="05000000000000000000" pitchFamily="2" charset="2"/>
              <a:buChar char="Ø"/>
            </a:pPr>
            <a:endParaRPr lang="zh-CN" altLang="en-US" sz="1400" b="1">
              <a:sym typeface="Arial" panose="020B0604020202020204" pitchFamily="34" charset="0"/>
            </a:endParaRPr>
          </a:p>
          <a:p>
            <a:pPr>
              <a:buClr>
                <a:schemeClr val="tx2"/>
              </a:buClr>
              <a:buFont typeface="Wingdings" panose="05000000000000000000" pitchFamily="2" charset="2"/>
              <a:buChar char="p"/>
            </a:pPr>
            <a:endParaRPr lang="en-US" altLang="zh-CN" sz="1400" b="1">
              <a:solidFill>
                <a:schemeClr val="accent1"/>
              </a:solidFill>
              <a:sym typeface="Arial" panose="020B0604020202020204" pitchFamily="34" charset="0"/>
            </a:endParaRPr>
          </a:p>
        </p:txBody>
      </p:sp>
      <p:pic>
        <p:nvPicPr>
          <p:cNvPr id="1741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055477907"/>
      </p:ext>
    </p:extLst>
  </p:cSld>
  <p:clrMapOvr>
    <a:masterClrMapping/>
  </p:clrMapOvr>
  <p:transition advTm="66176"/>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rPr>
              <a:t>系统子</a:t>
            </a:r>
            <a:r>
              <a:rPr lang="zh-CN" altLang="en-US" sz="2800" dirty="0">
                <a:latin typeface="微软雅黑" panose="020B0503020204020204" pitchFamily="34" charset="-122"/>
                <a:ea typeface="微软雅黑" panose="020B0503020204020204" pitchFamily="34" charset="-122"/>
              </a:rPr>
              <a:t>模块</a:t>
            </a:r>
            <a:r>
              <a:rPr lang="zh-CN" altLang="en-US" sz="2800" dirty="0" smtClean="0">
                <a:latin typeface="微软雅黑" panose="020B0503020204020204" pitchFamily="34" charset="-122"/>
                <a:ea typeface="微软雅黑" panose="020B0503020204020204" pitchFamily="34" charset="-122"/>
              </a:rPr>
              <a:t>算法设计</a:t>
            </a:r>
            <a:endParaRPr lang="zh-CN" altLang="zh-CN" sz="2800" dirty="0">
              <a:latin typeface="微软雅黑" panose="020B0503020204020204" pitchFamily="34" charset="-122"/>
              <a:ea typeface="微软雅黑" panose="020B0503020204020204" pitchFamily="34" charset="-122"/>
            </a:endParaRPr>
          </a:p>
        </p:txBody>
      </p:sp>
      <p:sp>
        <p:nvSpPr>
          <p:cNvPr id="17412" name="内容占位符 2"/>
          <p:cNvSpPr>
            <a:spLocks noGrp="1" noChangeArrowheads="1"/>
          </p:cNvSpPr>
          <p:nvPr>
            <p:ph idx="1"/>
          </p:nvPr>
        </p:nvSpPr>
        <p:spPr>
          <a:xfrm>
            <a:off x="1981200" y="1123950"/>
            <a:ext cx="8229600" cy="5113338"/>
          </a:xfrm>
          <a:ln/>
        </p:spPr>
        <p:txBody>
          <a:bodyPr>
            <a:normAutofit/>
          </a:bodyPr>
          <a:lstStyle/>
          <a:p>
            <a:pPr marL="342900" indent="-342900" algn="l">
              <a:buClr>
                <a:schemeClr val="tx2"/>
              </a:buClr>
              <a:buFont typeface="Wingdings" panose="05000000000000000000" pitchFamily="2" charset="2"/>
              <a:buChar char="p"/>
            </a:pPr>
            <a:r>
              <a:rPr lang="zh-CN" altLang="en-US" sz="3200" dirty="0">
                <a:latin typeface="微软雅黑" panose="020B0503020204020204" pitchFamily="34" charset="-122"/>
                <a:ea typeface="微软雅黑" panose="020B0503020204020204" pitchFamily="34" charset="-122"/>
              </a:rPr>
              <a:t>步长估计</a:t>
            </a:r>
            <a:r>
              <a:rPr lang="zh-CN" altLang="en-US" sz="3200" dirty="0" smtClean="0">
                <a:latin typeface="微软雅黑" panose="020B0503020204020204" pitchFamily="34" charset="-122"/>
                <a:ea typeface="微软雅黑" panose="020B0503020204020204" pitchFamily="34" charset="-122"/>
              </a:rPr>
              <a:t>算法</a:t>
            </a:r>
            <a:r>
              <a:rPr lang="en-US" altLang="zh-CN" sz="3200" dirty="0" smtClean="0">
                <a:latin typeface="微软雅黑" panose="020B0503020204020204" pitchFamily="34" charset="-122"/>
                <a:ea typeface="微软雅黑" panose="020B0503020204020204" pitchFamily="34" charset="-122"/>
              </a:rPr>
              <a:t>—</a:t>
            </a:r>
            <a:r>
              <a:rPr lang="zh-CN" altLang="en-US" sz="3200" dirty="0" smtClean="0">
                <a:latin typeface="微软雅黑" panose="020B0503020204020204" pitchFamily="34" charset="-122"/>
                <a:ea typeface="微软雅黑" panose="020B0503020204020204" pitchFamily="34" charset="-122"/>
              </a:rPr>
              <a:t>实验</a:t>
            </a:r>
            <a:endParaRPr lang="en-US" altLang="zh-CN" sz="3200" dirty="0" smtClean="0">
              <a:latin typeface="微软雅黑" panose="020B0503020204020204" pitchFamily="34" charset="-122"/>
              <a:ea typeface="微软雅黑" panose="020B0503020204020204" pitchFamily="34" charset="-122"/>
            </a:endParaRPr>
          </a:p>
        </p:txBody>
      </p:sp>
      <p:sp>
        <p:nvSpPr>
          <p:cNvPr id="17413" name="内容占位符 3"/>
          <p:cNvSpPr>
            <a:spLocks noGrp="1" noChangeArrowheads="1"/>
          </p:cNvSpPr>
          <p:nvPr/>
        </p:nvSpPr>
        <p:spPr bwMode="auto">
          <a:xfrm>
            <a:off x="2351088" y="5589589"/>
            <a:ext cx="6265862" cy="1366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Clr>
                <a:schemeClr val="tx2"/>
              </a:buClr>
              <a:buFont typeface="Wingdings" panose="05000000000000000000" pitchFamily="2" charset="2"/>
              <a:buChar char="p"/>
            </a:pPr>
            <a:endParaRPr lang="zh-CN" altLang="en-US" sz="1400" b="1">
              <a:sym typeface="Arial" panose="020B0604020202020204" pitchFamily="34" charset="0"/>
            </a:endParaRPr>
          </a:p>
          <a:p>
            <a:pPr lvl="1">
              <a:lnSpc>
                <a:spcPct val="150000"/>
              </a:lnSpc>
              <a:buFont typeface="Wingdings" panose="05000000000000000000" pitchFamily="2" charset="2"/>
              <a:buChar char="Ø"/>
            </a:pPr>
            <a:endParaRPr lang="zh-CN" altLang="en-US" sz="1400" b="1">
              <a:sym typeface="Arial" panose="020B0604020202020204" pitchFamily="34" charset="0"/>
            </a:endParaRPr>
          </a:p>
          <a:p>
            <a:pPr lvl="1">
              <a:lnSpc>
                <a:spcPct val="150000"/>
              </a:lnSpc>
              <a:buFont typeface="Wingdings" panose="05000000000000000000" pitchFamily="2" charset="2"/>
              <a:buChar char="Ø"/>
            </a:pPr>
            <a:endParaRPr lang="zh-CN" altLang="en-US" sz="1400" b="1">
              <a:sym typeface="Arial" panose="020B0604020202020204" pitchFamily="34" charset="0"/>
            </a:endParaRPr>
          </a:p>
          <a:p>
            <a:pPr>
              <a:buClr>
                <a:schemeClr val="tx2"/>
              </a:buClr>
              <a:buFont typeface="Wingdings" panose="05000000000000000000" pitchFamily="2" charset="2"/>
              <a:buChar char="p"/>
            </a:pPr>
            <a:endParaRPr lang="en-US" altLang="zh-CN" sz="1400" b="1">
              <a:solidFill>
                <a:schemeClr val="accent1"/>
              </a:solidFill>
              <a:sym typeface="Arial" panose="020B0604020202020204" pitchFamily="34" charset="0"/>
            </a:endParaRPr>
          </a:p>
        </p:txBody>
      </p:sp>
      <p:pic>
        <p:nvPicPr>
          <p:cNvPr id="174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3" name="表格 2"/>
          <p:cNvGraphicFramePr>
            <a:graphicFrameLocks noGrp="1"/>
          </p:cNvGraphicFramePr>
          <p:nvPr>
            <p:extLst>
              <p:ext uri="{D42A27DB-BD31-4B8C-83A1-F6EECF244321}">
                <p14:modId xmlns:p14="http://schemas.microsoft.com/office/powerpoint/2010/main" val="1947733281"/>
              </p:ext>
            </p:extLst>
          </p:nvPr>
        </p:nvGraphicFramePr>
        <p:xfrm>
          <a:off x="1059826" y="2186258"/>
          <a:ext cx="10072348" cy="2684193"/>
        </p:xfrm>
        <a:graphic>
          <a:graphicData uri="http://schemas.openxmlformats.org/drawingml/2006/table">
            <a:tbl>
              <a:tblPr firstRow="1" bandRow="1">
                <a:tableStyleId>{5940675A-B579-460E-94D1-54222C63F5DA}</a:tableStyleId>
              </a:tblPr>
              <a:tblGrid>
                <a:gridCol w="812233"/>
                <a:gridCol w="1582057"/>
                <a:gridCol w="1451429"/>
                <a:gridCol w="827881"/>
                <a:gridCol w="812233"/>
                <a:gridCol w="1524567"/>
                <a:gridCol w="1168400"/>
                <a:gridCol w="1893548"/>
              </a:tblGrid>
              <a:tr h="620411">
                <a:tc>
                  <a:txBody>
                    <a:bodyPr/>
                    <a:lstStyle/>
                    <a:p>
                      <a:pPr algn="ctr"/>
                      <a:r>
                        <a:rPr lang="zh-CN" altLang="en-US" sz="2400" b="1" kern="100" dirty="0" smtClean="0">
                          <a:solidFill>
                            <a:srgbClr val="000000"/>
                          </a:solidFill>
                          <a:effectLst/>
                          <a:latin typeface="Times New Roman" panose="02020603050405020304" pitchFamily="18" charset="0"/>
                          <a:ea typeface="仿宋" panose="02010609060101010101" pitchFamily="49" charset="-122"/>
                          <a:cs typeface="+mn-cs"/>
                        </a:rPr>
                        <a:t>序号</a:t>
                      </a:r>
                      <a:endParaRPr lang="zh-CN" altLang="en-US" sz="2400" b="1" kern="100" dirty="0">
                        <a:solidFill>
                          <a:srgbClr val="000000"/>
                        </a:solidFill>
                        <a:effectLst/>
                        <a:latin typeface="Times New Roman" panose="02020603050405020304" pitchFamily="18" charset="0"/>
                        <a:ea typeface="仿宋" panose="02010609060101010101" pitchFamily="49" charset="-122"/>
                        <a:cs typeface="+mn-cs"/>
                      </a:endParaRPr>
                    </a:p>
                  </a:txBody>
                  <a:tcPr/>
                </a:tc>
                <a:tc>
                  <a:txBody>
                    <a:bodyPr/>
                    <a:lstStyle/>
                    <a:p>
                      <a:pPr algn="ctr"/>
                      <a:r>
                        <a:rPr lang="zh-CN" altLang="en-US" sz="2400" b="1" kern="100" dirty="0" smtClean="0">
                          <a:solidFill>
                            <a:srgbClr val="000000"/>
                          </a:solidFill>
                          <a:effectLst/>
                          <a:latin typeface="Times New Roman" panose="02020603050405020304" pitchFamily="18" charset="0"/>
                          <a:ea typeface="仿宋" panose="02010609060101010101" pitchFamily="49" charset="-122"/>
                          <a:cs typeface="+mn-cs"/>
                        </a:rPr>
                        <a:t>起始点估计位置</a:t>
                      </a:r>
                      <a:endParaRPr lang="zh-CN" altLang="en-US" sz="2400" b="1" kern="100" dirty="0">
                        <a:solidFill>
                          <a:srgbClr val="000000"/>
                        </a:solidFill>
                        <a:effectLst/>
                        <a:latin typeface="Times New Roman" panose="02020603050405020304" pitchFamily="18" charset="0"/>
                        <a:ea typeface="仿宋" panose="02010609060101010101" pitchFamily="49" charset="-122"/>
                        <a:cs typeface="+mn-cs"/>
                      </a:endParaRPr>
                    </a:p>
                  </a:txBody>
                  <a:tcPr/>
                </a:tc>
                <a:tc>
                  <a:txBody>
                    <a:bodyPr/>
                    <a:lstStyle/>
                    <a:p>
                      <a:pPr algn="ctr"/>
                      <a:r>
                        <a:rPr lang="zh-CN" altLang="en-US" sz="2400" b="1" kern="100" dirty="0" smtClean="0">
                          <a:solidFill>
                            <a:srgbClr val="000000"/>
                          </a:solidFill>
                          <a:effectLst/>
                          <a:latin typeface="Times New Roman" panose="02020603050405020304" pitchFamily="18" charset="0"/>
                          <a:ea typeface="仿宋" panose="02010609060101010101" pitchFamily="49" charset="-122"/>
                          <a:cs typeface="+mn-cs"/>
                        </a:rPr>
                        <a:t>终点估计位置</a:t>
                      </a:r>
                      <a:endParaRPr lang="zh-CN" altLang="en-US" sz="2400" b="1" kern="100" dirty="0">
                        <a:solidFill>
                          <a:srgbClr val="000000"/>
                        </a:solidFill>
                        <a:effectLst/>
                        <a:latin typeface="Times New Roman" panose="02020603050405020304" pitchFamily="18" charset="0"/>
                        <a:ea typeface="仿宋" panose="02010609060101010101" pitchFamily="49" charset="-122"/>
                        <a:cs typeface="+mn-cs"/>
                      </a:endParaRPr>
                    </a:p>
                  </a:txBody>
                  <a:tcPr/>
                </a:tc>
                <a:tc>
                  <a:txBody>
                    <a:bodyPr/>
                    <a:lstStyle/>
                    <a:p>
                      <a:pPr algn="ctr"/>
                      <a:r>
                        <a:rPr lang="zh-CN" altLang="en-US" sz="2400" b="1" kern="100" dirty="0" smtClean="0">
                          <a:solidFill>
                            <a:srgbClr val="000000"/>
                          </a:solidFill>
                          <a:effectLst/>
                          <a:latin typeface="Times New Roman" panose="02020603050405020304" pitchFamily="18" charset="0"/>
                          <a:ea typeface="仿宋" panose="02010609060101010101" pitchFamily="49" charset="-122"/>
                          <a:cs typeface="+mn-cs"/>
                        </a:rPr>
                        <a:t>真实步数</a:t>
                      </a:r>
                      <a:endParaRPr lang="zh-CN" altLang="en-US" sz="2400" b="1" kern="100" dirty="0">
                        <a:solidFill>
                          <a:srgbClr val="000000"/>
                        </a:solidFill>
                        <a:effectLst/>
                        <a:latin typeface="Times New Roman" panose="02020603050405020304" pitchFamily="18" charset="0"/>
                        <a:ea typeface="仿宋" panose="02010609060101010101" pitchFamily="49" charset="-122"/>
                        <a:cs typeface="+mn-cs"/>
                      </a:endParaRPr>
                    </a:p>
                  </a:txBody>
                  <a:tcPr/>
                </a:tc>
                <a:tc>
                  <a:txBody>
                    <a:bodyPr/>
                    <a:lstStyle/>
                    <a:p>
                      <a:pPr algn="ctr"/>
                      <a:r>
                        <a:rPr lang="zh-CN" altLang="en-US" sz="2400" b="1" kern="100" dirty="0" smtClean="0">
                          <a:solidFill>
                            <a:srgbClr val="000000"/>
                          </a:solidFill>
                          <a:effectLst/>
                          <a:latin typeface="Times New Roman" panose="02020603050405020304" pitchFamily="18" charset="0"/>
                          <a:ea typeface="仿宋" panose="02010609060101010101" pitchFamily="49" charset="-122"/>
                          <a:cs typeface="+mn-cs"/>
                        </a:rPr>
                        <a:t>估计步数</a:t>
                      </a:r>
                      <a:endParaRPr lang="zh-CN" altLang="en-US" sz="2400" b="1" kern="100" dirty="0">
                        <a:solidFill>
                          <a:srgbClr val="000000"/>
                        </a:solidFill>
                        <a:effectLst/>
                        <a:latin typeface="Times New Roman" panose="02020603050405020304" pitchFamily="18" charset="0"/>
                        <a:ea typeface="仿宋" panose="02010609060101010101" pitchFamily="49" charset="-122"/>
                        <a:cs typeface="+mn-cs"/>
                      </a:endParaRPr>
                    </a:p>
                  </a:txBody>
                  <a:tcPr/>
                </a:tc>
                <a:tc>
                  <a:txBody>
                    <a:bodyPr/>
                    <a:lstStyle/>
                    <a:p>
                      <a:pPr algn="ctr"/>
                      <a:r>
                        <a:rPr lang="zh-CN" altLang="en-US" sz="2400" b="1" kern="100" dirty="0" smtClean="0">
                          <a:solidFill>
                            <a:srgbClr val="000000"/>
                          </a:solidFill>
                          <a:effectLst/>
                          <a:latin typeface="Times New Roman" panose="02020603050405020304" pitchFamily="18" charset="0"/>
                          <a:ea typeface="仿宋" panose="02010609060101010101" pitchFamily="49" charset="-122"/>
                          <a:cs typeface="+mn-cs"/>
                        </a:rPr>
                        <a:t>真实平均步长</a:t>
                      </a:r>
                      <a:r>
                        <a:rPr lang="en-US" altLang="zh-CN" sz="2400" b="1" kern="100" dirty="0" smtClean="0">
                          <a:solidFill>
                            <a:srgbClr val="000000"/>
                          </a:solidFill>
                          <a:effectLst/>
                          <a:latin typeface="Times New Roman" panose="02020603050405020304" pitchFamily="18" charset="0"/>
                          <a:ea typeface="仿宋" panose="02010609060101010101" pitchFamily="49" charset="-122"/>
                          <a:cs typeface="+mn-cs"/>
                        </a:rPr>
                        <a:t>(m)</a:t>
                      </a:r>
                      <a:endParaRPr lang="zh-CN" altLang="en-US" sz="2400" b="1" kern="100" dirty="0">
                        <a:solidFill>
                          <a:srgbClr val="000000"/>
                        </a:solidFill>
                        <a:effectLst/>
                        <a:latin typeface="Times New Roman" panose="02020603050405020304" pitchFamily="18" charset="0"/>
                        <a:ea typeface="仿宋" panose="02010609060101010101" pitchFamily="49" charset="-122"/>
                        <a:cs typeface="+mn-cs"/>
                      </a:endParaRPr>
                    </a:p>
                  </a:txBody>
                  <a:tcPr/>
                </a:tc>
                <a:tc>
                  <a:txBody>
                    <a:bodyPr/>
                    <a:lstStyle/>
                    <a:p>
                      <a:pPr algn="ctr"/>
                      <a:r>
                        <a:rPr lang="zh-CN" altLang="en-US" sz="2400" b="1" kern="100" dirty="0" smtClean="0">
                          <a:solidFill>
                            <a:srgbClr val="000000"/>
                          </a:solidFill>
                          <a:effectLst/>
                          <a:latin typeface="Times New Roman" panose="02020603050405020304" pitchFamily="18" charset="0"/>
                          <a:ea typeface="仿宋" panose="02010609060101010101" pitchFamily="49" charset="-122"/>
                          <a:cs typeface="+mn-cs"/>
                        </a:rPr>
                        <a:t>估计步长</a:t>
                      </a:r>
                      <a:r>
                        <a:rPr lang="en-US" altLang="zh-CN" sz="2400" b="1" kern="100" dirty="0" smtClean="0">
                          <a:solidFill>
                            <a:srgbClr val="000000"/>
                          </a:solidFill>
                          <a:effectLst/>
                          <a:latin typeface="Times New Roman" panose="02020603050405020304" pitchFamily="18" charset="0"/>
                          <a:ea typeface="仿宋" panose="02010609060101010101" pitchFamily="49" charset="-122"/>
                          <a:cs typeface="+mn-cs"/>
                        </a:rPr>
                        <a:t>(m)</a:t>
                      </a:r>
                      <a:endParaRPr lang="zh-CN" altLang="en-US" sz="2400" b="1" kern="100" dirty="0">
                        <a:solidFill>
                          <a:srgbClr val="000000"/>
                        </a:solidFill>
                        <a:effectLst/>
                        <a:latin typeface="Times New Roman" panose="02020603050405020304" pitchFamily="18" charset="0"/>
                        <a:ea typeface="仿宋" panose="02010609060101010101" pitchFamily="49" charset="-122"/>
                        <a:cs typeface="+mn-cs"/>
                      </a:endParaRPr>
                    </a:p>
                  </a:txBody>
                  <a:tcPr/>
                </a:tc>
                <a:tc>
                  <a:txBody>
                    <a:bodyPr/>
                    <a:lstStyle/>
                    <a:p>
                      <a:pPr algn="ctr"/>
                      <a:r>
                        <a:rPr lang="zh-CN" altLang="en-US" sz="2400" b="1" kern="100" dirty="0" smtClean="0">
                          <a:solidFill>
                            <a:srgbClr val="000000"/>
                          </a:solidFill>
                          <a:effectLst/>
                          <a:latin typeface="Times New Roman" panose="02020603050405020304" pitchFamily="18" charset="0"/>
                          <a:ea typeface="仿宋" panose="02010609060101010101" pitchFamily="49" charset="-122"/>
                          <a:cs typeface="+mn-cs"/>
                        </a:rPr>
                        <a:t>步长估计绝对误差</a:t>
                      </a:r>
                      <a:r>
                        <a:rPr lang="en-US" altLang="zh-CN" sz="2400" b="1" kern="100" dirty="0" smtClean="0">
                          <a:solidFill>
                            <a:srgbClr val="000000"/>
                          </a:solidFill>
                          <a:effectLst/>
                          <a:latin typeface="Times New Roman" panose="02020603050405020304" pitchFamily="18" charset="0"/>
                          <a:ea typeface="仿宋" panose="02010609060101010101" pitchFamily="49" charset="-122"/>
                          <a:cs typeface="+mn-cs"/>
                        </a:rPr>
                        <a:t>(m)</a:t>
                      </a:r>
                      <a:endParaRPr lang="zh-CN" altLang="en-US" sz="2400" b="1" kern="100" dirty="0">
                        <a:solidFill>
                          <a:srgbClr val="000000"/>
                        </a:solidFill>
                        <a:effectLst/>
                        <a:latin typeface="Times New Roman" panose="02020603050405020304" pitchFamily="18" charset="0"/>
                        <a:ea typeface="仿宋" panose="02010609060101010101" pitchFamily="49" charset="-122"/>
                        <a:cs typeface="+mn-cs"/>
                      </a:endParaRPr>
                    </a:p>
                  </a:txBody>
                  <a:tcPr/>
                </a:tc>
              </a:tr>
              <a:tr h="620411">
                <a:tc>
                  <a:txBody>
                    <a:bodyPr/>
                    <a:lstStyle/>
                    <a:p>
                      <a:pPr algn="ctr"/>
                      <a:r>
                        <a:rPr lang="en-US" altLang="zh-CN" sz="2400" b="1" kern="100" dirty="0" smtClean="0">
                          <a:solidFill>
                            <a:srgbClr val="000000"/>
                          </a:solidFill>
                          <a:effectLst/>
                          <a:latin typeface="Times New Roman" panose="02020603050405020304" pitchFamily="18" charset="0"/>
                          <a:ea typeface="仿宋" panose="02010609060101010101" pitchFamily="49" charset="-122"/>
                          <a:cs typeface="+mn-cs"/>
                        </a:rPr>
                        <a:t>1</a:t>
                      </a:r>
                      <a:endParaRPr lang="zh-CN" altLang="en-US" sz="2400" b="1" kern="100" dirty="0">
                        <a:solidFill>
                          <a:srgbClr val="000000"/>
                        </a:solidFill>
                        <a:effectLst/>
                        <a:latin typeface="Times New Roman" panose="02020603050405020304" pitchFamily="18" charset="0"/>
                        <a:ea typeface="仿宋" panose="02010609060101010101" pitchFamily="49" charset="-122"/>
                        <a:cs typeface="+mn-cs"/>
                      </a:endParaRPr>
                    </a:p>
                  </a:txBody>
                  <a:tcPr/>
                </a:tc>
                <a:tc>
                  <a:txBody>
                    <a:bodyPr/>
                    <a:lstStyle/>
                    <a:p>
                      <a:pPr algn="ctr"/>
                      <a:r>
                        <a:rPr lang="en-US" altLang="zh-CN" sz="2400" b="1" kern="100" dirty="0" smtClean="0">
                          <a:solidFill>
                            <a:srgbClr val="000000"/>
                          </a:solidFill>
                          <a:effectLst/>
                          <a:latin typeface="Times New Roman" panose="02020603050405020304" pitchFamily="18" charset="0"/>
                          <a:ea typeface="仿宋" panose="02010609060101010101" pitchFamily="49" charset="-122"/>
                          <a:cs typeface="+mn-cs"/>
                        </a:rPr>
                        <a:t>(4.35,8.85)</a:t>
                      </a:r>
                      <a:endParaRPr lang="zh-CN" altLang="en-US" sz="2400" b="1" kern="100" dirty="0">
                        <a:solidFill>
                          <a:srgbClr val="000000"/>
                        </a:solidFill>
                        <a:effectLst/>
                        <a:latin typeface="Times New Roman" panose="02020603050405020304" pitchFamily="18" charset="0"/>
                        <a:ea typeface="仿宋" panose="02010609060101010101" pitchFamily="49" charset="-122"/>
                        <a:cs typeface="+mn-cs"/>
                      </a:endParaRPr>
                    </a:p>
                  </a:txBody>
                  <a:tcPr/>
                </a:tc>
                <a:tc>
                  <a:txBody>
                    <a:bodyPr/>
                    <a:lstStyle/>
                    <a:p>
                      <a:pPr algn="ctr"/>
                      <a:r>
                        <a:rPr lang="en-US" altLang="zh-CN" sz="2400" b="1" kern="100" dirty="0" smtClean="0">
                          <a:solidFill>
                            <a:srgbClr val="000000"/>
                          </a:solidFill>
                          <a:effectLst/>
                          <a:latin typeface="Times New Roman" panose="02020603050405020304" pitchFamily="18" charset="0"/>
                          <a:ea typeface="仿宋" panose="02010609060101010101" pitchFamily="49" charset="-122"/>
                          <a:cs typeface="+mn-cs"/>
                        </a:rPr>
                        <a:t>(4.35,0.25)</a:t>
                      </a:r>
                      <a:endParaRPr lang="zh-CN" altLang="en-US" sz="2400" b="1" kern="100" dirty="0">
                        <a:solidFill>
                          <a:srgbClr val="000000"/>
                        </a:solidFill>
                        <a:effectLst/>
                        <a:latin typeface="Times New Roman" panose="02020603050405020304" pitchFamily="18" charset="0"/>
                        <a:ea typeface="仿宋" panose="02010609060101010101" pitchFamily="49" charset="-122"/>
                        <a:cs typeface="+mn-cs"/>
                      </a:endParaRPr>
                    </a:p>
                  </a:txBody>
                  <a:tcPr/>
                </a:tc>
                <a:tc>
                  <a:txBody>
                    <a:bodyPr/>
                    <a:lstStyle/>
                    <a:p>
                      <a:pPr algn="ctr"/>
                      <a:r>
                        <a:rPr lang="en-US" altLang="zh-CN" sz="2400" b="1" kern="100" dirty="0" smtClean="0">
                          <a:solidFill>
                            <a:srgbClr val="000000"/>
                          </a:solidFill>
                          <a:effectLst/>
                          <a:latin typeface="Times New Roman" panose="02020603050405020304" pitchFamily="18" charset="0"/>
                          <a:ea typeface="仿宋" panose="02010609060101010101" pitchFamily="49" charset="-122"/>
                          <a:cs typeface="+mn-cs"/>
                        </a:rPr>
                        <a:t>17</a:t>
                      </a:r>
                      <a:endParaRPr lang="zh-CN" altLang="en-US" sz="2400" b="1" kern="100" dirty="0">
                        <a:solidFill>
                          <a:srgbClr val="000000"/>
                        </a:solidFill>
                        <a:effectLst/>
                        <a:latin typeface="Times New Roman" panose="02020603050405020304" pitchFamily="18" charset="0"/>
                        <a:ea typeface="仿宋" panose="02010609060101010101" pitchFamily="49" charset="-122"/>
                        <a:cs typeface="+mn-cs"/>
                      </a:endParaRPr>
                    </a:p>
                  </a:txBody>
                  <a:tcPr/>
                </a:tc>
                <a:tc>
                  <a:txBody>
                    <a:bodyPr/>
                    <a:lstStyle/>
                    <a:p>
                      <a:pPr algn="ctr"/>
                      <a:r>
                        <a:rPr lang="en-US" altLang="zh-CN" sz="2400" b="1" kern="100" dirty="0" smtClean="0">
                          <a:solidFill>
                            <a:srgbClr val="000000"/>
                          </a:solidFill>
                          <a:effectLst/>
                          <a:latin typeface="Times New Roman" panose="02020603050405020304" pitchFamily="18" charset="0"/>
                          <a:ea typeface="仿宋" panose="02010609060101010101" pitchFamily="49" charset="-122"/>
                          <a:cs typeface="+mn-cs"/>
                        </a:rPr>
                        <a:t>17</a:t>
                      </a:r>
                      <a:endParaRPr lang="zh-CN" altLang="en-US" sz="2400" b="1" kern="100" dirty="0">
                        <a:solidFill>
                          <a:srgbClr val="000000"/>
                        </a:solidFill>
                        <a:effectLst/>
                        <a:latin typeface="Times New Roman" panose="02020603050405020304" pitchFamily="18" charset="0"/>
                        <a:ea typeface="仿宋" panose="02010609060101010101" pitchFamily="49" charset="-122"/>
                        <a:cs typeface="+mn-cs"/>
                      </a:endParaRPr>
                    </a:p>
                  </a:txBody>
                  <a:tcPr/>
                </a:tc>
                <a:tc>
                  <a:txBody>
                    <a:bodyPr/>
                    <a:lstStyle/>
                    <a:p>
                      <a:pPr algn="ctr"/>
                      <a:r>
                        <a:rPr lang="en-US" altLang="zh-CN" sz="2400" b="1" kern="100" dirty="0" smtClean="0">
                          <a:solidFill>
                            <a:srgbClr val="000000"/>
                          </a:solidFill>
                          <a:effectLst/>
                          <a:latin typeface="Times New Roman" panose="02020603050405020304" pitchFamily="18" charset="0"/>
                          <a:ea typeface="仿宋" panose="02010609060101010101" pitchFamily="49" charset="-122"/>
                          <a:cs typeface="+mn-cs"/>
                        </a:rPr>
                        <a:t>0.53</a:t>
                      </a:r>
                      <a:endParaRPr lang="zh-CN" altLang="en-US" sz="2400" b="1" kern="100" dirty="0">
                        <a:solidFill>
                          <a:srgbClr val="000000"/>
                        </a:solidFill>
                        <a:effectLst/>
                        <a:latin typeface="Times New Roman" panose="02020603050405020304" pitchFamily="18" charset="0"/>
                        <a:ea typeface="仿宋" panose="02010609060101010101" pitchFamily="49" charset="-122"/>
                        <a:cs typeface="+mn-cs"/>
                      </a:endParaRPr>
                    </a:p>
                  </a:txBody>
                  <a:tcPr/>
                </a:tc>
                <a:tc>
                  <a:txBody>
                    <a:bodyPr/>
                    <a:lstStyle/>
                    <a:p>
                      <a:pPr algn="ctr"/>
                      <a:r>
                        <a:rPr lang="en-US" altLang="zh-CN" sz="2400" b="1" kern="100" dirty="0" smtClean="0">
                          <a:solidFill>
                            <a:srgbClr val="000000"/>
                          </a:solidFill>
                          <a:effectLst/>
                          <a:latin typeface="Times New Roman" panose="02020603050405020304" pitchFamily="18" charset="0"/>
                          <a:ea typeface="仿宋" panose="02010609060101010101" pitchFamily="49" charset="-122"/>
                          <a:cs typeface="+mn-cs"/>
                        </a:rPr>
                        <a:t>0.5</a:t>
                      </a:r>
                      <a:endParaRPr lang="zh-CN" altLang="en-US" sz="2400" b="1" kern="100" dirty="0">
                        <a:solidFill>
                          <a:srgbClr val="000000"/>
                        </a:solidFill>
                        <a:effectLst/>
                        <a:latin typeface="Times New Roman" panose="02020603050405020304" pitchFamily="18" charset="0"/>
                        <a:ea typeface="仿宋" panose="02010609060101010101" pitchFamily="49" charset="-122"/>
                        <a:cs typeface="+mn-cs"/>
                      </a:endParaRPr>
                    </a:p>
                  </a:txBody>
                  <a:tcPr/>
                </a:tc>
                <a:tc>
                  <a:txBody>
                    <a:bodyPr/>
                    <a:lstStyle/>
                    <a:p>
                      <a:pPr algn="ctr"/>
                      <a:r>
                        <a:rPr lang="en-US" altLang="zh-CN" sz="2400" b="1" kern="100" dirty="0" smtClean="0">
                          <a:solidFill>
                            <a:srgbClr val="000000"/>
                          </a:solidFill>
                          <a:effectLst/>
                          <a:latin typeface="Times New Roman" panose="02020603050405020304" pitchFamily="18" charset="0"/>
                          <a:ea typeface="仿宋" panose="02010609060101010101" pitchFamily="49" charset="-122"/>
                          <a:cs typeface="+mn-cs"/>
                        </a:rPr>
                        <a:t>0.03</a:t>
                      </a:r>
                      <a:endParaRPr lang="zh-CN" altLang="en-US" sz="2400" b="1" kern="100" dirty="0">
                        <a:solidFill>
                          <a:srgbClr val="000000"/>
                        </a:solidFill>
                        <a:effectLst/>
                        <a:latin typeface="Times New Roman" panose="02020603050405020304" pitchFamily="18" charset="0"/>
                        <a:ea typeface="仿宋" panose="02010609060101010101" pitchFamily="49" charset="-122"/>
                        <a:cs typeface="+mn-cs"/>
                      </a:endParaRPr>
                    </a:p>
                  </a:txBody>
                  <a:tcPr/>
                </a:tc>
              </a:tr>
              <a:tr h="620411">
                <a:tc>
                  <a:txBody>
                    <a:bodyPr/>
                    <a:lstStyle/>
                    <a:p>
                      <a:pPr algn="ctr"/>
                      <a:r>
                        <a:rPr lang="en-US" altLang="zh-CN" sz="2400" b="1" kern="100" dirty="0" smtClean="0">
                          <a:solidFill>
                            <a:srgbClr val="000000"/>
                          </a:solidFill>
                          <a:effectLst/>
                          <a:latin typeface="Times New Roman" panose="02020603050405020304" pitchFamily="18" charset="0"/>
                          <a:ea typeface="仿宋" panose="02010609060101010101" pitchFamily="49" charset="-122"/>
                          <a:cs typeface="+mn-cs"/>
                        </a:rPr>
                        <a:t>2</a:t>
                      </a:r>
                      <a:endParaRPr lang="zh-CN" altLang="en-US" sz="2400" b="1" kern="100" dirty="0">
                        <a:solidFill>
                          <a:srgbClr val="000000"/>
                        </a:solidFill>
                        <a:effectLst/>
                        <a:latin typeface="Times New Roman" panose="02020603050405020304" pitchFamily="18" charset="0"/>
                        <a:ea typeface="仿宋" panose="02010609060101010101" pitchFamily="49" charset="-122"/>
                        <a:cs typeface="+mn-cs"/>
                      </a:endParaRPr>
                    </a:p>
                  </a:txBody>
                  <a:tcPr/>
                </a:tc>
                <a:tc>
                  <a:txBody>
                    <a:bodyPr/>
                    <a:lstStyle/>
                    <a:p>
                      <a:pPr algn="ctr"/>
                      <a:r>
                        <a:rPr lang="en-US" altLang="zh-CN" sz="2400" b="1" kern="100" dirty="0" smtClean="0">
                          <a:solidFill>
                            <a:srgbClr val="000000"/>
                          </a:solidFill>
                          <a:effectLst/>
                          <a:latin typeface="Times New Roman" panose="02020603050405020304" pitchFamily="18" charset="0"/>
                          <a:ea typeface="仿宋" panose="02010609060101010101" pitchFamily="49" charset="-122"/>
                          <a:cs typeface="+mn-cs"/>
                        </a:rPr>
                        <a:t>(4.2,8.9)</a:t>
                      </a:r>
                      <a:endParaRPr lang="zh-CN" altLang="en-US" sz="2400" b="1" kern="100" dirty="0">
                        <a:solidFill>
                          <a:srgbClr val="000000"/>
                        </a:solidFill>
                        <a:effectLst/>
                        <a:latin typeface="Times New Roman" panose="02020603050405020304" pitchFamily="18" charset="0"/>
                        <a:ea typeface="仿宋" panose="02010609060101010101" pitchFamily="49" charset="-122"/>
                        <a:cs typeface="+mn-cs"/>
                      </a:endParaRPr>
                    </a:p>
                  </a:txBody>
                  <a:tcPr/>
                </a:tc>
                <a:tc>
                  <a:txBody>
                    <a:bodyPr/>
                    <a:lstStyle/>
                    <a:p>
                      <a:pPr algn="ctr"/>
                      <a:r>
                        <a:rPr lang="en-US" altLang="zh-CN" sz="2400" b="1" kern="100" dirty="0" smtClean="0">
                          <a:solidFill>
                            <a:srgbClr val="000000"/>
                          </a:solidFill>
                          <a:effectLst/>
                          <a:latin typeface="Times New Roman" panose="02020603050405020304" pitchFamily="18" charset="0"/>
                          <a:ea typeface="仿宋" panose="02010609060101010101" pitchFamily="49" charset="-122"/>
                          <a:cs typeface="+mn-cs"/>
                        </a:rPr>
                        <a:t>(4.4,0.25)</a:t>
                      </a:r>
                      <a:endParaRPr lang="zh-CN" altLang="en-US" sz="2400" b="1" kern="100" dirty="0">
                        <a:solidFill>
                          <a:srgbClr val="000000"/>
                        </a:solidFill>
                        <a:effectLst/>
                        <a:latin typeface="Times New Roman" panose="02020603050405020304" pitchFamily="18" charset="0"/>
                        <a:ea typeface="仿宋" panose="02010609060101010101" pitchFamily="49" charset="-122"/>
                        <a:cs typeface="+mn-cs"/>
                      </a:endParaRPr>
                    </a:p>
                  </a:txBody>
                  <a:tcPr/>
                </a:tc>
                <a:tc>
                  <a:txBody>
                    <a:bodyPr/>
                    <a:lstStyle/>
                    <a:p>
                      <a:pPr algn="ctr"/>
                      <a:r>
                        <a:rPr lang="en-US" altLang="zh-CN" sz="2400" b="1" kern="100" dirty="0" smtClean="0">
                          <a:solidFill>
                            <a:srgbClr val="000000"/>
                          </a:solidFill>
                          <a:effectLst/>
                          <a:latin typeface="Times New Roman" panose="02020603050405020304" pitchFamily="18" charset="0"/>
                          <a:ea typeface="仿宋" panose="02010609060101010101" pitchFamily="49" charset="-122"/>
                          <a:cs typeface="+mn-cs"/>
                        </a:rPr>
                        <a:t>16</a:t>
                      </a:r>
                      <a:endParaRPr lang="zh-CN" altLang="en-US" sz="2400" b="1" kern="100" dirty="0">
                        <a:solidFill>
                          <a:srgbClr val="000000"/>
                        </a:solidFill>
                        <a:effectLst/>
                        <a:latin typeface="Times New Roman" panose="02020603050405020304" pitchFamily="18" charset="0"/>
                        <a:ea typeface="仿宋" panose="02010609060101010101" pitchFamily="49" charset="-122"/>
                        <a:cs typeface="+mn-cs"/>
                      </a:endParaRPr>
                    </a:p>
                  </a:txBody>
                  <a:tcPr/>
                </a:tc>
                <a:tc>
                  <a:txBody>
                    <a:bodyPr/>
                    <a:lstStyle/>
                    <a:p>
                      <a:pPr algn="ctr"/>
                      <a:r>
                        <a:rPr lang="en-US" altLang="zh-CN" sz="2400" b="1" kern="100" dirty="0" smtClean="0">
                          <a:solidFill>
                            <a:srgbClr val="000000"/>
                          </a:solidFill>
                          <a:effectLst/>
                          <a:latin typeface="Times New Roman" panose="02020603050405020304" pitchFamily="18" charset="0"/>
                          <a:ea typeface="仿宋" panose="02010609060101010101" pitchFamily="49" charset="-122"/>
                          <a:cs typeface="+mn-cs"/>
                        </a:rPr>
                        <a:t>16</a:t>
                      </a:r>
                      <a:endParaRPr lang="zh-CN" altLang="en-US" sz="2400" b="1" kern="100" dirty="0">
                        <a:solidFill>
                          <a:srgbClr val="000000"/>
                        </a:solidFill>
                        <a:effectLst/>
                        <a:latin typeface="Times New Roman" panose="02020603050405020304" pitchFamily="18" charset="0"/>
                        <a:ea typeface="仿宋" panose="02010609060101010101" pitchFamily="49" charset="-122"/>
                        <a:cs typeface="+mn-cs"/>
                      </a:endParaRPr>
                    </a:p>
                  </a:txBody>
                  <a:tcPr/>
                </a:tc>
                <a:tc>
                  <a:txBody>
                    <a:bodyPr/>
                    <a:lstStyle/>
                    <a:p>
                      <a:pPr algn="ctr"/>
                      <a:r>
                        <a:rPr lang="en-US" altLang="zh-CN" sz="2400" b="1" kern="100" dirty="0" smtClean="0">
                          <a:solidFill>
                            <a:srgbClr val="000000"/>
                          </a:solidFill>
                          <a:effectLst/>
                          <a:latin typeface="Times New Roman" panose="02020603050405020304" pitchFamily="18" charset="0"/>
                          <a:ea typeface="仿宋" panose="02010609060101010101" pitchFamily="49" charset="-122"/>
                          <a:cs typeface="+mn-cs"/>
                        </a:rPr>
                        <a:t>0.56</a:t>
                      </a:r>
                      <a:endParaRPr lang="zh-CN" altLang="en-US" sz="2400" b="1" kern="100" dirty="0">
                        <a:solidFill>
                          <a:srgbClr val="000000"/>
                        </a:solidFill>
                        <a:effectLst/>
                        <a:latin typeface="Times New Roman" panose="02020603050405020304" pitchFamily="18" charset="0"/>
                        <a:ea typeface="仿宋" panose="02010609060101010101" pitchFamily="49" charset="-122"/>
                        <a:cs typeface="+mn-cs"/>
                      </a:endParaRPr>
                    </a:p>
                  </a:txBody>
                  <a:tcPr/>
                </a:tc>
                <a:tc>
                  <a:txBody>
                    <a:bodyPr/>
                    <a:lstStyle/>
                    <a:p>
                      <a:pPr algn="ctr"/>
                      <a:r>
                        <a:rPr lang="en-US" altLang="zh-CN" sz="2400" b="1" kern="100" dirty="0" smtClean="0">
                          <a:solidFill>
                            <a:srgbClr val="000000"/>
                          </a:solidFill>
                          <a:effectLst/>
                          <a:latin typeface="Times New Roman" panose="02020603050405020304" pitchFamily="18" charset="0"/>
                          <a:ea typeface="仿宋" panose="02010609060101010101" pitchFamily="49" charset="-122"/>
                          <a:cs typeface="+mn-cs"/>
                        </a:rPr>
                        <a:t>0.54</a:t>
                      </a:r>
                      <a:endParaRPr lang="zh-CN" altLang="en-US" sz="2400" b="1" kern="100" dirty="0">
                        <a:solidFill>
                          <a:srgbClr val="000000"/>
                        </a:solidFill>
                        <a:effectLst/>
                        <a:latin typeface="Times New Roman" panose="02020603050405020304" pitchFamily="18" charset="0"/>
                        <a:ea typeface="仿宋" panose="02010609060101010101" pitchFamily="49" charset="-122"/>
                        <a:cs typeface="+mn-cs"/>
                      </a:endParaRPr>
                    </a:p>
                  </a:txBody>
                  <a:tcPr/>
                </a:tc>
                <a:tc>
                  <a:txBody>
                    <a:bodyPr/>
                    <a:lstStyle/>
                    <a:p>
                      <a:pPr algn="ctr"/>
                      <a:r>
                        <a:rPr lang="en-US" altLang="zh-CN" sz="2400" b="1" kern="100" dirty="0" smtClean="0">
                          <a:solidFill>
                            <a:srgbClr val="000000"/>
                          </a:solidFill>
                          <a:effectLst/>
                          <a:latin typeface="Times New Roman" panose="02020603050405020304" pitchFamily="18" charset="0"/>
                          <a:ea typeface="仿宋" panose="02010609060101010101" pitchFamily="49" charset="-122"/>
                          <a:cs typeface="+mn-cs"/>
                        </a:rPr>
                        <a:t>0.02</a:t>
                      </a:r>
                      <a:endParaRPr lang="zh-CN" altLang="en-US" sz="2400" b="1" kern="100" dirty="0">
                        <a:solidFill>
                          <a:srgbClr val="000000"/>
                        </a:solidFill>
                        <a:effectLst/>
                        <a:latin typeface="Times New Roman" panose="02020603050405020304" pitchFamily="18" charset="0"/>
                        <a:ea typeface="仿宋" panose="02010609060101010101" pitchFamily="49" charset="-122"/>
                        <a:cs typeface="+mn-cs"/>
                      </a:endParaRPr>
                    </a:p>
                  </a:txBody>
                  <a:tcPr/>
                </a:tc>
              </a:tr>
              <a:tr h="620411">
                <a:tc>
                  <a:txBody>
                    <a:bodyPr/>
                    <a:lstStyle/>
                    <a:p>
                      <a:pPr algn="ctr"/>
                      <a:r>
                        <a:rPr lang="en-US" altLang="zh-CN" sz="2400" b="1" kern="100" dirty="0" smtClean="0">
                          <a:solidFill>
                            <a:srgbClr val="000000"/>
                          </a:solidFill>
                          <a:effectLst/>
                          <a:latin typeface="Times New Roman" panose="02020603050405020304" pitchFamily="18" charset="0"/>
                          <a:ea typeface="仿宋" panose="02010609060101010101" pitchFamily="49" charset="-122"/>
                          <a:cs typeface="+mn-cs"/>
                        </a:rPr>
                        <a:t>3</a:t>
                      </a:r>
                      <a:endParaRPr lang="zh-CN" altLang="en-US" sz="2400" b="1" kern="100" dirty="0">
                        <a:solidFill>
                          <a:srgbClr val="000000"/>
                        </a:solidFill>
                        <a:effectLst/>
                        <a:latin typeface="Times New Roman" panose="02020603050405020304" pitchFamily="18" charset="0"/>
                        <a:ea typeface="仿宋" panose="02010609060101010101" pitchFamily="49" charset="-122"/>
                        <a:cs typeface="+mn-cs"/>
                      </a:endParaRPr>
                    </a:p>
                  </a:txBody>
                  <a:tcPr/>
                </a:tc>
                <a:tc>
                  <a:txBody>
                    <a:bodyPr/>
                    <a:lstStyle/>
                    <a:p>
                      <a:pPr algn="ctr"/>
                      <a:r>
                        <a:rPr lang="en-US" altLang="zh-CN" sz="2400" b="1" kern="100" dirty="0" smtClean="0">
                          <a:solidFill>
                            <a:srgbClr val="000000"/>
                          </a:solidFill>
                          <a:effectLst/>
                          <a:latin typeface="Times New Roman" panose="02020603050405020304" pitchFamily="18" charset="0"/>
                          <a:ea typeface="仿宋" panose="02010609060101010101" pitchFamily="49" charset="-122"/>
                          <a:cs typeface="+mn-cs"/>
                        </a:rPr>
                        <a:t>(4.25,9)</a:t>
                      </a:r>
                      <a:endParaRPr lang="zh-CN" altLang="en-US" sz="2400" b="1" kern="100" dirty="0">
                        <a:solidFill>
                          <a:srgbClr val="000000"/>
                        </a:solidFill>
                        <a:effectLst/>
                        <a:latin typeface="Times New Roman" panose="02020603050405020304" pitchFamily="18" charset="0"/>
                        <a:ea typeface="仿宋" panose="02010609060101010101" pitchFamily="49" charset="-122"/>
                        <a:cs typeface="+mn-cs"/>
                      </a:endParaRPr>
                    </a:p>
                  </a:txBody>
                  <a:tcPr/>
                </a:tc>
                <a:tc>
                  <a:txBody>
                    <a:bodyPr/>
                    <a:lstStyle/>
                    <a:p>
                      <a:pPr algn="ctr"/>
                      <a:r>
                        <a:rPr lang="en-US" altLang="zh-CN" sz="2400" b="1" kern="100" dirty="0" smtClean="0">
                          <a:solidFill>
                            <a:srgbClr val="000000"/>
                          </a:solidFill>
                          <a:effectLst/>
                          <a:latin typeface="Times New Roman" panose="02020603050405020304" pitchFamily="18" charset="0"/>
                          <a:ea typeface="仿宋" panose="02010609060101010101" pitchFamily="49" charset="-122"/>
                          <a:cs typeface="+mn-cs"/>
                        </a:rPr>
                        <a:t>(4.3,0.35)</a:t>
                      </a:r>
                      <a:endParaRPr lang="zh-CN" altLang="en-US" sz="2400" b="1" kern="100" dirty="0">
                        <a:solidFill>
                          <a:srgbClr val="000000"/>
                        </a:solidFill>
                        <a:effectLst/>
                        <a:latin typeface="Times New Roman" panose="02020603050405020304" pitchFamily="18" charset="0"/>
                        <a:ea typeface="仿宋" panose="02010609060101010101" pitchFamily="49" charset="-122"/>
                        <a:cs typeface="+mn-cs"/>
                      </a:endParaRPr>
                    </a:p>
                  </a:txBody>
                  <a:tcPr/>
                </a:tc>
                <a:tc>
                  <a:txBody>
                    <a:bodyPr/>
                    <a:lstStyle/>
                    <a:p>
                      <a:pPr algn="ctr"/>
                      <a:r>
                        <a:rPr lang="en-US" altLang="zh-CN" sz="2400" b="1" kern="100" dirty="0" smtClean="0">
                          <a:solidFill>
                            <a:srgbClr val="000000"/>
                          </a:solidFill>
                          <a:effectLst/>
                          <a:latin typeface="Times New Roman" panose="02020603050405020304" pitchFamily="18" charset="0"/>
                          <a:ea typeface="仿宋" panose="02010609060101010101" pitchFamily="49" charset="-122"/>
                          <a:cs typeface="+mn-cs"/>
                        </a:rPr>
                        <a:t>17</a:t>
                      </a:r>
                      <a:endParaRPr lang="zh-CN" altLang="en-US" sz="2400" b="1" kern="100" dirty="0">
                        <a:solidFill>
                          <a:srgbClr val="000000"/>
                        </a:solidFill>
                        <a:effectLst/>
                        <a:latin typeface="Times New Roman" panose="02020603050405020304" pitchFamily="18" charset="0"/>
                        <a:ea typeface="仿宋" panose="02010609060101010101" pitchFamily="49" charset="-122"/>
                        <a:cs typeface="+mn-cs"/>
                      </a:endParaRPr>
                    </a:p>
                  </a:txBody>
                  <a:tcPr/>
                </a:tc>
                <a:tc>
                  <a:txBody>
                    <a:bodyPr/>
                    <a:lstStyle/>
                    <a:p>
                      <a:pPr algn="ctr"/>
                      <a:r>
                        <a:rPr lang="en-US" altLang="zh-CN" sz="2400" b="1" kern="100" dirty="0" smtClean="0">
                          <a:solidFill>
                            <a:srgbClr val="000000"/>
                          </a:solidFill>
                          <a:effectLst/>
                          <a:latin typeface="Times New Roman" panose="02020603050405020304" pitchFamily="18" charset="0"/>
                          <a:ea typeface="仿宋" panose="02010609060101010101" pitchFamily="49" charset="-122"/>
                          <a:cs typeface="+mn-cs"/>
                        </a:rPr>
                        <a:t>17</a:t>
                      </a:r>
                      <a:endParaRPr lang="zh-CN" altLang="en-US" sz="2400" b="1" kern="100" dirty="0">
                        <a:solidFill>
                          <a:srgbClr val="000000"/>
                        </a:solidFill>
                        <a:effectLst/>
                        <a:latin typeface="Times New Roman" panose="02020603050405020304" pitchFamily="18" charset="0"/>
                        <a:ea typeface="仿宋" panose="02010609060101010101" pitchFamily="49" charset="-122"/>
                        <a:cs typeface="+mn-cs"/>
                      </a:endParaRPr>
                    </a:p>
                  </a:txBody>
                  <a:tcPr/>
                </a:tc>
                <a:tc>
                  <a:txBody>
                    <a:bodyPr/>
                    <a:lstStyle/>
                    <a:p>
                      <a:pPr algn="ctr"/>
                      <a:r>
                        <a:rPr lang="en-US" altLang="zh-CN" sz="2400" b="1" kern="100" dirty="0" smtClean="0">
                          <a:solidFill>
                            <a:srgbClr val="000000"/>
                          </a:solidFill>
                          <a:effectLst/>
                          <a:latin typeface="Times New Roman" panose="02020603050405020304" pitchFamily="18" charset="0"/>
                          <a:ea typeface="仿宋" panose="02010609060101010101" pitchFamily="49" charset="-122"/>
                          <a:cs typeface="+mn-cs"/>
                        </a:rPr>
                        <a:t>0.53</a:t>
                      </a:r>
                      <a:endParaRPr lang="zh-CN" altLang="en-US" sz="2400" b="1" kern="100" dirty="0">
                        <a:solidFill>
                          <a:srgbClr val="000000"/>
                        </a:solidFill>
                        <a:effectLst/>
                        <a:latin typeface="Times New Roman" panose="02020603050405020304" pitchFamily="18" charset="0"/>
                        <a:ea typeface="仿宋" panose="02010609060101010101" pitchFamily="49" charset="-122"/>
                        <a:cs typeface="+mn-cs"/>
                      </a:endParaRPr>
                    </a:p>
                  </a:txBody>
                  <a:tcPr/>
                </a:tc>
                <a:tc>
                  <a:txBody>
                    <a:bodyPr/>
                    <a:lstStyle/>
                    <a:p>
                      <a:pPr algn="ctr"/>
                      <a:r>
                        <a:rPr lang="en-US" altLang="zh-CN" sz="2400" b="1" kern="100" dirty="0" smtClean="0">
                          <a:solidFill>
                            <a:srgbClr val="000000"/>
                          </a:solidFill>
                          <a:effectLst/>
                          <a:latin typeface="Times New Roman" panose="02020603050405020304" pitchFamily="18" charset="0"/>
                          <a:ea typeface="仿宋" panose="02010609060101010101" pitchFamily="49" charset="-122"/>
                          <a:cs typeface="+mn-cs"/>
                        </a:rPr>
                        <a:t>0.51</a:t>
                      </a:r>
                      <a:endParaRPr lang="zh-CN" altLang="en-US" sz="2400" b="1" kern="100" dirty="0">
                        <a:solidFill>
                          <a:srgbClr val="000000"/>
                        </a:solidFill>
                        <a:effectLst/>
                        <a:latin typeface="Times New Roman" panose="02020603050405020304" pitchFamily="18" charset="0"/>
                        <a:ea typeface="仿宋" panose="02010609060101010101" pitchFamily="49" charset="-122"/>
                        <a:cs typeface="+mn-cs"/>
                      </a:endParaRPr>
                    </a:p>
                  </a:txBody>
                  <a:tcPr/>
                </a:tc>
                <a:tc>
                  <a:txBody>
                    <a:bodyPr/>
                    <a:lstStyle/>
                    <a:p>
                      <a:pPr algn="ctr"/>
                      <a:r>
                        <a:rPr lang="en-US" altLang="zh-CN" sz="2400" b="1" kern="100" dirty="0" smtClean="0">
                          <a:solidFill>
                            <a:srgbClr val="000000"/>
                          </a:solidFill>
                          <a:effectLst/>
                          <a:latin typeface="Times New Roman" panose="02020603050405020304" pitchFamily="18" charset="0"/>
                          <a:ea typeface="仿宋" panose="02010609060101010101" pitchFamily="49" charset="-122"/>
                          <a:cs typeface="+mn-cs"/>
                        </a:rPr>
                        <a:t>0.02</a:t>
                      </a:r>
                      <a:endParaRPr lang="zh-CN" altLang="en-US" sz="2400" b="1" kern="100" dirty="0">
                        <a:solidFill>
                          <a:srgbClr val="000000"/>
                        </a:solidFill>
                        <a:effectLst/>
                        <a:latin typeface="Times New Roman" panose="02020603050405020304" pitchFamily="18" charset="0"/>
                        <a:ea typeface="仿宋" panose="02010609060101010101" pitchFamily="49" charset="-122"/>
                        <a:cs typeface="+mn-cs"/>
                      </a:endParaRPr>
                    </a:p>
                  </a:txBody>
                  <a:tcPr/>
                </a:tc>
              </a:tr>
            </a:tbl>
          </a:graphicData>
        </a:graphic>
      </p:graphicFrame>
    </p:spTree>
    <p:extLst>
      <p:ext uri="{BB962C8B-B14F-4D97-AF65-F5344CB8AC3E}">
        <p14:creationId xmlns:p14="http://schemas.microsoft.com/office/powerpoint/2010/main" val="1543862705"/>
      </p:ext>
    </p:extLst>
  </p:cSld>
  <p:clrMapOvr>
    <a:masterClrMapping/>
  </p:clrMapOvr>
  <p:transition advTm="66176"/>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rPr>
              <a:t>系统子模块算法设计</a:t>
            </a:r>
            <a:endParaRPr lang="zh-CN" altLang="zh-CN" sz="2800" dirty="0">
              <a:latin typeface="微软雅黑" panose="020B0503020204020204" pitchFamily="34" charset="-122"/>
              <a:ea typeface="微软雅黑" panose="020B0503020204020204" pitchFamily="34" charset="-122"/>
            </a:endParaRPr>
          </a:p>
        </p:txBody>
      </p:sp>
      <p:sp>
        <p:nvSpPr>
          <p:cNvPr id="17412" name="内容占位符 2"/>
          <p:cNvSpPr>
            <a:spLocks noGrp="1" noChangeArrowheads="1"/>
          </p:cNvSpPr>
          <p:nvPr>
            <p:ph idx="1"/>
          </p:nvPr>
        </p:nvSpPr>
        <p:spPr>
          <a:xfrm>
            <a:off x="1981200" y="1123950"/>
            <a:ext cx="8229600" cy="5113338"/>
          </a:xfrm>
          <a:ln/>
        </p:spPr>
        <p:txBody>
          <a:bodyPr>
            <a:normAutofit/>
          </a:bodyPr>
          <a:lstStyle/>
          <a:p>
            <a:pPr marL="342900" indent="-342900" algn="l">
              <a:buClr>
                <a:schemeClr val="tx2"/>
              </a:buClr>
              <a:buFont typeface="Wingdings" panose="05000000000000000000" pitchFamily="2" charset="2"/>
              <a:buChar char="p"/>
            </a:pPr>
            <a:r>
              <a:rPr lang="zh-CN" altLang="en-US" sz="3200" dirty="0" smtClean="0">
                <a:latin typeface="微软雅黑" panose="020B0503020204020204" pitchFamily="34" charset="-122"/>
                <a:ea typeface="微软雅黑" panose="020B0503020204020204" pitchFamily="34" charset="-122"/>
              </a:rPr>
              <a:t>航向估计算法</a:t>
            </a:r>
            <a:endParaRPr lang="en-US" altLang="zh-CN" sz="32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endParaRPr lang="en-US" altLang="zh-CN" sz="2800" dirty="0" smtClean="0">
              <a:latin typeface="微软雅黑" panose="020B0503020204020204" pitchFamily="34" charset="-122"/>
              <a:ea typeface="微软雅黑" panose="020B0503020204020204" pitchFamily="34" charset="-122"/>
            </a:endParaRPr>
          </a:p>
        </p:txBody>
      </p:sp>
      <p:sp>
        <p:nvSpPr>
          <p:cNvPr id="17413" name="内容占位符 3"/>
          <p:cNvSpPr>
            <a:spLocks noGrp="1" noChangeArrowheads="1"/>
          </p:cNvSpPr>
          <p:nvPr/>
        </p:nvSpPr>
        <p:spPr bwMode="auto">
          <a:xfrm>
            <a:off x="2351088" y="5589589"/>
            <a:ext cx="6265862" cy="1366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Clr>
                <a:schemeClr val="tx2"/>
              </a:buClr>
              <a:buFont typeface="Wingdings" panose="05000000000000000000" pitchFamily="2" charset="2"/>
              <a:buChar char="p"/>
            </a:pPr>
            <a:endParaRPr lang="zh-CN" altLang="en-US" sz="1400" b="1">
              <a:sym typeface="Arial" panose="020B0604020202020204" pitchFamily="34" charset="0"/>
            </a:endParaRPr>
          </a:p>
          <a:p>
            <a:pPr lvl="1">
              <a:lnSpc>
                <a:spcPct val="150000"/>
              </a:lnSpc>
              <a:buFont typeface="Wingdings" panose="05000000000000000000" pitchFamily="2" charset="2"/>
              <a:buChar char="Ø"/>
            </a:pPr>
            <a:endParaRPr lang="zh-CN" altLang="en-US" sz="1400" b="1">
              <a:sym typeface="Arial" panose="020B0604020202020204" pitchFamily="34" charset="0"/>
            </a:endParaRPr>
          </a:p>
          <a:p>
            <a:pPr lvl="1">
              <a:lnSpc>
                <a:spcPct val="150000"/>
              </a:lnSpc>
              <a:buFont typeface="Wingdings" panose="05000000000000000000" pitchFamily="2" charset="2"/>
              <a:buChar char="Ø"/>
            </a:pPr>
            <a:endParaRPr lang="zh-CN" altLang="en-US" sz="1400" b="1">
              <a:sym typeface="Arial" panose="020B0604020202020204" pitchFamily="34" charset="0"/>
            </a:endParaRPr>
          </a:p>
          <a:p>
            <a:pPr>
              <a:buClr>
                <a:schemeClr val="tx2"/>
              </a:buClr>
              <a:buFont typeface="Wingdings" panose="05000000000000000000" pitchFamily="2" charset="2"/>
              <a:buChar char="p"/>
            </a:pPr>
            <a:endParaRPr lang="en-US" altLang="zh-CN" sz="1400" b="1">
              <a:solidFill>
                <a:schemeClr val="accent1"/>
              </a:solidFill>
              <a:sym typeface="Arial" panose="020B0604020202020204" pitchFamily="34" charset="0"/>
            </a:endParaRPr>
          </a:p>
        </p:txBody>
      </p:sp>
      <p:pic>
        <p:nvPicPr>
          <p:cNvPr id="174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6" name="组合 5"/>
          <p:cNvGrpSpPr/>
          <p:nvPr/>
        </p:nvGrpSpPr>
        <p:grpSpPr>
          <a:xfrm>
            <a:off x="2260986" y="5020370"/>
            <a:ext cx="7857512" cy="1138438"/>
            <a:chOff x="2691674" y="2218332"/>
            <a:chExt cx="7857512" cy="1138438"/>
          </a:xfrm>
        </p:grpSpPr>
        <p:sp>
          <p:nvSpPr>
            <p:cNvPr id="7" name="圆角矩形 6"/>
            <p:cNvSpPr/>
            <p:nvPr/>
          </p:nvSpPr>
          <p:spPr>
            <a:xfrm>
              <a:off x="2691674" y="2218332"/>
              <a:ext cx="1591650" cy="11384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1</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零</a:t>
              </a:r>
              <a:r>
                <a:rPr lang="zh-CN" altLang="en-US" sz="2000" dirty="0" smtClean="0">
                  <a:latin typeface="微软雅黑" panose="020B0503020204020204" pitchFamily="34" charset="-122"/>
                  <a:ea typeface="微软雅黑" panose="020B0503020204020204" pitchFamily="34" charset="-122"/>
                </a:rPr>
                <a:t>漂消除</a:t>
              </a:r>
              <a:endParaRPr lang="zh-CN" altLang="en-US" sz="2000" dirty="0">
                <a:latin typeface="微软雅黑" panose="020B0503020204020204" pitchFamily="34" charset="-122"/>
                <a:ea typeface="微软雅黑" panose="020B0503020204020204" pitchFamily="34" charset="-122"/>
              </a:endParaRPr>
            </a:p>
          </p:txBody>
        </p:sp>
        <p:sp>
          <p:nvSpPr>
            <p:cNvPr id="8" name="圆角矩形 7"/>
            <p:cNvSpPr/>
            <p:nvPr/>
          </p:nvSpPr>
          <p:spPr>
            <a:xfrm>
              <a:off x="4893630" y="2218332"/>
              <a:ext cx="2054236" cy="11384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通过磁力计获取初始航向角</a:t>
              </a:r>
              <a:endParaRPr lang="zh-CN" altLang="en-US" sz="2000" dirty="0">
                <a:latin typeface="微软雅黑" panose="020B0503020204020204" pitchFamily="34" charset="-122"/>
                <a:ea typeface="微软雅黑" panose="020B0503020204020204" pitchFamily="34" charset="-122"/>
              </a:endParaRPr>
            </a:p>
          </p:txBody>
        </p:sp>
        <p:sp>
          <p:nvSpPr>
            <p:cNvPr id="9" name="圆角矩形 8"/>
            <p:cNvSpPr/>
            <p:nvPr/>
          </p:nvSpPr>
          <p:spPr>
            <a:xfrm>
              <a:off x="7558172" y="2218332"/>
              <a:ext cx="2991014" cy="11384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3</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陀螺仪获取航向角，</a:t>
              </a:r>
              <a:r>
                <a:rPr lang="zh-CN" altLang="en-US" sz="2000" dirty="0" smtClean="0">
                  <a:latin typeface="微软雅黑" panose="020B0503020204020204" pitchFamily="34" charset="-122"/>
                  <a:ea typeface="微软雅黑" panose="020B0503020204020204" pitchFamily="34" charset="-122"/>
                </a:rPr>
                <a:t>并对一步内的航向取平均，获取实时航向角</a:t>
              </a:r>
              <a:endParaRPr lang="zh-CN" altLang="en-US" sz="2000" dirty="0">
                <a:latin typeface="微软雅黑" panose="020B0503020204020204" pitchFamily="34" charset="-122"/>
                <a:ea typeface="微软雅黑" panose="020B0503020204020204" pitchFamily="34" charset="-122"/>
              </a:endParaRPr>
            </a:p>
          </p:txBody>
        </p:sp>
        <p:cxnSp>
          <p:nvCxnSpPr>
            <p:cNvPr id="3" name="直接箭头连接符 2"/>
            <p:cNvCxnSpPr>
              <a:stCxn id="7" idx="3"/>
              <a:endCxn id="8" idx="1"/>
            </p:cNvCxnSpPr>
            <p:nvPr/>
          </p:nvCxnSpPr>
          <p:spPr>
            <a:xfrm>
              <a:off x="4283324" y="2787551"/>
              <a:ext cx="610306"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5" name="直接箭头连接符 4"/>
            <p:cNvCxnSpPr>
              <a:stCxn id="8" idx="3"/>
              <a:endCxn id="9" idx="1"/>
            </p:cNvCxnSpPr>
            <p:nvPr/>
          </p:nvCxnSpPr>
          <p:spPr>
            <a:xfrm>
              <a:off x="6947866" y="2787551"/>
              <a:ext cx="610306"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pic>
        <p:nvPicPr>
          <p:cNvPr id="15" name="图片 14"/>
          <p:cNvPicPr>
            <a:picLocks noChangeAspect="1"/>
          </p:cNvPicPr>
          <p:nvPr/>
        </p:nvPicPr>
        <p:blipFill>
          <a:blip r:embed="rId4"/>
          <a:stretch>
            <a:fillRect/>
          </a:stretch>
        </p:blipFill>
        <p:spPr>
          <a:xfrm>
            <a:off x="2748303" y="1859857"/>
            <a:ext cx="2484060" cy="2048466"/>
          </a:xfrm>
          <a:prstGeom prst="rect">
            <a:avLst/>
          </a:prstGeom>
        </p:spPr>
      </p:pic>
      <p:sp>
        <p:nvSpPr>
          <p:cNvPr id="10" name="文本框 9"/>
          <p:cNvSpPr txBox="1"/>
          <p:nvPr/>
        </p:nvSpPr>
        <p:spPr>
          <a:xfrm>
            <a:off x="3590223" y="4182565"/>
            <a:ext cx="1107996" cy="461665"/>
          </a:xfrm>
          <a:prstGeom prst="rect">
            <a:avLst/>
          </a:prstGeom>
          <a:noFill/>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磁力计</a:t>
            </a:r>
            <a:endParaRPr lang="zh-CN" altLang="en-US" sz="24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94323" y="1290637"/>
            <a:ext cx="2197509" cy="2799375"/>
          </a:xfrm>
          <a:prstGeom prst="rect">
            <a:avLst/>
          </a:prstGeom>
        </p:spPr>
      </p:pic>
      <p:sp>
        <p:nvSpPr>
          <p:cNvPr id="18" name="文本框 17"/>
          <p:cNvSpPr txBox="1"/>
          <p:nvPr/>
        </p:nvSpPr>
        <p:spPr>
          <a:xfrm>
            <a:off x="6772247" y="4182565"/>
            <a:ext cx="1107996"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陀螺仪</a:t>
            </a:r>
          </a:p>
        </p:txBody>
      </p:sp>
    </p:spTree>
    <p:extLst>
      <p:ext uri="{BB962C8B-B14F-4D97-AF65-F5344CB8AC3E}">
        <p14:creationId xmlns:p14="http://schemas.microsoft.com/office/powerpoint/2010/main" val="2735184570"/>
      </p:ext>
    </p:extLst>
  </p:cSld>
  <p:clrMapOvr>
    <a:masterClrMapping/>
  </p:clrMapOvr>
  <p:transition advTm="66176"/>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2010092420083232642.jpg"/>
          <p:cNvPicPr>
            <a:picLocks noChangeAspect="1"/>
          </p:cNvPicPr>
          <p:nvPr/>
        </p:nvPicPr>
        <p:blipFill>
          <a:blip r:embed="rId3" cstate="print"/>
          <a:stretch>
            <a:fillRect/>
          </a:stretch>
        </p:blipFill>
        <p:spPr>
          <a:xfrm>
            <a:off x="8888424" y="5013326"/>
            <a:ext cx="1801813" cy="1801813"/>
          </a:xfrm>
          <a:prstGeom prst="rect">
            <a:avLst/>
          </a:prstGeom>
        </p:spPr>
      </p:pic>
      <p:sp>
        <p:nvSpPr>
          <p:cNvPr id="4098"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sym typeface="Times New Roman" panose="02020603050405020304" pitchFamily="18" charset="0"/>
              </a:rPr>
              <a:t>目录</a:t>
            </a:r>
            <a:endParaRPr lang="zh-CN" altLang="en-US" sz="2800" dirty="0">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4100" name="内容占位符 2"/>
          <p:cNvSpPr>
            <a:spLocks noGrp="1" noChangeArrowheads="1"/>
          </p:cNvSpPr>
          <p:nvPr>
            <p:ph idx="1"/>
          </p:nvPr>
        </p:nvSpPr>
        <p:spPr>
          <a:xfrm>
            <a:off x="1981200" y="1123950"/>
            <a:ext cx="8229600" cy="5113338"/>
          </a:xfrm>
          <a:ln/>
        </p:spPr>
        <p:txBody>
          <a:bodyPr>
            <a:normAutofit/>
          </a:bodyPr>
          <a:lstStyle/>
          <a:p>
            <a:pPr marL="342900" indent="-342900" algn="l">
              <a:buClr>
                <a:schemeClr val="tx2"/>
              </a:buClr>
              <a:buFont typeface="Wingdings" panose="05000000000000000000" pitchFamily="2" charset="2"/>
              <a:buChar char="p"/>
            </a:pPr>
            <a:r>
              <a:rPr lang="zh-CN" altLang="en-US" sz="4000" dirty="0">
                <a:latin typeface="微软雅黑" panose="020B0503020204020204" pitchFamily="34" charset="-122"/>
                <a:ea typeface="微软雅黑" panose="020B0503020204020204" pitchFamily="34" charset="-122"/>
              </a:rPr>
              <a:t>绪论</a:t>
            </a:r>
            <a:endParaRPr lang="en-US" altLang="zh-CN" sz="4000" dirty="0" smtClean="0">
              <a:latin typeface="微软雅黑" panose="020B0503020204020204" pitchFamily="34" charset="-122"/>
              <a:ea typeface="微软雅黑" panose="020B0503020204020204" pitchFamily="34" charset="-122"/>
            </a:endParaRPr>
          </a:p>
          <a:p>
            <a:pPr marL="342900" indent="-342900" algn="l">
              <a:buClr>
                <a:schemeClr val="tx2"/>
              </a:buClr>
              <a:buFont typeface="Wingdings" panose="05000000000000000000" pitchFamily="2" charset="2"/>
              <a:buChar char="p"/>
            </a:pPr>
            <a:r>
              <a:rPr lang="zh-CN" altLang="en-US" sz="4000" dirty="0" smtClean="0">
                <a:latin typeface="微软雅黑" panose="020B0503020204020204" pitchFamily="34" charset="-122"/>
                <a:ea typeface="微软雅黑" panose="020B0503020204020204" pitchFamily="34" charset="-122"/>
              </a:rPr>
              <a:t>系统</a:t>
            </a:r>
            <a:r>
              <a:rPr lang="zh-CN" altLang="en-US" sz="4000" dirty="0">
                <a:latin typeface="微软雅黑" panose="020B0503020204020204" pitchFamily="34" charset="-122"/>
                <a:ea typeface="微软雅黑" panose="020B0503020204020204" pitchFamily="34" charset="-122"/>
              </a:rPr>
              <a:t>子模块算法设计</a:t>
            </a:r>
            <a:endParaRPr lang="en-US" altLang="zh-CN" sz="4000" dirty="0">
              <a:latin typeface="微软雅黑" panose="020B0503020204020204" pitchFamily="34" charset="-122"/>
              <a:ea typeface="微软雅黑" panose="020B0503020204020204" pitchFamily="34" charset="-122"/>
            </a:endParaRPr>
          </a:p>
          <a:p>
            <a:pPr marL="342900" indent="-342900" algn="l">
              <a:buClr>
                <a:schemeClr val="tx2"/>
              </a:buClr>
              <a:buFont typeface="Wingdings" panose="05000000000000000000" pitchFamily="2" charset="2"/>
              <a:buChar char="p"/>
            </a:pPr>
            <a:r>
              <a:rPr lang="zh-CN" altLang="en-US" sz="4000" dirty="0">
                <a:latin typeface="微软雅黑" panose="020B0503020204020204" pitchFamily="34" charset="-122"/>
                <a:ea typeface="微软雅黑" panose="020B0503020204020204" pitchFamily="34" charset="-122"/>
              </a:rPr>
              <a:t>室内融合定位算法设计</a:t>
            </a:r>
            <a:endParaRPr lang="en-US" altLang="zh-CN" sz="4000" dirty="0">
              <a:latin typeface="微软雅黑" panose="020B0503020204020204" pitchFamily="34" charset="-122"/>
              <a:ea typeface="微软雅黑" panose="020B0503020204020204" pitchFamily="34" charset="-122"/>
            </a:endParaRPr>
          </a:p>
          <a:p>
            <a:pPr marL="342900" indent="-342900" algn="l">
              <a:buClr>
                <a:schemeClr val="tx2"/>
              </a:buClr>
              <a:buFont typeface="Wingdings" panose="05000000000000000000" pitchFamily="2" charset="2"/>
              <a:buChar char="p"/>
            </a:pPr>
            <a:r>
              <a:rPr lang="zh-CN" altLang="en-US" sz="4000" dirty="0">
                <a:latin typeface="微软雅黑" panose="020B0503020204020204" pitchFamily="34" charset="-122"/>
                <a:ea typeface="微软雅黑" panose="020B0503020204020204" pitchFamily="34" charset="-122"/>
              </a:rPr>
              <a:t>系统实现</a:t>
            </a:r>
            <a:endParaRPr lang="en-US" altLang="zh-CN" sz="4000" dirty="0">
              <a:latin typeface="微软雅黑" panose="020B0503020204020204" pitchFamily="34" charset="-122"/>
              <a:ea typeface="微软雅黑" panose="020B0503020204020204" pitchFamily="34" charset="-122"/>
            </a:endParaRPr>
          </a:p>
          <a:p>
            <a:pPr marL="342900" indent="-342900" algn="l">
              <a:buClr>
                <a:schemeClr val="tx2"/>
              </a:buClr>
              <a:buFont typeface="Wingdings" panose="05000000000000000000" pitchFamily="2" charset="2"/>
              <a:buChar char="p"/>
            </a:pPr>
            <a:r>
              <a:rPr lang="zh-CN" altLang="en-US" sz="4000" dirty="0">
                <a:latin typeface="微软雅黑" panose="020B0503020204020204" pitchFamily="34" charset="-122"/>
                <a:ea typeface="微软雅黑" panose="020B0503020204020204" pitchFamily="34" charset="-122"/>
              </a:rPr>
              <a:t>总结和展望</a:t>
            </a:r>
          </a:p>
        </p:txBody>
      </p:sp>
      <p:pic>
        <p:nvPicPr>
          <p:cNvPr id="4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440734387"/>
      </p:ext>
    </p:extLst>
  </p:cSld>
  <p:clrMapOvr>
    <a:masterClrMapping/>
  </p:clrMapOvr>
  <p:transition advTm="9765"/>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rPr>
              <a:t>系统子模块算法设计</a:t>
            </a:r>
            <a:endParaRPr lang="zh-CN" altLang="zh-CN" sz="2800" dirty="0">
              <a:latin typeface="微软雅黑" panose="020B0503020204020204" pitchFamily="34" charset="-122"/>
              <a:ea typeface="微软雅黑" panose="020B0503020204020204" pitchFamily="34" charset="-122"/>
            </a:endParaRPr>
          </a:p>
        </p:txBody>
      </p:sp>
      <p:sp>
        <p:nvSpPr>
          <p:cNvPr id="17412" name="内容占位符 2"/>
          <p:cNvSpPr>
            <a:spLocks noGrp="1" noChangeArrowheads="1"/>
          </p:cNvSpPr>
          <p:nvPr>
            <p:ph idx="1"/>
          </p:nvPr>
        </p:nvSpPr>
        <p:spPr>
          <a:xfrm>
            <a:off x="1981200" y="1123950"/>
            <a:ext cx="8229600" cy="5113338"/>
          </a:xfrm>
          <a:ln/>
        </p:spPr>
        <p:txBody>
          <a:bodyPr>
            <a:normAutofit/>
          </a:bodyPr>
          <a:lstStyle/>
          <a:p>
            <a:pPr marL="342900" indent="-342900" algn="l">
              <a:buClr>
                <a:schemeClr val="tx2"/>
              </a:buClr>
              <a:buFont typeface="Wingdings" panose="05000000000000000000" pitchFamily="2" charset="2"/>
              <a:buChar char="p"/>
            </a:pPr>
            <a:r>
              <a:rPr lang="zh-CN" altLang="en-US" sz="3200" dirty="0" smtClean="0">
                <a:latin typeface="微软雅黑" panose="020B0503020204020204" pitchFamily="34" charset="-122"/>
                <a:ea typeface="微软雅黑" panose="020B0503020204020204" pitchFamily="34" charset="-122"/>
              </a:rPr>
              <a:t>航向估计算法</a:t>
            </a:r>
            <a:r>
              <a:rPr lang="en-US" altLang="zh-CN" sz="3200" dirty="0" smtClean="0">
                <a:latin typeface="微软雅黑" panose="020B0503020204020204" pitchFamily="34" charset="-122"/>
                <a:ea typeface="微软雅黑" panose="020B0503020204020204" pitchFamily="34" charset="-122"/>
              </a:rPr>
              <a:t>—</a:t>
            </a:r>
            <a:r>
              <a:rPr lang="zh-CN" altLang="en-US" sz="3200" dirty="0" smtClean="0">
                <a:latin typeface="微软雅黑" panose="020B0503020204020204" pitchFamily="34" charset="-122"/>
                <a:ea typeface="微软雅黑" panose="020B0503020204020204" pitchFamily="34" charset="-122"/>
              </a:rPr>
              <a:t>实验</a:t>
            </a:r>
            <a:endParaRPr lang="en-US" altLang="zh-CN" sz="32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r>
              <a:rPr lang="zh-CN" altLang="en-US" sz="2800" dirty="0">
                <a:latin typeface="微软雅黑" panose="020B0503020204020204" pitchFamily="34" charset="-122"/>
                <a:ea typeface="微软雅黑" panose="020B0503020204020204" pitchFamily="34" charset="-122"/>
              </a:rPr>
              <a:t>动态</a:t>
            </a:r>
            <a:r>
              <a:rPr lang="zh-CN" altLang="en-US" sz="2800" dirty="0" smtClean="0">
                <a:latin typeface="微软雅黑" panose="020B0503020204020204" pitchFamily="34" charset="-122"/>
                <a:ea typeface="微软雅黑" panose="020B0503020204020204" pitchFamily="34" charset="-122"/>
              </a:rPr>
              <a:t>航向角转向测试</a:t>
            </a:r>
            <a:endParaRPr lang="en-US" altLang="zh-CN" sz="2800" dirty="0" smtClean="0">
              <a:latin typeface="微软雅黑" panose="020B0503020204020204" pitchFamily="34" charset="-122"/>
              <a:ea typeface="微软雅黑" panose="020B0503020204020204" pitchFamily="34" charset="-122"/>
            </a:endParaRPr>
          </a:p>
        </p:txBody>
      </p:sp>
      <p:sp>
        <p:nvSpPr>
          <p:cNvPr id="17413" name="内容占位符 3"/>
          <p:cNvSpPr>
            <a:spLocks noGrp="1" noChangeArrowheads="1"/>
          </p:cNvSpPr>
          <p:nvPr/>
        </p:nvSpPr>
        <p:spPr bwMode="auto">
          <a:xfrm>
            <a:off x="2351088" y="5589589"/>
            <a:ext cx="6265862" cy="1366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Clr>
                <a:schemeClr val="tx2"/>
              </a:buClr>
              <a:buFont typeface="Wingdings" panose="05000000000000000000" pitchFamily="2" charset="2"/>
              <a:buChar char="p"/>
            </a:pPr>
            <a:endParaRPr lang="zh-CN" altLang="en-US" sz="1400" b="1">
              <a:sym typeface="Arial" panose="020B0604020202020204" pitchFamily="34" charset="0"/>
            </a:endParaRPr>
          </a:p>
          <a:p>
            <a:pPr lvl="1">
              <a:lnSpc>
                <a:spcPct val="150000"/>
              </a:lnSpc>
              <a:buFont typeface="Wingdings" panose="05000000000000000000" pitchFamily="2" charset="2"/>
              <a:buChar char="Ø"/>
            </a:pPr>
            <a:endParaRPr lang="zh-CN" altLang="en-US" sz="1400" b="1">
              <a:sym typeface="Arial" panose="020B0604020202020204" pitchFamily="34" charset="0"/>
            </a:endParaRPr>
          </a:p>
          <a:p>
            <a:pPr lvl="1">
              <a:lnSpc>
                <a:spcPct val="150000"/>
              </a:lnSpc>
              <a:buFont typeface="Wingdings" panose="05000000000000000000" pitchFamily="2" charset="2"/>
              <a:buChar char="Ø"/>
            </a:pPr>
            <a:endParaRPr lang="zh-CN" altLang="en-US" sz="1400" b="1">
              <a:sym typeface="Arial" panose="020B0604020202020204" pitchFamily="34" charset="0"/>
            </a:endParaRPr>
          </a:p>
          <a:p>
            <a:pPr>
              <a:buClr>
                <a:schemeClr val="tx2"/>
              </a:buClr>
              <a:buFont typeface="Wingdings" panose="05000000000000000000" pitchFamily="2" charset="2"/>
              <a:buChar char="p"/>
            </a:pPr>
            <a:endParaRPr lang="en-US" altLang="zh-CN" sz="1400" b="1">
              <a:solidFill>
                <a:schemeClr val="accent1"/>
              </a:solidFill>
              <a:sym typeface="Arial" panose="020B0604020202020204" pitchFamily="34" charset="0"/>
            </a:endParaRPr>
          </a:p>
        </p:txBody>
      </p:sp>
      <p:pic>
        <p:nvPicPr>
          <p:cNvPr id="174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 name="图片 1"/>
          <p:cNvPicPr>
            <a:picLocks noChangeAspect="1"/>
          </p:cNvPicPr>
          <p:nvPr/>
        </p:nvPicPr>
        <p:blipFill>
          <a:blip r:embed="rId4"/>
          <a:stretch>
            <a:fillRect/>
          </a:stretch>
        </p:blipFill>
        <p:spPr>
          <a:xfrm>
            <a:off x="687005" y="2264568"/>
            <a:ext cx="5373277" cy="3099563"/>
          </a:xfrm>
          <a:prstGeom prst="rect">
            <a:avLst/>
          </a:prstGeom>
        </p:spPr>
      </p:pic>
      <p:pic>
        <p:nvPicPr>
          <p:cNvPr id="9" name="图片 8"/>
          <p:cNvPicPr/>
          <p:nvPr/>
        </p:nvPicPr>
        <p:blipFill>
          <a:blip r:embed="rId5">
            <a:extLst>
              <a:ext uri="{28A0092B-C50C-407E-A947-70E740481C1C}">
                <a14:useLocalDpi xmlns:a14="http://schemas.microsoft.com/office/drawing/2010/main" val="0"/>
              </a:ext>
            </a:extLst>
          </a:blip>
          <a:srcRect/>
          <a:stretch>
            <a:fillRect/>
          </a:stretch>
        </p:blipFill>
        <p:spPr bwMode="auto">
          <a:xfrm>
            <a:off x="6299200" y="2264568"/>
            <a:ext cx="5486400" cy="3497603"/>
          </a:xfrm>
          <a:prstGeom prst="rect">
            <a:avLst/>
          </a:prstGeom>
          <a:noFill/>
          <a:ln>
            <a:noFill/>
          </a:ln>
        </p:spPr>
      </p:pic>
    </p:spTree>
    <p:extLst>
      <p:ext uri="{BB962C8B-B14F-4D97-AF65-F5344CB8AC3E}">
        <p14:creationId xmlns:p14="http://schemas.microsoft.com/office/powerpoint/2010/main" val="3059338704"/>
      </p:ext>
    </p:extLst>
  </p:cSld>
  <p:clrMapOvr>
    <a:masterClrMapping/>
  </p:clrMapOvr>
  <p:transition advTm="66176"/>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2010092420083232642.jpg"/>
          <p:cNvPicPr>
            <a:picLocks noChangeAspect="1"/>
          </p:cNvPicPr>
          <p:nvPr/>
        </p:nvPicPr>
        <p:blipFill>
          <a:blip r:embed="rId3" cstate="print"/>
          <a:stretch>
            <a:fillRect/>
          </a:stretch>
        </p:blipFill>
        <p:spPr>
          <a:xfrm>
            <a:off x="8888424" y="5013326"/>
            <a:ext cx="1801813" cy="1801813"/>
          </a:xfrm>
          <a:prstGeom prst="rect">
            <a:avLst/>
          </a:prstGeom>
        </p:spPr>
      </p:pic>
      <p:sp>
        <p:nvSpPr>
          <p:cNvPr id="4098"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sym typeface="Times New Roman" panose="02020603050405020304" pitchFamily="18" charset="0"/>
              </a:rPr>
              <a:t>目录</a:t>
            </a:r>
            <a:endParaRPr lang="zh-CN" altLang="en-US" sz="2800" dirty="0">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4100" name="内容占位符 2"/>
          <p:cNvSpPr>
            <a:spLocks noGrp="1" noChangeArrowheads="1"/>
          </p:cNvSpPr>
          <p:nvPr>
            <p:ph idx="1"/>
          </p:nvPr>
        </p:nvSpPr>
        <p:spPr>
          <a:xfrm>
            <a:off x="1981200" y="1123950"/>
            <a:ext cx="8229600" cy="5113338"/>
          </a:xfrm>
          <a:ln/>
        </p:spPr>
        <p:txBody>
          <a:bodyPr>
            <a:normAutofit/>
          </a:bodyPr>
          <a:lstStyle/>
          <a:p>
            <a:pPr marL="342900" indent="-342900" algn="l">
              <a:buClr>
                <a:schemeClr val="tx2"/>
              </a:buClr>
              <a:buFont typeface="Wingdings" panose="05000000000000000000" pitchFamily="2" charset="2"/>
              <a:buChar char="p"/>
            </a:pPr>
            <a:r>
              <a:rPr lang="zh-CN" altLang="en-US" sz="4000" dirty="0">
                <a:latin typeface="微软雅黑" panose="020B0503020204020204" pitchFamily="34" charset="-122"/>
                <a:ea typeface="微软雅黑" panose="020B0503020204020204" pitchFamily="34" charset="-122"/>
              </a:rPr>
              <a:t>绪论</a:t>
            </a:r>
            <a:endParaRPr lang="en-US" altLang="zh-CN" sz="4000" dirty="0" smtClean="0">
              <a:latin typeface="微软雅黑" panose="020B0503020204020204" pitchFamily="34" charset="-122"/>
              <a:ea typeface="微软雅黑" panose="020B0503020204020204" pitchFamily="34" charset="-122"/>
            </a:endParaRPr>
          </a:p>
          <a:p>
            <a:pPr marL="342900" indent="-342900" algn="l">
              <a:buClr>
                <a:schemeClr val="tx2"/>
              </a:buClr>
              <a:buFont typeface="Wingdings" panose="05000000000000000000" pitchFamily="2" charset="2"/>
              <a:buChar char="p"/>
            </a:pPr>
            <a:r>
              <a:rPr lang="zh-CN" altLang="en-US" sz="4000" dirty="0" smtClean="0">
                <a:latin typeface="微软雅黑" panose="020B0503020204020204" pitchFamily="34" charset="-122"/>
                <a:ea typeface="微软雅黑" panose="020B0503020204020204" pitchFamily="34" charset="-122"/>
              </a:rPr>
              <a:t>系统</a:t>
            </a:r>
            <a:r>
              <a:rPr lang="zh-CN" altLang="en-US" sz="4000" dirty="0">
                <a:latin typeface="微软雅黑" panose="020B0503020204020204" pitchFamily="34" charset="-122"/>
                <a:ea typeface="微软雅黑" panose="020B0503020204020204" pitchFamily="34" charset="-122"/>
              </a:rPr>
              <a:t>子模块算法设计</a:t>
            </a:r>
            <a:endParaRPr lang="en-US" altLang="zh-CN" sz="4000" dirty="0">
              <a:latin typeface="微软雅黑" panose="020B0503020204020204" pitchFamily="34" charset="-122"/>
              <a:ea typeface="微软雅黑" panose="020B0503020204020204" pitchFamily="34" charset="-122"/>
            </a:endParaRPr>
          </a:p>
          <a:p>
            <a:pPr marL="342900" indent="-342900" algn="l">
              <a:buClr>
                <a:schemeClr val="tx2"/>
              </a:buClr>
              <a:buFont typeface="Wingdings" panose="05000000000000000000" pitchFamily="2" charset="2"/>
              <a:buChar char="p"/>
            </a:pPr>
            <a:r>
              <a:rPr lang="zh-CN" altLang="en-US" sz="4000" dirty="0">
                <a:solidFill>
                  <a:srgbClr val="FF0000"/>
                </a:solidFill>
                <a:latin typeface="微软雅黑" panose="020B0503020204020204" pitchFamily="34" charset="-122"/>
                <a:ea typeface="微软雅黑" panose="020B0503020204020204" pitchFamily="34" charset="-122"/>
              </a:rPr>
              <a:t>室内融合定位算法设计</a:t>
            </a:r>
            <a:endParaRPr lang="en-US" altLang="zh-CN" sz="4000" dirty="0">
              <a:solidFill>
                <a:srgbClr val="FF0000"/>
              </a:solidFill>
              <a:latin typeface="微软雅黑" panose="020B0503020204020204" pitchFamily="34" charset="-122"/>
              <a:ea typeface="微软雅黑" panose="020B0503020204020204" pitchFamily="34" charset="-122"/>
            </a:endParaRPr>
          </a:p>
          <a:p>
            <a:pPr marL="342900" indent="-342900" algn="l">
              <a:buClr>
                <a:schemeClr val="tx2"/>
              </a:buClr>
              <a:buFont typeface="Wingdings" panose="05000000000000000000" pitchFamily="2" charset="2"/>
              <a:buChar char="p"/>
            </a:pPr>
            <a:r>
              <a:rPr lang="zh-CN" altLang="en-US" sz="4000" dirty="0">
                <a:latin typeface="微软雅黑" panose="020B0503020204020204" pitchFamily="34" charset="-122"/>
                <a:ea typeface="微软雅黑" panose="020B0503020204020204" pitchFamily="34" charset="-122"/>
              </a:rPr>
              <a:t>系统实现</a:t>
            </a:r>
            <a:endParaRPr lang="en-US" altLang="zh-CN" sz="4000" dirty="0">
              <a:latin typeface="微软雅黑" panose="020B0503020204020204" pitchFamily="34" charset="-122"/>
              <a:ea typeface="微软雅黑" panose="020B0503020204020204" pitchFamily="34" charset="-122"/>
            </a:endParaRPr>
          </a:p>
          <a:p>
            <a:pPr marL="342900" indent="-342900" algn="l">
              <a:buClr>
                <a:schemeClr val="tx2"/>
              </a:buClr>
              <a:buFont typeface="Wingdings" panose="05000000000000000000" pitchFamily="2" charset="2"/>
              <a:buChar char="p"/>
            </a:pPr>
            <a:r>
              <a:rPr lang="zh-CN" altLang="en-US" sz="4000" dirty="0">
                <a:latin typeface="微软雅黑" panose="020B0503020204020204" pitchFamily="34" charset="-122"/>
                <a:ea typeface="微软雅黑" panose="020B0503020204020204" pitchFamily="34" charset="-122"/>
              </a:rPr>
              <a:t>总结和展望</a:t>
            </a:r>
          </a:p>
        </p:txBody>
      </p:sp>
      <p:pic>
        <p:nvPicPr>
          <p:cNvPr id="4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68858048"/>
      </p:ext>
    </p:extLst>
  </p:cSld>
  <p:clrMapOvr>
    <a:masterClrMapping/>
  </p:clrMapOvr>
  <p:transition advTm="9765"/>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rPr>
              <a:t>室内融合定位算法设计</a:t>
            </a:r>
            <a:endParaRPr lang="zh-CN" altLang="zh-CN" sz="2800" dirty="0">
              <a:latin typeface="微软雅黑" panose="020B0503020204020204" pitchFamily="34" charset="-122"/>
              <a:ea typeface="微软雅黑" panose="020B0503020204020204" pitchFamily="34" charset="-122"/>
            </a:endParaRPr>
          </a:p>
        </p:txBody>
      </p:sp>
      <p:pic>
        <p:nvPicPr>
          <p:cNvPr id="174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圆角矩形 5"/>
          <p:cNvSpPr/>
          <p:nvPr/>
        </p:nvSpPr>
        <p:spPr>
          <a:xfrm>
            <a:off x="2842520" y="1865597"/>
            <a:ext cx="2356442" cy="101997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200" dirty="0" smtClean="0">
                <a:latin typeface="微软雅黑" panose="020B0503020204020204" pitchFamily="34" charset="-122"/>
                <a:ea typeface="微软雅黑" panose="020B0503020204020204" pitchFamily="34" charset="-122"/>
              </a:rPr>
              <a:t>室内融合</a:t>
            </a:r>
            <a:endParaRPr lang="en-US" altLang="zh-CN" sz="3200" dirty="0" smtClean="0">
              <a:latin typeface="微软雅黑" panose="020B0503020204020204" pitchFamily="34" charset="-122"/>
              <a:ea typeface="微软雅黑" panose="020B0503020204020204" pitchFamily="34" charset="-122"/>
            </a:endParaRPr>
          </a:p>
          <a:p>
            <a:pPr algn="ctr"/>
            <a:r>
              <a:rPr lang="zh-CN" altLang="en-US" sz="3200" dirty="0" smtClean="0">
                <a:latin typeface="微软雅黑" panose="020B0503020204020204" pitchFamily="34" charset="-122"/>
                <a:ea typeface="微软雅黑" panose="020B0503020204020204" pitchFamily="34" charset="-122"/>
              </a:rPr>
              <a:t>定位算法</a:t>
            </a:r>
            <a:endParaRPr lang="zh-CN" altLang="en-US" sz="3200" dirty="0">
              <a:latin typeface="微软雅黑" panose="020B0503020204020204" pitchFamily="34" charset="-122"/>
              <a:ea typeface="微软雅黑" panose="020B0503020204020204" pitchFamily="34" charset="-122"/>
            </a:endParaRPr>
          </a:p>
        </p:txBody>
      </p:sp>
      <p:sp>
        <p:nvSpPr>
          <p:cNvPr id="7" name="圆角矩形 6"/>
          <p:cNvSpPr/>
          <p:nvPr/>
        </p:nvSpPr>
        <p:spPr>
          <a:xfrm>
            <a:off x="6060282" y="1865597"/>
            <a:ext cx="2356442" cy="101997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3200" dirty="0" smtClean="0">
                <a:latin typeface="微软雅黑" panose="020B0503020204020204" pitchFamily="34" charset="-122"/>
                <a:ea typeface="微软雅黑" panose="020B0503020204020204" pitchFamily="34" charset="-122"/>
              </a:rPr>
              <a:t>1.</a:t>
            </a:r>
            <a:r>
              <a:rPr lang="zh-CN" altLang="en-US" sz="3200" dirty="0" smtClean="0">
                <a:latin typeface="微软雅黑" panose="020B0503020204020204" pitchFamily="34" charset="-122"/>
                <a:ea typeface="微软雅黑" panose="020B0503020204020204" pitchFamily="34" charset="-122"/>
              </a:rPr>
              <a:t>多源数据</a:t>
            </a:r>
            <a:endParaRPr lang="en-US" altLang="zh-CN" sz="3200" dirty="0" smtClean="0">
              <a:latin typeface="微软雅黑" panose="020B0503020204020204" pitchFamily="34" charset="-122"/>
              <a:ea typeface="微软雅黑" panose="020B0503020204020204" pitchFamily="34" charset="-122"/>
            </a:endParaRPr>
          </a:p>
          <a:p>
            <a:r>
              <a:rPr lang="zh-CN" altLang="en-US" sz="3200" dirty="0" smtClean="0">
                <a:latin typeface="微软雅黑" panose="020B0503020204020204" pitchFamily="34" charset="-122"/>
                <a:ea typeface="微软雅黑" panose="020B0503020204020204" pitchFamily="34" charset="-122"/>
              </a:rPr>
              <a:t>时间配准</a:t>
            </a:r>
            <a:endParaRPr lang="zh-CN" altLang="en-US" sz="3200" dirty="0">
              <a:latin typeface="微软雅黑" panose="020B0503020204020204" pitchFamily="34" charset="-122"/>
              <a:ea typeface="微软雅黑" panose="020B0503020204020204" pitchFamily="34" charset="-122"/>
            </a:endParaRPr>
          </a:p>
        </p:txBody>
      </p:sp>
      <p:sp>
        <p:nvSpPr>
          <p:cNvPr id="8" name="圆角矩形 7"/>
          <p:cNvSpPr/>
          <p:nvPr/>
        </p:nvSpPr>
        <p:spPr>
          <a:xfrm>
            <a:off x="6096000" y="3438304"/>
            <a:ext cx="2356442" cy="101997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3200" dirty="0" smtClean="0">
                <a:latin typeface="微软雅黑" panose="020B0503020204020204" pitchFamily="34" charset="-122"/>
                <a:ea typeface="微软雅黑" panose="020B0503020204020204" pitchFamily="34" charset="-122"/>
              </a:rPr>
              <a:t>2.</a:t>
            </a:r>
            <a:r>
              <a:rPr lang="zh-CN" altLang="en-US" sz="3200" dirty="0" smtClean="0">
                <a:latin typeface="微软雅黑" panose="020B0503020204020204" pitchFamily="34" charset="-122"/>
                <a:ea typeface="微软雅黑" panose="020B0503020204020204" pitchFamily="34" charset="-122"/>
              </a:rPr>
              <a:t>室内</a:t>
            </a:r>
            <a:endParaRPr lang="en-US" altLang="zh-CN" sz="3200" dirty="0">
              <a:latin typeface="微软雅黑" panose="020B0503020204020204" pitchFamily="34" charset="-122"/>
              <a:ea typeface="微软雅黑" panose="020B0503020204020204" pitchFamily="34" charset="-122"/>
            </a:endParaRPr>
          </a:p>
          <a:p>
            <a:r>
              <a:rPr lang="zh-CN" altLang="en-US" sz="3200" dirty="0" smtClean="0">
                <a:latin typeface="微软雅黑" panose="020B0503020204020204" pitchFamily="34" charset="-122"/>
                <a:ea typeface="微软雅黑" panose="020B0503020204020204" pitchFamily="34" charset="-122"/>
              </a:rPr>
              <a:t>空旷场景</a:t>
            </a:r>
            <a:endParaRPr lang="zh-CN" altLang="en-US" sz="3200" dirty="0">
              <a:latin typeface="微软雅黑" panose="020B0503020204020204" pitchFamily="34" charset="-122"/>
              <a:ea typeface="微软雅黑" panose="020B0503020204020204" pitchFamily="34" charset="-122"/>
            </a:endParaRPr>
          </a:p>
        </p:txBody>
      </p:sp>
      <p:sp>
        <p:nvSpPr>
          <p:cNvPr id="10" name="圆角矩形 9"/>
          <p:cNvSpPr/>
          <p:nvPr/>
        </p:nvSpPr>
        <p:spPr>
          <a:xfrm>
            <a:off x="6096000" y="4865467"/>
            <a:ext cx="2356442" cy="101997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3200" dirty="0" smtClean="0">
                <a:latin typeface="微软雅黑" panose="020B0503020204020204" pitchFamily="34" charset="-122"/>
                <a:ea typeface="微软雅黑" panose="020B0503020204020204" pitchFamily="34" charset="-122"/>
              </a:rPr>
              <a:t>3.</a:t>
            </a:r>
            <a:r>
              <a:rPr lang="zh-CN" altLang="en-US" sz="3200" dirty="0" smtClean="0">
                <a:latin typeface="微软雅黑" panose="020B0503020204020204" pitchFamily="34" charset="-122"/>
                <a:ea typeface="微软雅黑" panose="020B0503020204020204" pitchFamily="34" charset="-122"/>
              </a:rPr>
              <a:t>室内</a:t>
            </a:r>
            <a:endParaRPr lang="en-US" altLang="zh-CN" sz="3200" dirty="0" smtClean="0">
              <a:latin typeface="微软雅黑" panose="020B0503020204020204" pitchFamily="34" charset="-122"/>
              <a:ea typeface="微软雅黑" panose="020B0503020204020204" pitchFamily="34" charset="-122"/>
            </a:endParaRPr>
          </a:p>
          <a:p>
            <a:r>
              <a:rPr lang="zh-CN" altLang="en-US" sz="3200" dirty="0" smtClean="0">
                <a:latin typeface="微软雅黑" panose="020B0503020204020204" pitchFamily="34" charset="-122"/>
                <a:ea typeface="微软雅黑" panose="020B0503020204020204" pitchFamily="34" charset="-122"/>
              </a:rPr>
              <a:t>走廊场景</a:t>
            </a:r>
            <a:endParaRPr lang="zh-CN" altLang="en-US" sz="3200" dirty="0">
              <a:latin typeface="微软雅黑" panose="020B0503020204020204" pitchFamily="34" charset="-122"/>
              <a:ea typeface="微软雅黑" panose="020B0503020204020204" pitchFamily="34" charset="-122"/>
            </a:endParaRPr>
          </a:p>
        </p:txBody>
      </p:sp>
      <p:cxnSp>
        <p:nvCxnSpPr>
          <p:cNvPr id="11" name="直接箭头连接符 10"/>
          <p:cNvCxnSpPr>
            <a:stCxn id="6" idx="3"/>
          </p:cNvCxnSpPr>
          <p:nvPr/>
        </p:nvCxnSpPr>
        <p:spPr>
          <a:xfrm>
            <a:off x="5198962" y="2375582"/>
            <a:ext cx="8613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肘形连接符 14"/>
          <p:cNvCxnSpPr>
            <a:stCxn id="6" idx="3"/>
            <a:endCxn id="8" idx="1"/>
          </p:cNvCxnSpPr>
          <p:nvPr/>
        </p:nvCxnSpPr>
        <p:spPr>
          <a:xfrm>
            <a:off x="5198962" y="2375582"/>
            <a:ext cx="897038" cy="157270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7" name="肘形连接符 16"/>
          <p:cNvCxnSpPr>
            <a:stCxn id="6" idx="3"/>
            <a:endCxn id="10" idx="1"/>
          </p:cNvCxnSpPr>
          <p:nvPr/>
        </p:nvCxnSpPr>
        <p:spPr>
          <a:xfrm>
            <a:off x="5198962" y="2375582"/>
            <a:ext cx="897038" cy="299987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58834503"/>
      </p:ext>
    </p:extLst>
  </p:cSld>
  <p:clrMapOvr>
    <a:masterClrMapping/>
  </p:clrMapOvr>
  <p:transition advTm="66176"/>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rPr>
              <a:t>室内融合定位算法设计</a:t>
            </a:r>
            <a:endParaRPr lang="zh-CN" altLang="zh-CN" sz="2800" dirty="0">
              <a:latin typeface="微软雅黑" panose="020B0503020204020204" pitchFamily="34" charset="-122"/>
              <a:ea typeface="微软雅黑" panose="020B0503020204020204" pitchFamily="34" charset="-122"/>
            </a:endParaRPr>
          </a:p>
        </p:txBody>
      </p:sp>
      <p:sp>
        <p:nvSpPr>
          <p:cNvPr id="17412" name="内容占位符 2"/>
          <p:cNvSpPr>
            <a:spLocks noGrp="1" noChangeArrowheads="1"/>
          </p:cNvSpPr>
          <p:nvPr>
            <p:ph idx="1"/>
          </p:nvPr>
        </p:nvSpPr>
        <p:spPr>
          <a:xfrm>
            <a:off x="1981199" y="1123950"/>
            <a:ext cx="8659091" cy="5113338"/>
          </a:xfrm>
          <a:ln/>
        </p:spPr>
        <p:txBody>
          <a:bodyPr>
            <a:normAutofit/>
          </a:bodyPr>
          <a:lstStyle/>
          <a:p>
            <a:pPr marL="342900" indent="-342900" algn="l">
              <a:buClr>
                <a:schemeClr val="tx2"/>
              </a:buClr>
              <a:buFont typeface="Wingdings" panose="05000000000000000000" pitchFamily="2" charset="2"/>
              <a:buChar char="p"/>
            </a:pPr>
            <a:r>
              <a:rPr lang="zh-CN" altLang="en-US" sz="3200" dirty="0">
                <a:latin typeface="微软雅黑" panose="020B0503020204020204" pitchFamily="34" charset="-122"/>
                <a:ea typeface="微软雅黑" panose="020B0503020204020204" pitchFamily="34" charset="-122"/>
              </a:rPr>
              <a:t>多</a:t>
            </a:r>
            <a:r>
              <a:rPr lang="zh-CN" altLang="en-US" sz="3200" dirty="0" smtClean="0">
                <a:latin typeface="微软雅黑" panose="020B0503020204020204" pitchFamily="34" charset="-122"/>
                <a:ea typeface="微软雅黑" panose="020B0503020204020204" pitchFamily="34" charset="-122"/>
              </a:rPr>
              <a:t>源数据时间配准</a:t>
            </a:r>
            <a:endParaRPr lang="en-US" altLang="zh-CN" sz="32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时间不匹配</a:t>
            </a:r>
            <a:r>
              <a:rPr lang="zh-CN" altLang="en-US" sz="2800" dirty="0" smtClean="0">
                <a:latin typeface="微软雅黑" panose="020B0503020204020204" pitchFamily="34" charset="-122"/>
                <a:ea typeface="微软雅黑" panose="020B0503020204020204" pitchFamily="34" charset="-122"/>
              </a:rPr>
              <a:t>问题</a:t>
            </a:r>
            <a:endParaRPr lang="en-US" altLang="zh-CN" sz="28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结合步长模型的时间配准</a:t>
            </a:r>
            <a:r>
              <a:rPr lang="zh-CN" altLang="en-US" sz="2800" dirty="0" smtClean="0">
                <a:latin typeface="微软雅黑" panose="020B0503020204020204" pitchFamily="34" charset="-122"/>
                <a:ea typeface="微软雅黑" panose="020B0503020204020204" pitchFamily="34" charset="-122"/>
              </a:rPr>
              <a:t>方法：基于内插外推法</a:t>
            </a:r>
            <a:endParaRPr lang="en-US" altLang="zh-CN" sz="2800" dirty="0" smtClean="0">
              <a:latin typeface="微软雅黑" panose="020B0503020204020204" pitchFamily="34" charset="-122"/>
              <a:ea typeface="微软雅黑" panose="020B0503020204020204" pitchFamily="34" charset="-122"/>
            </a:endParaRPr>
          </a:p>
        </p:txBody>
      </p:sp>
      <p:pic>
        <p:nvPicPr>
          <p:cNvPr id="174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 name="图片 1"/>
          <p:cNvPicPr>
            <a:picLocks noChangeAspect="1"/>
          </p:cNvPicPr>
          <p:nvPr/>
        </p:nvPicPr>
        <p:blipFill>
          <a:blip r:embed="rId4"/>
          <a:stretch>
            <a:fillRect/>
          </a:stretch>
        </p:blipFill>
        <p:spPr>
          <a:xfrm>
            <a:off x="1524001" y="3269642"/>
            <a:ext cx="10272860" cy="1928673"/>
          </a:xfrm>
          <a:prstGeom prst="rect">
            <a:avLst/>
          </a:prstGeom>
        </p:spPr>
      </p:pic>
    </p:spTree>
    <p:extLst>
      <p:ext uri="{BB962C8B-B14F-4D97-AF65-F5344CB8AC3E}">
        <p14:creationId xmlns:p14="http://schemas.microsoft.com/office/powerpoint/2010/main" val="3745189833"/>
      </p:ext>
    </p:extLst>
  </p:cSld>
  <p:clrMapOvr>
    <a:masterClrMapping/>
  </p:clrMapOvr>
  <p:transition advTm="66176"/>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rPr>
              <a:t>室内融合定位算法设计</a:t>
            </a:r>
            <a:endParaRPr lang="zh-CN" altLang="zh-CN" sz="2800" dirty="0">
              <a:latin typeface="微软雅黑" panose="020B0503020204020204" pitchFamily="34" charset="-122"/>
              <a:ea typeface="微软雅黑" panose="020B0503020204020204" pitchFamily="34" charset="-122"/>
            </a:endParaRPr>
          </a:p>
        </p:txBody>
      </p:sp>
      <p:sp>
        <p:nvSpPr>
          <p:cNvPr id="17412" name="内容占位符 2"/>
          <p:cNvSpPr>
            <a:spLocks noGrp="1" noChangeArrowheads="1"/>
          </p:cNvSpPr>
          <p:nvPr>
            <p:ph idx="1"/>
          </p:nvPr>
        </p:nvSpPr>
        <p:spPr>
          <a:xfrm>
            <a:off x="1981200" y="1123950"/>
            <a:ext cx="8229600" cy="5113338"/>
          </a:xfrm>
          <a:ln/>
        </p:spPr>
        <p:txBody>
          <a:bodyPr>
            <a:normAutofit/>
          </a:bodyPr>
          <a:lstStyle/>
          <a:p>
            <a:pPr marL="342900" indent="-342900" algn="l">
              <a:buClr>
                <a:schemeClr val="tx2"/>
              </a:buClr>
              <a:buFont typeface="Wingdings" panose="05000000000000000000" pitchFamily="2" charset="2"/>
              <a:buChar char="p"/>
            </a:pPr>
            <a:r>
              <a:rPr lang="zh-CN" altLang="en-US" sz="3200" dirty="0" smtClean="0">
                <a:latin typeface="微软雅黑" panose="020B0503020204020204" pitchFamily="34" charset="-122"/>
                <a:ea typeface="微软雅黑" panose="020B0503020204020204" pitchFamily="34" charset="-122"/>
              </a:rPr>
              <a:t>室内空旷场景</a:t>
            </a:r>
            <a:endParaRPr lang="en-US" altLang="zh-CN" sz="32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r>
              <a:rPr lang="zh-CN" altLang="en-US" sz="2800" dirty="0">
                <a:latin typeface="微软雅黑" panose="020B0503020204020204" pitchFamily="34" charset="-122"/>
                <a:ea typeface="微软雅黑" panose="020B0503020204020204" pitchFamily="34" charset="-122"/>
              </a:rPr>
              <a:t>概述</a:t>
            </a:r>
            <a:endParaRPr lang="en-US" altLang="zh-CN" sz="2800" dirty="0" smtClean="0">
              <a:latin typeface="微软雅黑" panose="020B0503020204020204" pitchFamily="34" charset="-122"/>
              <a:ea typeface="微软雅黑" panose="020B0503020204020204" pitchFamily="34" charset="-122"/>
            </a:endParaRPr>
          </a:p>
        </p:txBody>
      </p:sp>
      <p:pic>
        <p:nvPicPr>
          <p:cNvPr id="174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9289" y="2291348"/>
            <a:ext cx="4772840" cy="3169961"/>
          </a:xfrm>
          <a:prstGeom prst="rect">
            <a:avLst/>
          </a:prstGeom>
          <a:effectLst>
            <a:softEdge rad="0"/>
          </a:effectLst>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70058" y="2291348"/>
            <a:ext cx="4032948" cy="3169897"/>
          </a:xfrm>
          <a:prstGeom prst="rect">
            <a:avLst/>
          </a:prstGeom>
        </p:spPr>
      </p:pic>
    </p:spTree>
    <p:extLst>
      <p:ext uri="{BB962C8B-B14F-4D97-AF65-F5344CB8AC3E}">
        <p14:creationId xmlns:p14="http://schemas.microsoft.com/office/powerpoint/2010/main" val="1426407200"/>
      </p:ext>
    </p:extLst>
  </p:cSld>
  <p:clrMapOvr>
    <a:masterClrMapping/>
  </p:clrMapOvr>
  <p:transition advTm="66176"/>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rPr>
              <a:t>室内融合定位算法设计</a:t>
            </a:r>
            <a:endParaRPr lang="zh-CN" altLang="zh-CN" sz="2800" dirty="0">
              <a:latin typeface="微软雅黑" panose="020B0503020204020204" pitchFamily="34" charset="-122"/>
              <a:ea typeface="微软雅黑" panose="020B0503020204020204" pitchFamily="34" charset="-122"/>
            </a:endParaRPr>
          </a:p>
        </p:txBody>
      </p:sp>
      <p:sp>
        <p:nvSpPr>
          <p:cNvPr id="17412" name="内容占位符 2"/>
          <p:cNvSpPr>
            <a:spLocks noGrp="1" noChangeArrowheads="1"/>
          </p:cNvSpPr>
          <p:nvPr>
            <p:ph idx="1"/>
          </p:nvPr>
        </p:nvSpPr>
        <p:spPr>
          <a:xfrm>
            <a:off x="1981200" y="1123950"/>
            <a:ext cx="8229600" cy="5113338"/>
          </a:xfrm>
          <a:ln/>
        </p:spPr>
        <p:txBody>
          <a:bodyPr>
            <a:normAutofit/>
          </a:bodyPr>
          <a:lstStyle/>
          <a:p>
            <a:pPr marL="342900" indent="-342900" algn="l">
              <a:buClr>
                <a:schemeClr val="tx2"/>
              </a:buClr>
              <a:buFont typeface="Wingdings" panose="05000000000000000000" pitchFamily="2" charset="2"/>
              <a:buChar char="p"/>
            </a:pPr>
            <a:r>
              <a:rPr lang="zh-CN" altLang="en-US" sz="3200" dirty="0" smtClean="0">
                <a:latin typeface="微软雅黑" panose="020B0503020204020204" pitchFamily="34" charset="-122"/>
                <a:ea typeface="微软雅黑" panose="020B0503020204020204" pitchFamily="34" charset="-122"/>
              </a:rPr>
              <a:t>室内空旷场景</a:t>
            </a:r>
            <a:endParaRPr lang="en-US" altLang="zh-CN" sz="3200" dirty="0" smtClean="0">
              <a:latin typeface="微软雅黑" panose="020B0503020204020204" pitchFamily="34" charset="-122"/>
              <a:ea typeface="微软雅黑" panose="020B0503020204020204" pitchFamily="34" charset="-122"/>
            </a:endParaRPr>
          </a:p>
          <a:p>
            <a:pPr lvl="1" algn="l">
              <a:buClr>
                <a:schemeClr val="tx2"/>
              </a:buClr>
            </a:pPr>
            <a:endParaRPr lang="en-US" altLang="zh-CN" sz="2800" dirty="0">
              <a:latin typeface="微软雅黑" panose="020B0503020204020204" pitchFamily="34" charset="-122"/>
              <a:ea typeface="微软雅黑" panose="020B0503020204020204" pitchFamily="34" charset="-122"/>
            </a:endParaRPr>
          </a:p>
        </p:txBody>
      </p:sp>
      <p:pic>
        <p:nvPicPr>
          <p:cNvPr id="174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56" name="组合 55"/>
          <p:cNvGrpSpPr/>
          <p:nvPr/>
        </p:nvGrpSpPr>
        <p:grpSpPr>
          <a:xfrm>
            <a:off x="2939715" y="2138277"/>
            <a:ext cx="6241133" cy="3084684"/>
            <a:chOff x="2644095" y="2060658"/>
            <a:chExt cx="6241133" cy="3084684"/>
          </a:xfrm>
        </p:grpSpPr>
        <p:sp>
          <p:nvSpPr>
            <p:cNvPr id="38" name="圆角矩形 37"/>
            <p:cNvSpPr/>
            <p:nvPr/>
          </p:nvSpPr>
          <p:spPr>
            <a:xfrm>
              <a:off x="2648857" y="2231826"/>
              <a:ext cx="1797284" cy="8776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粒子初始化</a:t>
              </a:r>
              <a:endParaRPr lang="zh-CN" altLang="en-US" sz="2400" dirty="0">
                <a:latin typeface="微软雅黑" panose="020B0503020204020204" pitchFamily="34" charset="-122"/>
                <a:ea typeface="微软雅黑" panose="020B0503020204020204" pitchFamily="34" charset="-122"/>
              </a:endParaRPr>
            </a:p>
          </p:txBody>
        </p:sp>
        <p:sp>
          <p:nvSpPr>
            <p:cNvPr id="39" name="圆角矩形 38"/>
            <p:cNvSpPr/>
            <p:nvPr/>
          </p:nvSpPr>
          <p:spPr>
            <a:xfrm>
              <a:off x="4928738" y="2228452"/>
              <a:ext cx="1526699" cy="8776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粒子传递</a:t>
              </a:r>
              <a:endParaRPr lang="zh-CN" altLang="en-US" sz="2400" dirty="0">
                <a:latin typeface="微软雅黑" panose="020B0503020204020204" pitchFamily="34" charset="-122"/>
                <a:ea typeface="微软雅黑" panose="020B0503020204020204" pitchFamily="34" charset="-122"/>
              </a:endParaRPr>
            </a:p>
          </p:txBody>
        </p:sp>
        <p:sp>
          <p:nvSpPr>
            <p:cNvPr id="40" name="圆角矩形 39"/>
            <p:cNvSpPr/>
            <p:nvPr/>
          </p:nvSpPr>
          <p:spPr>
            <a:xfrm>
              <a:off x="6938034" y="2060658"/>
              <a:ext cx="1947194" cy="121319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基于非视距识别的粒子权值更新</a:t>
              </a:r>
              <a:endParaRPr lang="zh-CN" altLang="en-US" sz="2400" dirty="0">
                <a:latin typeface="微软雅黑" panose="020B0503020204020204" pitchFamily="34" charset="-122"/>
                <a:ea typeface="微软雅黑" panose="020B0503020204020204" pitchFamily="34" charset="-122"/>
              </a:endParaRPr>
            </a:p>
          </p:txBody>
        </p:sp>
        <p:sp>
          <p:nvSpPr>
            <p:cNvPr id="41" name="圆角矩形 40"/>
            <p:cNvSpPr/>
            <p:nvPr/>
          </p:nvSpPr>
          <p:spPr>
            <a:xfrm>
              <a:off x="4928738" y="4046849"/>
              <a:ext cx="1185973" cy="8776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重采样</a:t>
              </a:r>
              <a:endParaRPr lang="zh-CN" altLang="en-US" sz="2400" dirty="0">
                <a:latin typeface="微软雅黑" panose="020B0503020204020204" pitchFamily="34" charset="-122"/>
                <a:ea typeface="微软雅黑" panose="020B0503020204020204" pitchFamily="34" charset="-122"/>
              </a:endParaRPr>
            </a:p>
          </p:txBody>
        </p:sp>
        <p:sp>
          <p:nvSpPr>
            <p:cNvPr id="42" name="圆角矩形 41"/>
            <p:cNvSpPr/>
            <p:nvPr/>
          </p:nvSpPr>
          <p:spPr>
            <a:xfrm>
              <a:off x="6938034" y="3825957"/>
              <a:ext cx="1947194" cy="131938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基于粒子滤波的个体步长动态更新</a:t>
              </a:r>
              <a:endParaRPr lang="zh-CN" altLang="en-US" sz="2400" dirty="0">
                <a:latin typeface="微软雅黑" panose="020B0503020204020204" pitchFamily="34" charset="-122"/>
                <a:ea typeface="微软雅黑" panose="020B0503020204020204" pitchFamily="34" charset="-122"/>
              </a:endParaRPr>
            </a:p>
          </p:txBody>
        </p:sp>
        <p:sp>
          <p:nvSpPr>
            <p:cNvPr id="43" name="圆角矩形 42"/>
            <p:cNvSpPr/>
            <p:nvPr/>
          </p:nvSpPr>
          <p:spPr>
            <a:xfrm>
              <a:off x="2644095" y="4046847"/>
              <a:ext cx="1522082" cy="8776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用户位置</a:t>
              </a:r>
              <a:endParaRPr lang="zh-CN" altLang="en-US" sz="2400" dirty="0">
                <a:latin typeface="微软雅黑" panose="020B0503020204020204" pitchFamily="34" charset="-122"/>
                <a:ea typeface="微软雅黑" panose="020B0503020204020204" pitchFamily="34" charset="-122"/>
              </a:endParaRPr>
            </a:p>
          </p:txBody>
        </p:sp>
        <p:cxnSp>
          <p:nvCxnSpPr>
            <p:cNvPr id="35" name="直接箭头连接符 34"/>
            <p:cNvCxnSpPr>
              <a:stCxn id="38" idx="3"/>
              <a:endCxn id="39" idx="1"/>
            </p:cNvCxnSpPr>
            <p:nvPr/>
          </p:nvCxnSpPr>
          <p:spPr>
            <a:xfrm flipV="1">
              <a:off x="4446141" y="2667254"/>
              <a:ext cx="482597" cy="3374"/>
            </a:xfrm>
            <a:prstGeom prst="straightConnector1">
              <a:avLst/>
            </a:prstGeom>
            <a:ln w="12700">
              <a:tailEnd type="triangle" w="med" len="lg"/>
            </a:ln>
          </p:spPr>
          <p:style>
            <a:lnRef idx="1">
              <a:schemeClr val="dk1"/>
            </a:lnRef>
            <a:fillRef idx="0">
              <a:schemeClr val="dk1"/>
            </a:fillRef>
            <a:effectRef idx="0">
              <a:schemeClr val="dk1"/>
            </a:effectRef>
            <a:fontRef idx="minor">
              <a:schemeClr val="tx1"/>
            </a:fontRef>
          </p:style>
        </p:cxnSp>
        <p:cxnSp>
          <p:nvCxnSpPr>
            <p:cNvPr id="37" name="直接箭头连接符 36"/>
            <p:cNvCxnSpPr>
              <a:stCxn id="39" idx="3"/>
              <a:endCxn id="40" idx="1"/>
            </p:cNvCxnSpPr>
            <p:nvPr/>
          </p:nvCxnSpPr>
          <p:spPr>
            <a:xfrm flipV="1">
              <a:off x="6455437" y="2667253"/>
              <a:ext cx="482597" cy="1"/>
            </a:xfrm>
            <a:prstGeom prst="straightConnector1">
              <a:avLst/>
            </a:prstGeom>
            <a:ln w="12700">
              <a:headEnd w="med" len="lg"/>
              <a:tailEnd type="triangle" w="med" len="lg"/>
            </a:ln>
          </p:spPr>
          <p:style>
            <a:lnRef idx="1">
              <a:schemeClr val="dk1"/>
            </a:lnRef>
            <a:fillRef idx="0">
              <a:schemeClr val="dk1"/>
            </a:fillRef>
            <a:effectRef idx="0">
              <a:schemeClr val="dk1"/>
            </a:effectRef>
            <a:fontRef idx="minor">
              <a:schemeClr val="tx1"/>
            </a:fontRef>
          </p:style>
        </p:cxnSp>
        <p:cxnSp>
          <p:nvCxnSpPr>
            <p:cNvPr id="46" name="直接箭头连接符 45"/>
            <p:cNvCxnSpPr>
              <a:stCxn id="40" idx="2"/>
              <a:endCxn id="42" idx="0"/>
            </p:cNvCxnSpPr>
            <p:nvPr/>
          </p:nvCxnSpPr>
          <p:spPr>
            <a:xfrm>
              <a:off x="7911631" y="3273848"/>
              <a:ext cx="0" cy="552109"/>
            </a:xfrm>
            <a:prstGeom prst="straightConnector1">
              <a:avLst/>
            </a:prstGeom>
            <a:ln w="12700">
              <a:headEnd w="med" len="lg"/>
              <a:tailEnd type="triangle" w="med" len="lg"/>
            </a:ln>
          </p:spPr>
          <p:style>
            <a:lnRef idx="1">
              <a:schemeClr val="dk1"/>
            </a:lnRef>
            <a:fillRef idx="0">
              <a:schemeClr val="dk1"/>
            </a:fillRef>
            <a:effectRef idx="0">
              <a:schemeClr val="dk1"/>
            </a:effectRef>
            <a:fontRef idx="minor">
              <a:schemeClr val="tx1"/>
            </a:fontRef>
          </p:style>
        </p:cxnSp>
        <p:cxnSp>
          <p:nvCxnSpPr>
            <p:cNvPr id="48" name="直接箭头连接符 47"/>
            <p:cNvCxnSpPr>
              <a:stCxn id="42" idx="1"/>
              <a:endCxn id="41" idx="3"/>
            </p:cNvCxnSpPr>
            <p:nvPr/>
          </p:nvCxnSpPr>
          <p:spPr>
            <a:xfrm flipH="1">
              <a:off x="6114711" y="4485650"/>
              <a:ext cx="823323" cy="1"/>
            </a:xfrm>
            <a:prstGeom prst="straightConnector1">
              <a:avLst/>
            </a:prstGeom>
            <a:ln w="12700">
              <a:tailEnd type="triangle" w="med" len="lg"/>
            </a:ln>
          </p:spPr>
          <p:style>
            <a:lnRef idx="1">
              <a:schemeClr val="dk1"/>
            </a:lnRef>
            <a:fillRef idx="0">
              <a:schemeClr val="dk1"/>
            </a:fillRef>
            <a:effectRef idx="0">
              <a:schemeClr val="dk1"/>
            </a:effectRef>
            <a:fontRef idx="minor">
              <a:schemeClr val="tx1"/>
            </a:fontRef>
          </p:style>
        </p:cxnSp>
        <p:cxnSp>
          <p:nvCxnSpPr>
            <p:cNvPr id="50" name="直接箭头连接符 49"/>
            <p:cNvCxnSpPr>
              <a:stCxn id="41" idx="1"/>
              <a:endCxn id="43" idx="3"/>
            </p:cNvCxnSpPr>
            <p:nvPr/>
          </p:nvCxnSpPr>
          <p:spPr>
            <a:xfrm flipH="1" flipV="1">
              <a:off x="4166177" y="4485649"/>
              <a:ext cx="762561" cy="2"/>
            </a:xfrm>
            <a:prstGeom prst="straightConnector1">
              <a:avLst/>
            </a:prstGeom>
            <a:ln w="12700">
              <a:tailEnd type="triangle" w="med" len="lg"/>
            </a:ln>
          </p:spPr>
          <p:style>
            <a:lnRef idx="1">
              <a:schemeClr val="dk1"/>
            </a:lnRef>
            <a:fillRef idx="0">
              <a:schemeClr val="dk1"/>
            </a:fillRef>
            <a:effectRef idx="0">
              <a:schemeClr val="dk1"/>
            </a:effectRef>
            <a:fontRef idx="minor">
              <a:schemeClr val="tx1"/>
            </a:fontRef>
          </p:style>
        </p:cxnSp>
        <p:cxnSp>
          <p:nvCxnSpPr>
            <p:cNvPr id="52" name="直接箭头连接符 51"/>
            <p:cNvCxnSpPr>
              <a:stCxn id="41" idx="0"/>
            </p:cNvCxnSpPr>
            <p:nvPr/>
          </p:nvCxnSpPr>
          <p:spPr>
            <a:xfrm flipV="1">
              <a:off x="5521725" y="3106055"/>
              <a:ext cx="0" cy="940794"/>
            </a:xfrm>
            <a:prstGeom prst="straightConnector1">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74640270"/>
      </p:ext>
    </p:extLst>
  </p:cSld>
  <p:clrMapOvr>
    <a:masterClrMapping/>
  </p:clrMapOvr>
  <p:transition advTm="66176"/>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rPr>
              <a:t>室内融合定位算法设计</a:t>
            </a:r>
            <a:endParaRPr lang="zh-CN" altLang="zh-CN" sz="2800" dirty="0">
              <a:latin typeface="微软雅黑" panose="020B0503020204020204" pitchFamily="34" charset="-122"/>
              <a:ea typeface="微软雅黑" panose="020B0503020204020204" pitchFamily="34" charset="-122"/>
            </a:endParaRPr>
          </a:p>
        </p:txBody>
      </p:sp>
      <p:sp>
        <p:nvSpPr>
          <p:cNvPr id="17412" name="内容占位符 2"/>
          <p:cNvSpPr>
            <a:spLocks noGrp="1" noChangeArrowheads="1"/>
          </p:cNvSpPr>
          <p:nvPr>
            <p:ph idx="1"/>
          </p:nvPr>
        </p:nvSpPr>
        <p:spPr>
          <a:xfrm>
            <a:off x="1981199" y="1123950"/>
            <a:ext cx="8860971" cy="5175250"/>
          </a:xfrm>
          <a:ln/>
        </p:spPr>
        <p:txBody>
          <a:bodyPr>
            <a:normAutofit/>
          </a:bodyPr>
          <a:lstStyle/>
          <a:p>
            <a:pPr marL="342900" indent="-342900" algn="l">
              <a:buClr>
                <a:schemeClr val="tx2"/>
              </a:buClr>
              <a:buFont typeface="Wingdings" panose="05000000000000000000" pitchFamily="2" charset="2"/>
              <a:buChar char="p"/>
            </a:pPr>
            <a:r>
              <a:rPr lang="zh-CN" altLang="en-US" sz="3200" dirty="0" smtClean="0">
                <a:latin typeface="微软雅黑" panose="020B0503020204020204" pitchFamily="34" charset="-122"/>
                <a:ea typeface="微软雅黑" panose="020B0503020204020204" pitchFamily="34" charset="-122"/>
              </a:rPr>
              <a:t>室内空旷场景</a:t>
            </a:r>
            <a:endParaRPr lang="en-US" altLang="zh-CN" sz="32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粒子初始化，粒子的状态空间：</a:t>
            </a:r>
            <a:endParaRPr lang="en-US" altLang="zh-CN" sz="28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endParaRPr lang="en-US" altLang="zh-CN" sz="2800" dirty="0">
              <a:latin typeface="微软雅黑" panose="020B0503020204020204" pitchFamily="34" charset="-122"/>
              <a:ea typeface="微软雅黑" panose="020B0503020204020204" pitchFamily="34" charset="-122"/>
            </a:endParaRPr>
          </a:p>
          <a:p>
            <a:pPr lvl="1" algn="l">
              <a:buClr>
                <a:schemeClr val="tx2"/>
              </a:buClr>
            </a:pPr>
            <a:endParaRPr lang="en-US" altLang="zh-CN" sz="2800" dirty="0">
              <a:latin typeface="微软雅黑" panose="020B0503020204020204" pitchFamily="34" charset="-122"/>
              <a:ea typeface="微软雅黑" panose="020B0503020204020204" pitchFamily="34" charset="-122"/>
            </a:endParaRPr>
          </a:p>
          <a:p>
            <a:pPr lvl="1" algn="l">
              <a:buClr>
                <a:schemeClr val="tx2"/>
              </a:buClr>
            </a:pPr>
            <a:r>
              <a:rPr lang="zh-CN" altLang="en-US" sz="2800" dirty="0" smtClean="0">
                <a:latin typeface="微软雅黑" panose="020B0503020204020204" pitchFamily="34" charset="-122"/>
                <a:ea typeface="微软雅黑" panose="020B0503020204020204" pitchFamily="34" charset="-122"/>
              </a:rPr>
              <a:t>    声信号定位</a:t>
            </a:r>
            <a:r>
              <a:rPr lang="en-US" altLang="zh-CN" sz="2800"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2800" dirty="0" smtClean="0">
                <a:latin typeface="微软雅黑" panose="020B0503020204020204" pitchFamily="34" charset="-122"/>
                <a:ea typeface="微软雅黑" panose="020B0503020204020204" pitchFamily="34" charset="-122"/>
              </a:rPr>
              <a:t>初始时刻位置：</a:t>
            </a:r>
            <a:endParaRPr lang="en-US" altLang="zh-CN" sz="2800" dirty="0" smtClean="0">
              <a:latin typeface="微软雅黑" panose="020B0503020204020204" pitchFamily="34" charset="-122"/>
              <a:ea typeface="微软雅黑" panose="020B0503020204020204" pitchFamily="34" charset="-122"/>
            </a:endParaRPr>
          </a:p>
          <a:p>
            <a:pPr lvl="1" algn="l">
              <a:buClr>
                <a:schemeClr val="tx2"/>
              </a:buClr>
            </a:pPr>
            <a:endParaRPr lang="en-US" altLang="zh-CN" sz="2800" dirty="0">
              <a:latin typeface="微软雅黑" panose="020B0503020204020204" pitchFamily="34" charset="-122"/>
              <a:ea typeface="微软雅黑" panose="020B0503020204020204" pitchFamily="34" charset="-122"/>
            </a:endParaRPr>
          </a:p>
          <a:p>
            <a:pPr lvl="1" algn="l">
              <a:buClr>
                <a:schemeClr val="tx2"/>
              </a:buClr>
            </a:pPr>
            <a:endParaRPr lang="en-US" altLang="zh-CN" sz="28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粒子传递，状态方程：</a:t>
            </a:r>
            <a:endParaRPr lang="en-US" altLang="zh-CN" sz="28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endParaRPr lang="en-US" altLang="zh-CN" sz="2800" dirty="0" smtClean="0">
              <a:latin typeface="微软雅黑" panose="020B0503020204020204" pitchFamily="34" charset="-122"/>
              <a:ea typeface="微软雅黑" panose="020B0503020204020204" pitchFamily="34" charset="-122"/>
            </a:endParaRPr>
          </a:p>
          <a:p>
            <a:pPr lvl="1" algn="l">
              <a:buClr>
                <a:schemeClr val="tx2"/>
              </a:buClr>
            </a:pPr>
            <a:r>
              <a:rPr lang="zh-CN" altLang="en-US" sz="2800" dirty="0" smtClean="0">
                <a:latin typeface="微软雅黑" panose="020B0503020204020204" pitchFamily="34" charset="-122"/>
                <a:ea typeface="微软雅黑" panose="020B0503020204020204" pitchFamily="34" charset="-122"/>
              </a:rPr>
              <a:t>    观测方程：</a:t>
            </a:r>
            <a:endParaRPr lang="en-US" altLang="zh-CN" sz="2800" dirty="0" smtClean="0">
              <a:latin typeface="微软雅黑" panose="020B0503020204020204" pitchFamily="34" charset="-122"/>
              <a:ea typeface="微软雅黑" panose="020B0503020204020204" pitchFamily="34" charset="-122"/>
            </a:endParaRPr>
          </a:p>
          <a:p>
            <a:pPr lvl="1" algn="l">
              <a:buClr>
                <a:schemeClr val="tx2"/>
              </a:buClr>
            </a:pPr>
            <a:endParaRPr lang="en-US" altLang="zh-CN" sz="2800" dirty="0" smtClean="0">
              <a:latin typeface="微软雅黑" panose="020B0503020204020204" pitchFamily="34" charset="-122"/>
              <a:ea typeface="微软雅黑" panose="020B0503020204020204" pitchFamily="34" charset="-122"/>
            </a:endParaRPr>
          </a:p>
          <a:p>
            <a:pPr lvl="1" algn="l">
              <a:buClr>
                <a:schemeClr val="tx2"/>
              </a:buClr>
            </a:pPr>
            <a:endParaRPr lang="en-US" altLang="zh-CN" sz="2800" dirty="0">
              <a:latin typeface="微软雅黑" panose="020B0503020204020204" pitchFamily="34" charset="-122"/>
              <a:ea typeface="微软雅黑" panose="020B0503020204020204" pitchFamily="34" charset="-122"/>
            </a:endParaRPr>
          </a:p>
          <a:p>
            <a:pPr lvl="1" algn="l">
              <a:buClr>
                <a:schemeClr val="tx2"/>
              </a:buClr>
            </a:pPr>
            <a:endParaRPr lang="en-US" altLang="zh-CN" sz="2800" dirty="0">
              <a:latin typeface="微软雅黑" panose="020B0503020204020204" pitchFamily="34" charset="-122"/>
              <a:ea typeface="微软雅黑" panose="020B0503020204020204" pitchFamily="34" charset="-122"/>
            </a:endParaRPr>
          </a:p>
        </p:txBody>
      </p:sp>
      <p:pic>
        <p:nvPicPr>
          <p:cNvPr id="174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a14="http://schemas.microsoft.com/office/drawing/2010/main">
        <mc:Choice Requires="a14">
          <p:sp>
            <p:nvSpPr>
              <p:cNvPr id="3" name="矩形 2"/>
              <p:cNvSpPr/>
              <p:nvPr/>
            </p:nvSpPr>
            <p:spPr>
              <a:xfrm>
                <a:off x="2428876" y="2225726"/>
                <a:ext cx="5176610" cy="57868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sz="2800" i="1" smtClean="0">
                              <a:latin typeface="Cambria Math" panose="02040503050406030204" pitchFamily="18" charset="0"/>
                            </a:rPr>
                          </m:ctrlPr>
                        </m:sSupPr>
                        <m:e>
                          <m:r>
                            <a:rPr lang="zh-CN" altLang="en-US" sz="2800" i="1">
                              <a:latin typeface="Cambria Math" panose="02040503050406030204" pitchFamily="18" charset="0"/>
                            </a:rPr>
                            <m:t>𝑋</m:t>
                          </m:r>
                        </m:e>
                        <m:sup>
                          <m:r>
                            <a:rPr lang="zh-CN" altLang="en-US" sz="2800" i="1">
                              <a:latin typeface="Cambria Math" panose="02040503050406030204" pitchFamily="18" charset="0"/>
                            </a:rPr>
                            <m:t>𝑖</m:t>
                          </m:r>
                        </m:sup>
                      </m:sSup>
                      <m:r>
                        <a:rPr lang="zh-CN" altLang="en-US" sz="2800" i="0">
                          <a:latin typeface="Cambria Math" panose="02040503050406030204" pitchFamily="18" charset="0"/>
                        </a:rPr>
                        <m:t>=</m:t>
                      </m:r>
                      <m:d>
                        <m:dPr>
                          <m:begChr m:val="["/>
                          <m:endChr m:val="]"/>
                          <m:ctrlPr>
                            <a:rPr lang="zh-CN" altLang="en-US" sz="2800" i="1">
                              <a:latin typeface="Cambria Math" panose="02040503050406030204" pitchFamily="18" charset="0"/>
                            </a:rPr>
                          </m:ctrlPr>
                        </m:dPr>
                        <m:e>
                          <m:sSup>
                            <m:sSupPr>
                              <m:ctrlPr>
                                <a:rPr lang="zh-CN" altLang="en-US" sz="2800" i="1">
                                  <a:latin typeface="Cambria Math" panose="02040503050406030204" pitchFamily="18" charset="0"/>
                                </a:rPr>
                              </m:ctrlPr>
                            </m:sSupPr>
                            <m:e>
                              <m:r>
                                <a:rPr lang="zh-CN" altLang="en-US" sz="2800" i="1">
                                  <a:latin typeface="Cambria Math" panose="02040503050406030204" pitchFamily="18" charset="0"/>
                                </a:rPr>
                                <m:t>𝑥</m:t>
                              </m:r>
                            </m:e>
                            <m:sup>
                              <m:r>
                                <a:rPr lang="zh-CN" altLang="en-US" sz="2800" i="1">
                                  <a:latin typeface="Cambria Math" panose="02040503050406030204" pitchFamily="18" charset="0"/>
                                </a:rPr>
                                <m:t>𝑖</m:t>
                              </m:r>
                            </m:sup>
                          </m:sSup>
                          <m:r>
                            <a:rPr lang="zh-CN" altLang="en-US" sz="2800" i="0">
                              <a:latin typeface="Cambria Math" panose="02040503050406030204" pitchFamily="18" charset="0"/>
                            </a:rPr>
                            <m:t>,</m:t>
                          </m:r>
                          <m:sSup>
                            <m:sSupPr>
                              <m:ctrlPr>
                                <a:rPr lang="zh-CN" altLang="en-US" sz="2800" i="1">
                                  <a:latin typeface="Cambria Math" panose="02040503050406030204" pitchFamily="18" charset="0"/>
                                </a:rPr>
                              </m:ctrlPr>
                            </m:sSupPr>
                            <m:e>
                              <m:r>
                                <a:rPr lang="zh-CN" altLang="en-US" sz="2800" i="1">
                                  <a:latin typeface="Cambria Math" panose="02040503050406030204" pitchFamily="18" charset="0"/>
                                </a:rPr>
                                <m:t>𝑦</m:t>
                              </m:r>
                            </m:e>
                            <m:sup>
                              <m:r>
                                <a:rPr lang="zh-CN" altLang="en-US" sz="2800" i="1">
                                  <a:latin typeface="Cambria Math" panose="02040503050406030204" pitchFamily="18" charset="0"/>
                                </a:rPr>
                                <m:t>𝑖</m:t>
                              </m:r>
                            </m:sup>
                          </m:sSup>
                        </m:e>
                      </m:d>
                      <m:r>
                        <a:rPr lang="zh-CN" altLang="en-US" sz="2800" i="0">
                          <a:latin typeface="Cambria Math" panose="02040503050406030204" pitchFamily="18" charset="0"/>
                        </a:rPr>
                        <m:t>,</m:t>
                      </m:r>
                      <m:r>
                        <a:rPr lang="zh-CN" altLang="en-US" sz="2800" i="1">
                          <a:latin typeface="Cambria Math" panose="02040503050406030204" pitchFamily="18" charset="0"/>
                        </a:rPr>
                        <m:t>𝑖</m:t>
                      </m:r>
                      <m:r>
                        <a:rPr lang="zh-CN" altLang="en-US" sz="2800" i="0">
                          <a:latin typeface="Cambria Math" panose="02040503050406030204" pitchFamily="18" charset="0"/>
                        </a:rPr>
                        <m:t>=1,2,...</m:t>
                      </m:r>
                      <m:r>
                        <a:rPr lang="zh-CN" altLang="en-US" sz="2800" i="1">
                          <a:latin typeface="Cambria Math" panose="02040503050406030204" pitchFamily="18" charset="0"/>
                        </a:rPr>
                        <m:t>𝑛</m:t>
                      </m:r>
                    </m:oMath>
                  </m:oMathPara>
                </a14:m>
                <a:endParaRPr lang="zh-CN" altLang="en-US" sz="2800" dirty="0"/>
              </a:p>
            </p:txBody>
          </p:sp>
        </mc:Choice>
        <mc:Fallback xmlns="">
          <p:sp>
            <p:nvSpPr>
              <p:cNvPr id="3" name="矩形 2"/>
              <p:cNvSpPr>
                <a:spLocks noRot="1" noChangeAspect="1" noMove="1" noResize="1" noEditPoints="1" noAdjustHandles="1" noChangeArrowheads="1" noChangeShapeType="1" noTextEdit="1"/>
              </p:cNvSpPr>
              <p:nvPr/>
            </p:nvSpPr>
            <p:spPr>
              <a:xfrm>
                <a:off x="2428876" y="2225726"/>
                <a:ext cx="5176610" cy="578685"/>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2746835" y="3546547"/>
                <a:ext cx="3664849" cy="5091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2400" i="1" smtClean="0">
                              <a:latin typeface="Cambria Math" panose="02040503050406030204" pitchFamily="18" charset="0"/>
                            </a:rPr>
                          </m:ctrlPr>
                        </m:dPr>
                        <m:e>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𝑃</m:t>
                              </m:r>
                            </m:e>
                            <m:sub>
                              <m:r>
                                <a:rPr lang="zh-CN" altLang="en-US" sz="2400" i="0">
                                  <a:latin typeface="Cambria Math" panose="02040503050406030204" pitchFamily="18" charset="0"/>
                                </a:rPr>
                                <m:t>0</m:t>
                              </m:r>
                            </m:sub>
                            <m:sup>
                              <m:r>
                                <a:rPr lang="zh-CN" altLang="en-US" sz="2400" i="1">
                                  <a:latin typeface="Cambria Math" panose="02040503050406030204" pitchFamily="18" charset="0"/>
                                </a:rPr>
                                <m:t>𝑠𝑜𝑢𝑛𝑑</m:t>
                              </m:r>
                            </m:sup>
                          </m:sSubSup>
                          <m:r>
                            <a:rPr lang="zh-CN" altLang="en-US" sz="2400" i="0">
                              <a:latin typeface="Cambria Math" panose="02040503050406030204" pitchFamily="18" charset="0"/>
                            </a:rPr>
                            <m:t>=[</m:t>
                          </m:r>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𝑥</m:t>
                              </m:r>
                            </m:e>
                            <m:sub>
                              <m:r>
                                <a:rPr lang="zh-CN" altLang="en-US" sz="2400" i="0">
                                  <a:latin typeface="Cambria Math" panose="02040503050406030204" pitchFamily="18" charset="0"/>
                                </a:rPr>
                                <m:t>0</m:t>
                              </m:r>
                            </m:sub>
                            <m:sup>
                              <m:r>
                                <a:rPr lang="zh-CN" altLang="en-US" sz="2400" i="1">
                                  <a:latin typeface="Cambria Math" panose="02040503050406030204" pitchFamily="18" charset="0"/>
                                </a:rPr>
                                <m:t>𝑠𝑜𝑢𝑛𝑑</m:t>
                              </m:r>
                            </m:sup>
                          </m:sSubSup>
                          <m:r>
                            <a:rPr lang="zh-CN" altLang="en-US" sz="2400" i="0">
                              <a:latin typeface="Cambria Math" panose="02040503050406030204" pitchFamily="18" charset="0"/>
                            </a:rPr>
                            <m:t>,</m:t>
                          </m:r>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𝑦</m:t>
                              </m:r>
                            </m:e>
                            <m:sub>
                              <m:r>
                                <a:rPr lang="zh-CN" altLang="en-US" sz="2400" i="0">
                                  <a:latin typeface="Cambria Math" panose="02040503050406030204" pitchFamily="18" charset="0"/>
                                </a:rPr>
                                <m:t>0</m:t>
                              </m:r>
                            </m:sub>
                            <m:sup>
                              <m:r>
                                <a:rPr lang="zh-CN" altLang="en-US" sz="2400" i="1">
                                  <a:latin typeface="Cambria Math" panose="02040503050406030204" pitchFamily="18" charset="0"/>
                                </a:rPr>
                                <m:t>𝑠𝑜𝑢𝑛𝑑</m:t>
                              </m:r>
                            </m:sup>
                          </m:sSubSup>
                        </m:e>
                      </m:d>
                    </m:oMath>
                  </m:oMathPara>
                </a14:m>
                <a:endParaRPr lang="zh-CN" alt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2746835" y="3546547"/>
                <a:ext cx="3664849" cy="509178"/>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6987215" y="3545714"/>
                <a:ext cx="3279424" cy="510011"/>
              </a:xfrm>
              <a:prstGeom prst="rect">
                <a:avLst/>
              </a:prstGeom>
            </p:spPr>
            <p:txBody>
              <a:bodyPr wrap="none">
                <a:spAutoFit/>
              </a:bodyPr>
              <a:lstStyle/>
              <a:p>
                <a14:m>
                  <m:oMath xmlns:m="http://schemas.openxmlformats.org/officeDocument/2006/math">
                    <m:d>
                      <m:dPr>
                        <m:begChr m:val=""/>
                        <m:endChr m:val="]"/>
                        <m:ctrlPr>
                          <a:rPr lang="zh-CN" altLang="en-US" sz="2400" i="1" smtClean="0">
                            <a:latin typeface="Cambria Math" panose="02040503050406030204" pitchFamily="18" charset="0"/>
                          </a:rPr>
                        </m:ctrlPr>
                      </m:dPr>
                      <m:e>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𝑋</m:t>
                            </m:r>
                          </m:e>
                          <m:sub>
                            <m:r>
                              <a:rPr lang="zh-CN" altLang="en-US" sz="2400" i="0">
                                <a:latin typeface="Cambria Math" panose="02040503050406030204" pitchFamily="18" charset="0"/>
                              </a:rPr>
                              <m:t>0</m:t>
                            </m:r>
                          </m:sub>
                          <m:sup>
                            <m:r>
                              <a:rPr lang="zh-CN" altLang="en-US" sz="2400" i="1">
                                <a:latin typeface="Cambria Math" panose="02040503050406030204" pitchFamily="18" charset="0"/>
                              </a:rPr>
                              <m:t>𝑖</m:t>
                            </m:r>
                          </m:sup>
                        </m:sSubSup>
                        <m:r>
                          <a:rPr lang="zh-CN" altLang="en-US" sz="2400" i="0">
                            <a:latin typeface="Cambria Math" panose="02040503050406030204" pitchFamily="18" charset="0"/>
                          </a:rPr>
                          <m:t>=[</m:t>
                        </m:r>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𝑥</m:t>
                            </m:r>
                          </m:e>
                          <m:sub>
                            <m:r>
                              <a:rPr lang="zh-CN" altLang="en-US" sz="2400" i="0">
                                <a:latin typeface="Cambria Math" panose="02040503050406030204" pitchFamily="18" charset="0"/>
                              </a:rPr>
                              <m:t>0</m:t>
                            </m:r>
                          </m:sub>
                          <m:sup>
                            <m:r>
                              <a:rPr lang="zh-CN" altLang="en-US" sz="2400" i="1">
                                <a:latin typeface="Cambria Math" panose="02040503050406030204" pitchFamily="18" charset="0"/>
                              </a:rPr>
                              <m:t>𝑖</m:t>
                            </m:r>
                          </m:sup>
                        </m:sSubSup>
                        <m:r>
                          <a:rPr lang="zh-CN" altLang="en-US" sz="2400" i="0">
                            <a:latin typeface="Cambria Math" panose="02040503050406030204" pitchFamily="18" charset="0"/>
                          </a:rPr>
                          <m:t>,</m:t>
                        </m:r>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𝑦</m:t>
                            </m:r>
                          </m:e>
                          <m:sub>
                            <m:r>
                              <a:rPr lang="zh-CN" altLang="en-US" sz="2400" i="0">
                                <a:latin typeface="Cambria Math" panose="02040503050406030204" pitchFamily="18" charset="0"/>
                              </a:rPr>
                              <m:t>0</m:t>
                            </m:r>
                          </m:sub>
                          <m:sup>
                            <m:r>
                              <a:rPr lang="zh-CN" altLang="en-US" sz="2400" i="1">
                                <a:latin typeface="Cambria Math" panose="02040503050406030204" pitchFamily="18" charset="0"/>
                              </a:rPr>
                              <m:t>𝑖</m:t>
                            </m:r>
                          </m:sup>
                        </m:sSubSup>
                      </m:e>
                    </m:d>
                  </m:oMath>
                </a14:m>
                <a:r>
                  <a:rPr lang="zh-CN" altLang="en-US" sz="2400" dirty="0" smtClean="0"/>
                  <a:t> </a:t>
                </a:r>
                <a:r>
                  <a:rPr lang="en-US" altLang="zh-CN" sz="2400" dirty="0" smtClean="0"/>
                  <a:t>,</a:t>
                </a:r>
                <a14:m>
                  <m:oMath xmlns:m="http://schemas.openxmlformats.org/officeDocument/2006/math">
                    <m:sSubSup>
                      <m:sSubSupPr>
                        <m:ctrlPr>
                          <a:rPr lang="zh-CN" altLang="en-US" sz="2400" i="1" smtClean="0">
                            <a:latin typeface="Cambria Math" panose="02040503050406030204" pitchFamily="18" charset="0"/>
                          </a:rPr>
                        </m:ctrlPr>
                      </m:sSubSupPr>
                      <m:e>
                        <m:r>
                          <a:rPr lang="zh-CN" altLang="en-US" sz="2400" i="1">
                            <a:latin typeface="Cambria Math" panose="02040503050406030204" pitchFamily="18" charset="0"/>
                          </a:rPr>
                          <m:t>𝑤</m:t>
                        </m:r>
                      </m:e>
                      <m:sub>
                        <m:r>
                          <a:rPr lang="zh-CN" altLang="en-US" sz="2400" i="0">
                            <a:latin typeface="Cambria Math" panose="02040503050406030204" pitchFamily="18" charset="0"/>
                          </a:rPr>
                          <m:t>0</m:t>
                        </m:r>
                      </m:sub>
                      <m:sup>
                        <m:r>
                          <a:rPr lang="zh-CN" altLang="en-US" sz="2400" i="1">
                            <a:latin typeface="Cambria Math" panose="02040503050406030204" pitchFamily="18" charset="0"/>
                          </a:rPr>
                          <m:t>𝑖</m:t>
                        </m:r>
                      </m:sup>
                    </m:sSubSup>
                    <m:r>
                      <a:rPr lang="zh-CN" altLang="en-US" sz="2400" i="0">
                        <a:latin typeface="Cambria Math" panose="02040503050406030204" pitchFamily="18" charset="0"/>
                      </a:rPr>
                      <m:t>=</m:t>
                    </m:r>
                    <m:f>
                      <m:fPr>
                        <m:type m:val="lin"/>
                        <m:ctrlPr>
                          <a:rPr lang="zh-CN" altLang="en-US" sz="2400" i="1">
                            <a:latin typeface="Cambria Math" panose="02040503050406030204" pitchFamily="18" charset="0"/>
                          </a:rPr>
                        </m:ctrlPr>
                      </m:fPr>
                      <m:num>
                        <m:r>
                          <a:rPr lang="zh-CN" altLang="en-US" sz="2400" i="0">
                            <a:latin typeface="Cambria Math" panose="02040503050406030204" pitchFamily="18" charset="0"/>
                          </a:rPr>
                          <m:t>1</m:t>
                        </m:r>
                      </m:num>
                      <m:den>
                        <m:r>
                          <a:rPr lang="zh-CN" altLang="en-US" sz="2400" i="1">
                            <a:latin typeface="Cambria Math" panose="02040503050406030204" pitchFamily="18" charset="0"/>
                          </a:rPr>
                          <m:t>𝑛</m:t>
                        </m:r>
                      </m:den>
                    </m:f>
                  </m:oMath>
                </a14:m>
                <a:endParaRPr lang="en-US" altLang="zh-CN" sz="2400" b="0" i="1" dirty="0" smtClean="0">
                  <a:latin typeface="Cambria Math" panose="020405030504060302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6987215" y="3545714"/>
                <a:ext cx="3279424" cy="510011"/>
              </a:xfrm>
              <a:prstGeom prst="rect">
                <a:avLst/>
              </a:prstGeom>
              <a:blipFill rotWithShape="0">
                <a:blip r:embed="rId6"/>
                <a:stretch>
                  <a:fillRect t="-3614" b="-24096"/>
                </a:stretch>
              </a:blipFill>
            </p:spPr>
            <p:txBody>
              <a:bodyPr/>
              <a:lstStyle/>
              <a:p>
                <a:r>
                  <a:rPr lang="zh-CN" altLang="en-US">
                    <a:noFill/>
                  </a:rPr>
                  <a:t> </a:t>
                </a:r>
              </a:p>
            </p:txBody>
          </p:sp>
        </mc:Fallback>
      </mc:AlternateContent>
      <p:sp>
        <p:nvSpPr>
          <p:cNvPr id="9" name="右箭头 8"/>
          <p:cNvSpPr/>
          <p:nvPr/>
        </p:nvSpPr>
        <p:spPr>
          <a:xfrm>
            <a:off x="6384835" y="3702049"/>
            <a:ext cx="468141" cy="302910"/>
          </a:xfrm>
          <a:prstGeom prs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矩形 9"/>
              <p:cNvSpPr/>
              <p:nvPr/>
            </p:nvSpPr>
            <p:spPr>
              <a:xfrm>
                <a:off x="6411684" y="4067309"/>
                <a:ext cx="4964244" cy="9432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2400" i="1" smtClean="0">
                              <a:latin typeface="Cambria Math" panose="02040503050406030204" pitchFamily="18" charset="0"/>
                            </a:rPr>
                          </m:ctrlPr>
                        </m:dPr>
                        <m:e>
                          <m:m>
                            <m:mPr>
                              <m:mcs>
                                <m:mc>
                                  <m:mcPr>
                                    <m:count m:val="1"/>
                                    <m:mcJc m:val="center"/>
                                  </m:mcPr>
                                </m:mc>
                              </m:mcs>
                              <m:ctrlPr>
                                <a:rPr lang="zh-CN" altLang="en-US" sz="2400" i="1">
                                  <a:latin typeface="Cambria Math" panose="02040503050406030204" pitchFamily="18" charset="0"/>
                                </a:rPr>
                              </m:ctrlPr>
                            </m:mPr>
                            <m:mr>
                              <m:e>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𝑥</m:t>
                                    </m:r>
                                  </m:e>
                                  <m:sub>
                                    <m:r>
                                      <a:rPr lang="zh-CN" altLang="en-US" sz="2400" i="1">
                                        <a:latin typeface="Cambria Math" panose="02040503050406030204" pitchFamily="18" charset="0"/>
                                      </a:rPr>
                                      <m:t>𝑘</m:t>
                                    </m:r>
                                  </m:sub>
                                  <m:sup>
                                    <m:r>
                                      <a:rPr lang="zh-CN" altLang="en-US" sz="2400" i="1">
                                        <a:latin typeface="Cambria Math" panose="02040503050406030204" pitchFamily="18" charset="0"/>
                                      </a:rPr>
                                      <m:t>𝑖</m:t>
                                    </m:r>
                                  </m:sup>
                                </m:sSubSup>
                              </m:e>
                            </m:mr>
                            <m:mr>
                              <m:e>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𝑦</m:t>
                                    </m:r>
                                  </m:e>
                                  <m:sub>
                                    <m:r>
                                      <a:rPr lang="zh-CN" altLang="en-US" sz="2400" i="1">
                                        <a:latin typeface="Cambria Math" panose="02040503050406030204" pitchFamily="18" charset="0"/>
                                      </a:rPr>
                                      <m:t>𝑘</m:t>
                                    </m:r>
                                  </m:sub>
                                  <m:sup>
                                    <m:r>
                                      <a:rPr lang="zh-CN" altLang="en-US" sz="2400" i="1">
                                        <a:latin typeface="Cambria Math" panose="02040503050406030204" pitchFamily="18" charset="0"/>
                                      </a:rPr>
                                      <m:t>𝑖</m:t>
                                    </m:r>
                                  </m:sup>
                                </m:sSubSup>
                              </m:e>
                            </m:mr>
                          </m:m>
                        </m:e>
                      </m:d>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m>
                            <m:mPr>
                              <m:mcs>
                                <m:mc>
                                  <m:mcPr>
                                    <m:count m:val="1"/>
                                    <m:mcJc m:val="center"/>
                                  </m:mcPr>
                                </m:mc>
                              </m:mcs>
                              <m:ctrlPr>
                                <a:rPr lang="zh-CN" altLang="en-US" sz="2400" i="1">
                                  <a:latin typeface="Cambria Math" panose="02040503050406030204" pitchFamily="18" charset="0"/>
                                </a:rPr>
                              </m:ctrlPr>
                            </m:mPr>
                            <m:mr>
                              <m:e>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𝑥</m:t>
                                    </m:r>
                                  </m:e>
                                  <m:sub>
                                    <m:r>
                                      <a:rPr lang="zh-CN" altLang="en-US" sz="2400" i="1">
                                        <a:latin typeface="Cambria Math" panose="02040503050406030204" pitchFamily="18" charset="0"/>
                                      </a:rPr>
                                      <m:t>𝑘</m:t>
                                    </m:r>
                                    <m:r>
                                      <a:rPr lang="zh-CN" altLang="en-US" sz="2400" i="0">
                                        <a:latin typeface="Cambria Math" panose="02040503050406030204" pitchFamily="18" charset="0"/>
                                      </a:rPr>
                                      <m:t>−1</m:t>
                                    </m:r>
                                  </m:sub>
                                  <m:sup>
                                    <m:r>
                                      <a:rPr lang="zh-CN" altLang="en-US" sz="2400" i="1">
                                        <a:latin typeface="Cambria Math" panose="02040503050406030204" pitchFamily="18" charset="0"/>
                                      </a:rPr>
                                      <m:t>𝑖</m:t>
                                    </m:r>
                                  </m:sup>
                                </m:sSubSup>
                              </m:e>
                            </m:mr>
                            <m:mr>
                              <m:e>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𝑦</m:t>
                                    </m:r>
                                  </m:e>
                                  <m:sub>
                                    <m:r>
                                      <a:rPr lang="zh-CN" altLang="en-US" sz="2400" i="1">
                                        <a:latin typeface="Cambria Math" panose="02040503050406030204" pitchFamily="18" charset="0"/>
                                      </a:rPr>
                                      <m:t>𝑘</m:t>
                                    </m:r>
                                    <m:r>
                                      <a:rPr lang="zh-CN" altLang="en-US" sz="2400" i="0">
                                        <a:latin typeface="Cambria Math" panose="02040503050406030204" pitchFamily="18" charset="0"/>
                                      </a:rPr>
                                      <m:t>−1</m:t>
                                    </m:r>
                                  </m:sub>
                                  <m:sup>
                                    <m:r>
                                      <a:rPr lang="zh-CN" altLang="en-US" sz="2400" i="1">
                                        <a:latin typeface="Cambria Math" panose="02040503050406030204" pitchFamily="18" charset="0"/>
                                      </a:rPr>
                                      <m:t>𝑖</m:t>
                                    </m:r>
                                  </m:sup>
                                </m:sSubSup>
                              </m:e>
                            </m:mr>
                          </m:m>
                        </m:e>
                      </m:d>
                      <m:r>
                        <a:rPr lang="zh-CN" altLang="en-US" sz="2400" i="0">
                          <a:latin typeface="Cambria Math" panose="02040503050406030204" pitchFamily="18" charset="0"/>
                        </a:rPr>
                        <m:t>+</m:t>
                      </m:r>
                      <m:r>
                        <a:rPr lang="zh-CN" altLang="en-US" sz="2400" i="1">
                          <a:latin typeface="Cambria Math" panose="02040503050406030204" pitchFamily="18" charset="0"/>
                        </a:rPr>
                        <m:t>𝑠</m:t>
                      </m:r>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𝑙</m:t>
                          </m:r>
                        </m:e>
                        <m:sub>
                          <m:r>
                            <a:rPr lang="zh-CN" altLang="en-US" sz="2400" i="1">
                              <a:latin typeface="Cambria Math" panose="02040503050406030204" pitchFamily="18" charset="0"/>
                            </a:rPr>
                            <m:t>𝑘</m:t>
                          </m:r>
                        </m:sub>
                        <m:sup>
                          <m:r>
                            <a:rPr lang="zh-CN" altLang="en-US" sz="2400" i="1">
                              <a:latin typeface="Cambria Math" panose="02040503050406030204" pitchFamily="18" charset="0"/>
                            </a:rPr>
                            <m:t>𝑖</m:t>
                          </m:r>
                        </m:sup>
                      </m:sSubSup>
                      <m:d>
                        <m:dPr>
                          <m:begChr m:val="["/>
                          <m:endChr m:val="]"/>
                          <m:ctrlPr>
                            <a:rPr lang="zh-CN" altLang="en-US" sz="2400" i="1">
                              <a:latin typeface="Cambria Math" panose="02040503050406030204" pitchFamily="18" charset="0"/>
                            </a:rPr>
                          </m:ctrlPr>
                        </m:dPr>
                        <m:e>
                          <m:m>
                            <m:mPr>
                              <m:mcs>
                                <m:mc>
                                  <m:mcPr>
                                    <m:count m:val="1"/>
                                    <m:mcJc m:val="center"/>
                                  </m:mcPr>
                                </m:mc>
                              </m:mcs>
                              <m:ctrlPr>
                                <a:rPr lang="zh-CN" altLang="en-US" sz="2400" i="1">
                                  <a:latin typeface="Cambria Math" panose="02040503050406030204" pitchFamily="18" charset="0"/>
                                </a:rPr>
                              </m:ctrlPr>
                            </m:mPr>
                            <m:mr>
                              <m:e>
                                <m:r>
                                  <m:rPr>
                                    <m:sty m:val="p"/>
                                  </m:rPr>
                                  <a:rPr lang="zh-CN" altLang="en-US" sz="2400" i="0">
                                    <a:latin typeface="Cambria Math" panose="02040503050406030204" pitchFamily="18" charset="0"/>
                                  </a:rPr>
                                  <m:t>cos</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𝜃</m:t>
                                    </m:r>
                                  </m:e>
                                  <m:sub>
                                    <m:r>
                                      <a:rPr lang="zh-CN" altLang="en-US" sz="2400" i="1">
                                        <a:latin typeface="Cambria Math" panose="02040503050406030204" pitchFamily="18" charset="0"/>
                                      </a:rPr>
                                      <m:t>𝑘</m:t>
                                    </m:r>
                                  </m:sub>
                                </m:sSub>
                              </m:e>
                            </m:mr>
                            <m:mr>
                              <m:e>
                                <m:r>
                                  <m:rPr>
                                    <m:sty m:val="p"/>
                                  </m:rPr>
                                  <a:rPr lang="zh-CN" altLang="en-US" sz="2400" i="0">
                                    <a:latin typeface="Cambria Math" panose="02040503050406030204" pitchFamily="18" charset="0"/>
                                  </a:rPr>
                                  <m:t>sin</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𝜃</m:t>
                                    </m:r>
                                  </m:e>
                                  <m:sub>
                                    <m:r>
                                      <a:rPr lang="zh-CN" altLang="en-US" sz="2400" i="1">
                                        <a:latin typeface="Cambria Math" panose="02040503050406030204" pitchFamily="18" charset="0"/>
                                      </a:rPr>
                                      <m:t>𝑘</m:t>
                                    </m:r>
                                  </m:sub>
                                </m:sSub>
                              </m:e>
                            </m:mr>
                          </m:m>
                        </m:e>
                      </m:d>
                      <m:r>
                        <a:rPr lang="zh-CN" altLang="en-US" sz="2400" i="0">
                          <a:latin typeface="Cambria Math" panose="02040503050406030204" pitchFamily="18" charset="0"/>
                        </a:rPr>
                        <m:t>+</m:t>
                      </m:r>
                      <m:r>
                        <a:rPr lang="zh-CN" altLang="en-US" sz="2400" i="1">
                          <a:latin typeface="Cambria Math" panose="02040503050406030204" pitchFamily="18" charset="0"/>
                        </a:rPr>
                        <m:t>𝑊</m:t>
                      </m:r>
                      <m:r>
                        <a:rPr lang="zh-CN" altLang="en-US" sz="2400" i="0">
                          <a:latin typeface="Cambria Math" panose="02040503050406030204" pitchFamily="18" charset="0"/>
                        </a:rPr>
                        <m:t>(</m:t>
                      </m:r>
                      <m:r>
                        <a:rPr lang="zh-CN" altLang="en-US" sz="2400" i="1">
                          <a:latin typeface="Cambria Math" panose="02040503050406030204" pitchFamily="18" charset="0"/>
                        </a:rPr>
                        <m:t>𝑘</m:t>
                      </m:r>
                      <m:r>
                        <a:rPr lang="en-US" altLang="zh-CN" sz="2400" b="0" i="1" smtClean="0">
                          <a:latin typeface="Cambria Math" panose="02040503050406030204" pitchFamily="18" charset="0"/>
                        </a:rPr>
                        <m:t>)</m:t>
                      </m:r>
                    </m:oMath>
                  </m:oMathPara>
                </a14:m>
                <a:endParaRPr lang="zh-CN" alt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6411684" y="4067309"/>
                <a:ext cx="4964244" cy="943272"/>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4579259" y="5022165"/>
                <a:ext cx="3713196" cy="9324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2400" i="1" smtClean="0">
                              <a:latin typeface="Cambria Math" panose="02040503050406030204" pitchFamily="18" charset="0"/>
                            </a:rPr>
                          </m:ctrlPr>
                        </m:dPr>
                        <m:e>
                          <m:m>
                            <m:mPr>
                              <m:mcs>
                                <m:mc>
                                  <m:mcPr>
                                    <m:count m:val="1"/>
                                    <m:mcJc m:val="center"/>
                                  </m:mcPr>
                                </m:mc>
                              </m:mcs>
                              <m:ctrlPr>
                                <a:rPr lang="zh-CN" altLang="en-US" sz="2400" i="1">
                                  <a:latin typeface="Cambria Math" panose="02040503050406030204" pitchFamily="18" charset="0"/>
                                </a:rPr>
                              </m:ctrlPr>
                            </m:mPr>
                            <m:mr>
                              <m:e>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𝑥</m:t>
                                    </m:r>
                                  </m:e>
                                  <m:sub>
                                    <m:r>
                                      <a:rPr lang="zh-CN" altLang="en-US" sz="2400" i="1">
                                        <a:latin typeface="Cambria Math" panose="02040503050406030204" pitchFamily="18" charset="0"/>
                                      </a:rPr>
                                      <m:t>𝑘</m:t>
                                    </m:r>
                                  </m:sub>
                                  <m:sup>
                                    <m:r>
                                      <a:rPr lang="zh-CN" altLang="en-US" sz="2400" i="1">
                                        <a:latin typeface="Cambria Math" panose="02040503050406030204" pitchFamily="18" charset="0"/>
                                      </a:rPr>
                                      <m:t>𝑠𝑜𝑢𝑛𝑑</m:t>
                                    </m:r>
                                  </m:sup>
                                </m:sSubSup>
                              </m:e>
                            </m:mr>
                            <m:mr>
                              <m:e>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𝑦</m:t>
                                    </m:r>
                                  </m:e>
                                  <m:sub>
                                    <m:r>
                                      <a:rPr lang="zh-CN" altLang="en-US" sz="2400" i="1">
                                        <a:latin typeface="Cambria Math" panose="02040503050406030204" pitchFamily="18" charset="0"/>
                                      </a:rPr>
                                      <m:t>𝑘</m:t>
                                    </m:r>
                                  </m:sub>
                                  <m:sup>
                                    <m:r>
                                      <a:rPr lang="zh-CN" altLang="en-US" sz="2400" i="1">
                                        <a:latin typeface="Cambria Math" panose="02040503050406030204" pitchFamily="18" charset="0"/>
                                      </a:rPr>
                                      <m:t>𝑠𝑜𝑢𝑛𝑑</m:t>
                                    </m:r>
                                  </m:sup>
                                </m:sSubSup>
                              </m:e>
                            </m:mr>
                          </m:m>
                        </m:e>
                      </m:d>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m>
                            <m:mPr>
                              <m:mcs>
                                <m:mc>
                                  <m:mcPr>
                                    <m:count m:val="1"/>
                                    <m:mcJc m:val="center"/>
                                  </m:mcPr>
                                </m:mc>
                              </m:mcs>
                              <m:ctrlPr>
                                <a:rPr lang="zh-CN" altLang="en-US" sz="2400" i="1">
                                  <a:latin typeface="Cambria Math" panose="02040503050406030204" pitchFamily="18" charset="0"/>
                                </a:rPr>
                              </m:ctrlPr>
                            </m:mPr>
                            <m:mr>
                              <m:e>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𝑥</m:t>
                                    </m:r>
                                  </m:e>
                                  <m:sub>
                                    <m:r>
                                      <a:rPr lang="zh-CN" altLang="en-US" sz="2400" i="1">
                                        <a:latin typeface="Cambria Math" panose="02040503050406030204" pitchFamily="18" charset="0"/>
                                      </a:rPr>
                                      <m:t>𝑘</m:t>
                                    </m:r>
                                  </m:sub>
                                  <m:sup>
                                    <m:r>
                                      <a:rPr lang="zh-CN" altLang="en-US" sz="2400" i="1">
                                        <a:latin typeface="Cambria Math" panose="02040503050406030204" pitchFamily="18" charset="0"/>
                                      </a:rPr>
                                      <m:t>𝑡𝑟𝑢𝑒</m:t>
                                    </m:r>
                                  </m:sup>
                                </m:sSubSup>
                              </m:e>
                            </m:mr>
                            <m:mr>
                              <m:e>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𝑦</m:t>
                                    </m:r>
                                  </m:e>
                                  <m:sub>
                                    <m:r>
                                      <a:rPr lang="zh-CN" altLang="en-US" sz="2400" i="1">
                                        <a:latin typeface="Cambria Math" panose="02040503050406030204" pitchFamily="18" charset="0"/>
                                      </a:rPr>
                                      <m:t>𝑘</m:t>
                                    </m:r>
                                  </m:sub>
                                  <m:sup>
                                    <m:r>
                                      <a:rPr lang="zh-CN" altLang="en-US" sz="2400" i="1">
                                        <a:latin typeface="Cambria Math" panose="02040503050406030204" pitchFamily="18" charset="0"/>
                                      </a:rPr>
                                      <m:t>𝑡𝑟𝑢𝑒</m:t>
                                    </m:r>
                                  </m:sup>
                                </m:sSubSup>
                              </m:e>
                            </m:mr>
                          </m:m>
                        </m:e>
                      </m:d>
                      <m:r>
                        <a:rPr lang="zh-CN" altLang="en-US" sz="2400" i="0">
                          <a:latin typeface="Cambria Math" panose="02040503050406030204" pitchFamily="18" charset="0"/>
                        </a:rPr>
                        <m:t>+</m:t>
                      </m:r>
                      <m:r>
                        <a:rPr lang="zh-CN" altLang="en-US" sz="2400" i="1">
                          <a:latin typeface="Cambria Math" panose="02040503050406030204" pitchFamily="18" charset="0"/>
                        </a:rPr>
                        <m:t>𝑉</m:t>
                      </m:r>
                      <m:r>
                        <a:rPr lang="zh-CN" altLang="en-US" sz="2400" i="0">
                          <a:latin typeface="Cambria Math" panose="02040503050406030204" pitchFamily="18" charset="0"/>
                        </a:rPr>
                        <m:t>(</m:t>
                      </m:r>
                      <m:r>
                        <a:rPr lang="zh-CN" altLang="en-US" sz="2400" i="1">
                          <a:latin typeface="Cambria Math" panose="02040503050406030204" pitchFamily="18" charset="0"/>
                        </a:rPr>
                        <m:t>𝑘</m:t>
                      </m:r>
                      <m:r>
                        <a:rPr lang="en-US" altLang="zh-CN" sz="2400" b="0" i="1" smtClean="0">
                          <a:latin typeface="Cambria Math" panose="02040503050406030204" pitchFamily="18" charset="0"/>
                        </a:rPr>
                        <m:t>)</m:t>
                      </m:r>
                    </m:oMath>
                  </m:oMathPara>
                </a14:m>
                <a:endParaRPr lang="zh-CN" altLang="en-US" sz="2400" dirty="0"/>
              </a:p>
            </p:txBody>
          </p:sp>
        </mc:Choice>
        <mc:Fallback xmlns="">
          <p:sp>
            <p:nvSpPr>
              <p:cNvPr id="14" name="矩形 13"/>
              <p:cNvSpPr>
                <a:spLocks noRot="1" noChangeAspect="1" noMove="1" noResize="1" noEditPoints="1" noAdjustHandles="1" noChangeArrowheads="1" noChangeShapeType="1" noTextEdit="1"/>
              </p:cNvSpPr>
              <p:nvPr/>
            </p:nvSpPr>
            <p:spPr>
              <a:xfrm>
                <a:off x="4579259" y="5022165"/>
                <a:ext cx="3713196" cy="932499"/>
              </a:xfrm>
              <a:prstGeom prst="rect">
                <a:avLst/>
              </a:prstGeom>
              <a:blipFill rotWithShape="0">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0404226"/>
      </p:ext>
    </p:extLst>
  </p:cSld>
  <p:clrMapOvr>
    <a:masterClrMapping/>
  </p:clrMapOvr>
  <p:transition advTm="66176"/>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rPr>
              <a:t>室内融合定位算法设计</a:t>
            </a:r>
            <a:endParaRPr lang="zh-CN" altLang="zh-CN" sz="28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7412" name="内容占位符 2"/>
              <p:cNvSpPr>
                <a:spLocks noGrp="1" noChangeArrowheads="1"/>
              </p:cNvSpPr>
              <p:nvPr>
                <p:ph idx="1"/>
              </p:nvPr>
            </p:nvSpPr>
            <p:spPr>
              <a:xfrm>
                <a:off x="1524001" y="1227189"/>
                <a:ext cx="9124334" cy="5175250"/>
              </a:xfrm>
              <a:ln/>
            </p:spPr>
            <p:txBody>
              <a:bodyPr>
                <a:normAutofit/>
              </a:bodyPr>
              <a:lstStyle/>
              <a:p>
                <a:pPr marL="342900" indent="-342900" algn="l">
                  <a:buClr>
                    <a:schemeClr val="tx2"/>
                  </a:buClr>
                  <a:buFont typeface="Wingdings" panose="05000000000000000000" pitchFamily="2" charset="2"/>
                  <a:buChar char="p"/>
                </a:pPr>
                <a:r>
                  <a:rPr lang="zh-CN" altLang="en-US" sz="3200" dirty="0" smtClean="0">
                    <a:latin typeface="微软雅黑" panose="020B0503020204020204" pitchFamily="34" charset="-122"/>
                    <a:ea typeface="微软雅黑" panose="020B0503020204020204" pitchFamily="34" charset="-122"/>
                  </a:rPr>
                  <a:t>室内空旷场景</a:t>
                </a:r>
                <a:endParaRPr lang="en-US" altLang="zh-CN" sz="32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基于非视距识别的粒子权值更新</a:t>
                </a:r>
                <a:endParaRPr lang="en-US" altLang="zh-CN" sz="2800" dirty="0" smtClean="0">
                  <a:latin typeface="微软雅黑" panose="020B0503020204020204" pitchFamily="34" charset="-122"/>
                  <a:ea typeface="微软雅黑" panose="020B0503020204020204" pitchFamily="34" charset="-122"/>
                </a:endParaRPr>
              </a:p>
              <a:p>
                <a:pPr marL="1428750" lvl="2" indent="-514350" algn="l">
                  <a:lnSpc>
                    <a:spcPct val="100000"/>
                  </a:lnSpc>
                  <a:buClr>
                    <a:schemeClr val="tx2"/>
                  </a:buClr>
                  <a:buFont typeface="+mj-lt"/>
                  <a:buAutoNum type="arabicPeriod"/>
                </a:pPr>
                <a:r>
                  <a:rPr lang="zh-CN" altLang="en-US" sz="2600" dirty="0" smtClean="0">
                    <a:latin typeface="微软雅黑" panose="020B0503020204020204" pitchFamily="34" charset="-122"/>
                    <a:ea typeface="微软雅黑" panose="020B0503020204020204" pitchFamily="34" charset="-122"/>
                  </a:rPr>
                  <a:t>检测</a:t>
                </a:r>
                <a:r>
                  <a:rPr lang="en-US" altLang="zh-CN" sz="2600" dirty="0" smtClean="0">
                    <a:latin typeface="微软雅黑" panose="020B0503020204020204" pitchFamily="34" charset="-122"/>
                    <a:ea typeface="微软雅黑" panose="020B0503020204020204" pitchFamily="34" charset="-122"/>
                  </a:rPr>
                  <a:t>k</a:t>
                </a:r>
                <a:r>
                  <a:rPr lang="zh-CN" altLang="en-US" sz="2600" dirty="0" smtClean="0">
                    <a:latin typeface="微软雅黑" panose="020B0503020204020204" pitchFamily="34" charset="-122"/>
                    <a:ea typeface="微软雅黑" panose="020B0503020204020204" pitchFamily="34" charset="-122"/>
                  </a:rPr>
                  <a:t>时刻是否接收到声信号定位信息</a:t>
                </a:r>
                <a14:m>
                  <m:oMath xmlns:m="http://schemas.openxmlformats.org/officeDocument/2006/math">
                    <m:sSubSup>
                      <m:sSubSupPr>
                        <m:ctrlPr>
                          <a:rPr lang="en-US" altLang="zh-CN" sz="2600" i="1">
                            <a:latin typeface="Cambria Math" panose="02040503050406030204" pitchFamily="18" charset="0"/>
                            <a:ea typeface="微软雅黑" panose="020B0503020204020204" pitchFamily="34" charset="-122"/>
                          </a:rPr>
                        </m:ctrlPr>
                      </m:sSubSupPr>
                      <m:e>
                        <m:r>
                          <a:rPr lang="en-US" altLang="zh-CN" sz="2600" i="1">
                            <a:latin typeface="Cambria Math" panose="02040503050406030204" pitchFamily="18" charset="0"/>
                            <a:ea typeface="微软雅黑" panose="020B0503020204020204" pitchFamily="34" charset="-122"/>
                          </a:rPr>
                          <m:t>𝑃</m:t>
                        </m:r>
                      </m:e>
                      <m:sub>
                        <m:r>
                          <a:rPr lang="en-US" altLang="zh-CN" sz="2600" i="1">
                            <a:latin typeface="Cambria Math" panose="02040503050406030204" pitchFamily="18" charset="0"/>
                            <a:ea typeface="微软雅黑" panose="020B0503020204020204" pitchFamily="34" charset="-122"/>
                          </a:rPr>
                          <m:t>𝑘</m:t>
                        </m:r>
                      </m:sub>
                      <m:sup>
                        <m:r>
                          <a:rPr lang="en-US" altLang="zh-CN" sz="2600" b="0" i="1" smtClean="0">
                            <a:latin typeface="Cambria Math" panose="02040503050406030204" pitchFamily="18" charset="0"/>
                            <a:ea typeface="微软雅黑" panose="020B0503020204020204" pitchFamily="34" charset="-122"/>
                          </a:rPr>
                          <m:t>𝑠𝑜𝑢𝑛𝑑</m:t>
                        </m:r>
                      </m:sup>
                    </m:sSubSup>
                  </m:oMath>
                </a14:m>
                <a:r>
                  <a:rPr lang="zh-CN" altLang="en-US" sz="2600" dirty="0" smtClean="0">
                    <a:latin typeface="微软雅黑" panose="020B0503020204020204" pitchFamily="34" charset="-122"/>
                    <a:ea typeface="微软雅黑" panose="020B0503020204020204" pitchFamily="34" charset="-122"/>
                  </a:rPr>
                  <a:t>，若接收到则进行步骤</a:t>
                </a:r>
                <a:r>
                  <a:rPr lang="en-US" altLang="zh-CN" sz="2600" dirty="0" smtClean="0">
                    <a:latin typeface="微软雅黑" panose="020B0503020204020204" pitchFamily="34" charset="-122"/>
                    <a:ea typeface="微软雅黑" panose="020B0503020204020204" pitchFamily="34" charset="-122"/>
                  </a:rPr>
                  <a:t>2。</a:t>
                </a:r>
              </a:p>
              <a:p>
                <a:pPr marL="1428750" lvl="2" indent="-514350" algn="l">
                  <a:lnSpc>
                    <a:spcPct val="100000"/>
                  </a:lnSpc>
                  <a:buClr>
                    <a:schemeClr val="tx2"/>
                  </a:buClr>
                  <a:buFont typeface="+mj-lt"/>
                  <a:buAutoNum type="arabicPeriod"/>
                </a:pPr>
                <a:r>
                  <a:rPr lang="zh-CN" altLang="en-US" sz="2600" dirty="0" smtClean="0">
                    <a:latin typeface="微软雅黑" panose="020B0503020204020204" pitchFamily="34" charset="-122"/>
                    <a:ea typeface="微软雅黑" panose="020B0503020204020204" pitchFamily="34" charset="-122"/>
                  </a:rPr>
                  <a:t>计算</a:t>
                </a:r>
                <a:r>
                  <a:rPr lang="en-US" altLang="zh-CN" sz="2600" dirty="0" smtClean="0">
                    <a:latin typeface="微软雅黑" panose="020B0503020204020204" pitchFamily="34" charset="-122"/>
                    <a:ea typeface="微软雅黑" panose="020B0503020204020204" pitchFamily="34" charset="-122"/>
                  </a:rPr>
                  <a:t>k</a:t>
                </a:r>
                <a:r>
                  <a:rPr lang="zh-CN" altLang="en-US" sz="2600" dirty="0" smtClean="0">
                    <a:latin typeface="微软雅黑" panose="020B0503020204020204" pitchFamily="34" charset="-122"/>
                    <a:ea typeface="微软雅黑" panose="020B0503020204020204" pitchFamily="34" charset="-122"/>
                  </a:rPr>
                  <a:t>时刻粒子群的位置中心：</a:t>
                </a:r>
                <a14:m>
                  <m:oMath xmlns:m="http://schemas.openxmlformats.org/officeDocument/2006/math">
                    <m:sSubSup>
                      <m:sSubSupPr>
                        <m:ctrlPr>
                          <a:rPr lang="en-US" altLang="zh-CN" sz="2600" i="1" smtClean="0">
                            <a:latin typeface="Cambria Math" panose="02040503050406030204" pitchFamily="18" charset="0"/>
                            <a:ea typeface="微软雅黑" panose="020B0503020204020204" pitchFamily="34" charset="-122"/>
                          </a:rPr>
                        </m:ctrlPr>
                      </m:sSubSupPr>
                      <m:e>
                        <m:r>
                          <a:rPr lang="en-US" altLang="zh-CN" sz="2600" b="0" i="1" smtClean="0">
                            <a:latin typeface="Cambria Math" panose="02040503050406030204" pitchFamily="18" charset="0"/>
                            <a:ea typeface="微软雅黑" panose="020B0503020204020204" pitchFamily="34" charset="-122"/>
                          </a:rPr>
                          <m:t>𝑃</m:t>
                        </m:r>
                      </m:e>
                      <m:sub>
                        <m:r>
                          <a:rPr lang="en-US" altLang="zh-CN" sz="2600" b="0" i="1" smtClean="0">
                            <a:latin typeface="Cambria Math" panose="02040503050406030204" pitchFamily="18" charset="0"/>
                            <a:ea typeface="微软雅黑" panose="020B0503020204020204" pitchFamily="34" charset="-122"/>
                          </a:rPr>
                          <m:t>𝑘</m:t>
                        </m:r>
                      </m:sub>
                      <m:sup>
                        <m:r>
                          <a:rPr lang="en-US" altLang="zh-CN" sz="2600" b="0" i="1" smtClean="0">
                            <a:latin typeface="Cambria Math" panose="02040503050406030204" pitchFamily="18" charset="0"/>
                            <a:ea typeface="微软雅黑" panose="020B0503020204020204" pitchFamily="34" charset="-122"/>
                          </a:rPr>
                          <m:t>𝑐𝑒𝑛𝑡𝑒𝑟</m:t>
                        </m:r>
                      </m:sup>
                    </m:sSubSup>
                    <m:r>
                      <a:rPr lang="en-US" altLang="zh-CN" sz="2600" b="0" i="1" smtClean="0">
                        <a:latin typeface="Cambria Math" panose="02040503050406030204" pitchFamily="18" charset="0"/>
                        <a:ea typeface="微软雅黑" panose="020B0503020204020204" pitchFamily="34" charset="-122"/>
                      </a:rPr>
                      <m:t>=</m:t>
                    </m:r>
                    <m:nary>
                      <m:naryPr>
                        <m:chr m:val="∑"/>
                        <m:ctrlPr>
                          <a:rPr lang="en-US" altLang="zh-CN" sz="2600" b="0" i="1" smtClean="0">
                            <a:latin typeface="Cambria Math" panose="02040503050406030204" pitchFamily="18" charset="0"/>
                            <a:ea typeface="微软雅黑" panose="020B0503020204020204" pitchFamily="34" charset="-122"/>
                          </a:rPr>
                        </m:ctrlPr>
                      </m:naryPr>
                      <m:sub>
                        <m:r>
                          <m:rPr>
                            <m:brk m:alnAt="23"/>
                          </m:rPr>
                          <a:rPr lang="en-US" altLang="zh-CN" sz="2600" b="0" i="1" smtClean="0">
                            <a:latin typeface="Cambria Math" panose="02040503050406030204" pitchFamily="18" charset="0"/>
                            <a:ea typeface="微软雅黑" panose="020B0503020204020204" pitchFamily="34" charset="-122"/>
                          </a:rPr>
                          <m:t>𝑖</m:t>
                        </m:r>
                        <m:r>
                          <a:rPr lang="en-US" altLang="zh-CN" sz="2600" b="0" i="1" smtClean="0">
                            <a:latin typeface="Cambria Math" panose="02040503050406030204" pitchFamily="18" charset="0"/>
                            <a:ea typeface="微软雅黑" panose="020B0503020204020204" pitchFamily="34" charset="-122"/>
                          </a:rPr>
                          <m:t>=1</m:t>
                        </m:r>
                      </m:sub>
                      <m:sup>
                        <m:r>
                          <a:rPr lang="en-US" altLang="zh-CN" sz="2600" b="0" i="1" smtClean="0">
                            <a:latin typeface="Cambria Math" panose="02040503050406030204" pitchFamily="18" charset="0"/>
                            <a:ea typeface="微软雅黑" panose="020B0503020204020204" pitchFamily="34" charset="-122"/>
                          </a:rPr>
                          <m:t>𝑛</m:t>
                        </m:r>
                      </m:sup>
                      <m:e>
                        <m:sSubSup>
                          <m:sSubSupPr>
                            <m:ctrlPr>
                              <a:rPr lang="en-US" altLang="zh-CN" sz="2600" b="0" i="1" smtClean="0">
                                <a:latin typeface="Cambria Math" panose="02040503050406030204" pitchFamily="18" charset="0"/>
                                <a:ea typeface="微软雅黑" panose="020B0503020204020204" pitchFamily="34" charset="-122"/>
                              </a:rPr>
                            </m:ctrlPr>
                          </m:sSubSupPr>
                          <m:e>
                            <m:r>
                              <a:rPr lang="en-US" altLang="zh-CN" sz="2600" b="0" i="1" smtClean="0">
                                <a:latin typeface="Cambria Math" panose="02040503050406030204" pitchFamily="18" charset="0"/>
                                <a:ea typeface="微软雅黑" panose="020B0503020204020204" pitchFamily="34" charset="-122"/>
                              </a:rPr>
                              <m:t>𝑤</m:t>
                            </m:r>
                          </m:e>
                          <m:sub>
                            <m:r>
                              <a:rPr lang="en-US" altLang="zh-CN" sz="2600" b="0" i="1" smtClean="0">
                                <a:latin typeface="Cambria Math" panose="02040503050406030204" pitchFamily="18" charset="0"/>
                                <a:ea typeface="微软雅黑" panose="020B0503020204020204" pitchFamily="34" charset="-122"/>
                              </a:rPr>
                              <m:t>𝑘</m:t>
                            </m:r>
                          </m:sub>
                          <m:sup>
                            <m:r>
                              <a:rPr lang="en-US" altLang="zh-CN" sz="2600" b="0" i="1" smtClean="0">
                                <a:latin typeface="Cambria Math" panose="02040503050406030204" pitchFamily="18" charset="0"/>
                                <a:ea typeface="微软雅黑" panose="020B0503020204020204" pitchFamily="34" charset="-122"/>
                              </a:rPr>
                              <m:t>𝑖</m:t>
                            </m:r>
                          </m:sup>
                        </m:sSubSup>
                        <m:sSubSup>
                          <m:sSubSupPr>
                            <m:ctrlPr>
                              <a:rPr lang="en-US" altLang="zh-CN" sz="2600" b="0" i="1" smtClean="0">
                                <a:latin typeface="Cambria Math" panose="02040503050406030204" pitchFamily="18" charset="0"/>
                                <a:ea typeface="微软雅黑" panose="020B0503020204020204" pitchFamily="34" charset="-122"/>
                              </a:rPr>
                            </m:ctrlPr>
                          </m:sSubSupPr>
                          <m:e>
                            <m:r>
                              <a:rPr lang="en-US" altLang="zh-CN" sz="2600" b="0" i="1" smtClean="0">
                                <a:latin typeface="Cambria Math" panose="02040503050406030204" pitchFamily="18" charset="0"/>
                                <a:ea typeface="微软雅黑" panose="020B0503020204020204" pitchFamily="34" charset="-122"/>
                              </a:rPr>
                              <m:t>𝑃</m:t>
                            </m:r>
                          </m:e>
                          <m:sub>
                            <m:r>
                              <a:rPr lang="en-US" altLang="zh-CN" sz="2600" b="0" i="1" smtClean="0">
                                <a:latin typeface="Cambria Math" panose="02040503050406030204" pitchFamily="18" charset="0"/>
                                <a:ea typeface="微软雅黑" panose="020B0503020204020204" pitchFamily="34" charset="-122"/>
                              </a:rPr>
                              <m:t>𝑘</m:t>
                            </m:r>
                          </m:sub>
                          <m:sup>
                            <m:r>
                              <a:rPr lang="en-US" altLang="zh-CN" sz="2600" b="0" i="1" smtClean="0">
                                <a:latin typeface="Cambria Math" panose="02040503050406030204" pitchFamily="18" charset="0"/>
                                <a:ea typeface="微软雅黑" panose="020B0503020204020204" pitchFamily="34" charset="-122"/>
                              </a:rPr>
                              <m:t>𝑖</m:t>
                            </m:r>
                          </m:sup>
                        </m:sSubSup>
                      </m:e>
                    </m:nary>
                  </m:oMath>
                </a14:m>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进一步计算</a:t>
                </a:r>
                <a14:m>
                  <m:oMath xmlns:m="http://schemas.openxmlformats.org/officeDocument/2006/math">
                    <m:sSubSup>
                      <m:sSubSupPr>
                        <m:ctrlPr>
                          <a:rPr lang="en-US" altLang="zh-CN" sz="2600" i="1">
                            <a:latin typeface="Cambria Math" panose="02040503050406030204" pitchFamily="18" charset="0"/>
                            <a:ea typeface="微软雅黑" panose="020B0503020204020204" pitchFamily="34" charset="-122"/>
                          </a:rPr>
                        </m:ctrlPr>
                      </m:sSubSupPr>
                      <m:e>
                        <m:r>
                          <a:rPr lang="en-US" altLang="zh-CN" sz="2600" i="1">
                            <a:latin typeface="Cambria Math" panose="02040503050406030204" pitchFamily="18" charset="0"/>
                            <a:ea typeface="微软雅黑" panose="020B0503020204020204" pitchFamily="34" charset="-122"/>
                          </a:rPr>
                          <m:t>𝑃</m:t>
                        </m:r>
                      </m:e>
                      <m:sub>
                        <m:r>
                          <a:rPr lang="en-US" altLang="zh-CN" sz="2600" i="1">
                            <a:latin typeface="Cambria Math" panose="02040503050406030204" pitchFamily="18" charset="0"/>
                            <a:ea typeface="微软雅黑" panose="020B0503020204020204" pitchFamily="34" charset="-122"/>
                          </a:rPr>
                          <m:t>𝑘</m:t>
                        </m:r>
                      </m:sub>
                      <m:sup>
                        <m:r>
                          <a:rPr lang="en-US" altLang="zh-CN" sz="2600" i="1">
                            <a:latin typeface="Cambria Math" panose="02040503050406030204" pitchFamily="18" charset="0"/>
                            <a:ea typeface="微软雅黑" panose="020B0503020204020204" pitchFamily="34" charset="-122"/>
                          </a:rPr>
                          <m:t>𝑐𝑒𝑛𝑡𝑒𝑟</m:t>
                        </m:r>
                      </m:sup>
                    </m:sSubSup>
                  </m:oMath>
                </a14:m>
                <a:r>
                  <a:rPr lang="zh-CN" altLang="en-US" sz="2600" dirty="0" smtClean="0">
                    <a:latin typeface="微软雅黑" panose="020B0503020204020204" pitchFamily="34" charset="-122"/>
                    <a:ea typeface="微软雅黑" panose="020B0503020204020204" pitchFamily="34" charset="-122"/>
                  </a:rPr>
                  <a:t>和</a:t>
                </a:r>
                <a14:m>
                  <m:oMath xmlns:m="http://schemas.openxmlformats.org/officeDocument/2006/math">
                    <m:sSubSup>
                      <m:sSubSupPr>
                        <m:ctrlPr>
                          <a:rPr lang="en-US" altLang="zh-CN" sz="2600" i="1">
                            <a:latin typeface="Cambria Math" panose="02040503050406030204" pitchFamily="18" charset="0"/>
                            <a:ea typeface="微软雅黑" panose="020B0503020204020204" pitchFamily="34" charset="-122"/>
                          </a:rPr>
                        </m:ctrlPr>
                      </m:sSubSupPr>
                      <m:e>
                        <m:r>
                          <a:rPr lang="en-US" altLang="zh-CN" sz="2600" i="1">
                            <a:latin typeface="Cambria Math" panose="02040503050406030204" pitchFamily="18" charset="0"/>
                            <a:ea typeface="微软雅黑" panose="020B0503020204020204" pitchFamily="34" charset="-122"/>
                          </a:rPr>
                          <m:t>𝑃</m:t>
                        </m:r>
                      </m:e>
                      <m:sub>
                        <m:r>
                          <a:rPr lang="en-US" altLang="zh-CN" sz="2600" i="1">
                            <a:latin typeface="Cambria Math" panose="02040503050406030204" pitchFamily="18" charset="0"/>
                            <a:ea typeface="微软雅黑" panose="020B0503020204020204" pitchFamily="34" charset="-122"/>
                          </a:rPr>
                          <m:t>𝑘</m:t>
                        </m:r>
                      </m:sub>
                      <m:sup>
                        <m:r>
                          <a:rPr lang="en-US" altLang="zh-CN" sz="2600" i="1">
                            <a:latin typeface="Cambria Math" panose="02040503050406030204" pitchFamily="18" charset="0"/>
                            <a:ea typeface="微软雅黑" panose="020B0503020204020204" pitchFamily="34" charset="-122"/>
                          </a:rPr>
                          <m:t>𝑠𝑜𝑢𝑛𝑑</m:t>
                        </m:r>
                      </m:sup>
                    </m:sSubSup>
                  </m:oMath>
                </a14:m>
                <a:r>
                  <a:rPr lang="zh-CN" altLang="en-US" sz="2600" dirty="0" smtClean="0">
                    <a:latin typeface="微软雅黑" panose="020B0503020204020204" pitchFamily="34" charset="-122"/>
                    <a:ea typeface="微软雅黑" panose="020B0503020204020204" pitchFamily="34" charset="-122"/>
                  </a:rPr>
                  <a:t>之间的欧式距离</a:t>
                </a:r>
                <a14:m>
                  <m:oMath xmlns:m="http://schemas.openxmlformats.org/officeDocument/2006/math">
                    <m:sSub>
                      <m:sSubPr>
                        <m:ctrlPr>
                          <a:rPr lang="en-US" altLang="zh-CN" sz="2600" i="1" smtClean="0">
                            <a:latin typeface="Cambria Math" panose="02040503050406030204" pitchFamily="18" charset="0"/>
                            <a:ea typeface="微软雅黑" panose="020B0503020204020204" pitchFamily="34" charset="-122"/>
                          </a:rPr>
                        </m:ctrlPr>
                      </m:sSubPr>
                      <m:e>
                        <m:r>
                          <a:rPr lang="en-US" altLang="zh-CN" sz="2600" b="0" i="1" smtClean="0">
                            <a:latin typeface="Cambria Math" panose="02040503050406030204" pitchFamily="18" charset="0"/>
                            <a:ea typeface="微软雅黑" panose="020B0503020204020204" pitchFamily="34" charset="-122"/>
                          </a:rPr>
                          <m:t>𝑑𝑖𝑠𝑡</m:t>
                        </m:r>
                      </m:e>
                      <m:sub>
                        <m:r>
                          <a:rPr lang="en-US" altLang="zh-CN" sz="2600" b="0" i="1" smtClean="0">
                            <a:latin typeface="Cambria Math" panose="02040503050406030204" pitchFamily="18" charset="0"/>
                            <a:ea typeface="微软雅黑" panose="020B0503020204020204" pitchFamily="34" charset="-122"/>
                          </a:rPr>
                          <m:t>𝑘</m:t>
                        </m:r>
                      </m:sub>
                    </m:sSub>
                  </m:oMath>
                </a14:m>
                <a:r>
                  <a:rPr lang="en-US" altLang="zh-CN" sz="2600" dirty="0" smtClean="0">
                    <a:latin typeface="微软雅黑" panose="020B0503020204020204" pitchFamily="34" charset="-122"/>
                    <a:ea typeface="微软雅黑" panose="020B0503020204020204" pitchFamily="34" charset="-122"/>
                  </a:rPr>
                  <a:t>。</a:t>
                </a:r>
              </a:p>
              <a:p>
                <a:pPr marL="1428750" lvl="2" indent="-514350" algn="l">
                  <a:lnSpc>
                    <a:spcPct val="100000"/>
                  </a:lnSpc>
                  <a:buClr>
                    <a:schemeClr val="tx2"/>
                  </a:buClr>
                  <a:buFont typeface="+mj-lt"/>
                  <a:buAutoNum type="arabicPeriod"/>
                </a:pPr>
                <a:r>
                  <a:rPr lang="zh-CN" altLang="en-US" sz="2600" dirty="0">
                    <a:latin typeface="微软雅黑" panose="020B0503020204020204" pitchFamily="34" charset="-122"/>
                    <a:ea typeface="微软雅黑" panose="020B0503020204020204" pitchFamily="34" charset="-122"/>
                  </a:rPr>
                  <a:t>将</a:t>
                </a:r>
                <a14:m>
                  <m:oMath xmlns:m="http://schemas.openxmlformats.org/officeDocument/2006/math">
                    <m:sSub>
                      <m:sSubPr>
                        <m:ctrlPr>
                          <a:rPr lang="en-US" altLang="zh-CN" sz="2600" i="1">
                            <a:latin typeface="Cambria Math" panose="02040503050406030204" pitchFamily="18" charset="0"/>
                            <a:ea typeface="微软雅黑" panose="020B0503020204020204" pitchFamily="34" charset="-122"/>
                          </a:rPr>
                        </m:ctrlPr>
                      </m:sSubPr>
                      <m:e>
                        <m:r>
                          <a:rPr lang="en-US" altLang="zh-CN" sz="2600" i="1">
                            <a:latin typeface="Cambria Math" panose="02040503050406030204" pitchFamily="18" charset="0"/>
                            <a:ea typeface="微软雅黑" panose="020B0503020204020204" pitchFamily="34" charset="-122"/>
                          </a:rPr>
                          <m:t>𝑑𝑖𝑠𝑡</m:t>
                        </m:r>
                      </m:e>
                      <m:sub>
                        <m:r>
                          <a:rPr lang="en-US" altLang="zh-CN" sz="2600" i="1">
                            <a:latin typeface="Cambria Math" panose="02040503050406030204" pitchFamily="18" charset="0"/>
                            <a:ea typeface="微软雅黑" panose="020B0503020204020204" pitchFamily="34" charset="-122"/>
                          </a:rPr>
                          <m:t>𝑘</m:t>
                        </m:r>
                      </m:sub>
                    </m:sSub>
                  </m:oMath>
                </a14:m>
                <a:r>
                  <a:rPr lang="zh-CN" altLang="en-US" sz="2600" dirty="0" smtClean="0">
                    <a:latin typeface="微软雅黑" panose="020B0503020204020204" pitchFamily="34" charset="-122"/>
                    <a:ea typeface="微软雅黑" panose="020B0503020204020204" pitchFamily="34" charset="-122"/>
                  </a:rPr>
                  <a:t>与</a:t>
                </a:r>
                <a14:m>
                  <m:oMath xmlns:m="http://schemas.openxmlformats.org/officeDocument/2006/math">
                    <m:r>
                      <a:rPr lang="zh-CN" altLang="en-US" sz="2600" i="1" dirty="0" smtClean="0">
                        <a:latin typeface="Cambria Math" panose="02040503050406030204" pitchFamily="18" charset="0"/>
                        <a:ea typeface="微软雅黑" panose="020B0503020204020204" pitchFamily="34" charset="-122"/>
                      </a:rPr>
                      <m:t>𝜀</m:t>
                    </m:r>
                  </m:oMath>
                </a14:m>
                <a:r>
                  <a:rPr lang="zh-CN" altLang="en-US" sz="2600" dirty="0" smtClean="0">
                    <a:latin typeface="微软雅黑" panose="020B0503020204020204" pitchFamily="34" charset="-122"/>
                    <a:ea typeface="微软雅黑" panose="020B0503020204020204" pitchFamily="34" charset="-122"/>
                  </a:rPr>
                  <a:t>进行比较，若</a:t>
                </a:r>
                <a14:m>
                  <m:oMath xmlns:m="http://schemas.openxmlformats.org/officeDocument/2006/math">
                    <m:sSub>
                      <m:sSubPr>
                        <m:ctrlPr>
                          <a:rPr lang="en-US" altLang="zh-CN" sz="2600" i="1">
                            <a:latin typeface="Cambria Math" panose="02040503050406030204" pitchFamily="18" charset="0"/>
                            <a:ea typeface="微软雅黑" panose="020B0503020204020204" pitchFamily="34" charset="-122"/>
                          </a:rPr>
                        </m:ctrlPr>
                      </m:sSubPr>
                      <m:e>
                        <m:r>
                          <a:rPr lang="en-US" altLang="zh-CN" sz="2600" i="1">
                            <a:latin typeface="Cambria Math" panose="02040503050406030204" pitchFamily="18" charset="0"/>
                            <a:ea typeface="微软雅黑" panose="020B0503020204020204" pitchFamily="34" charset="-122"/>
                          </a:rPr>
                          <m:t>𝑑𝑖𝑠𝑡</m:t>
                        </m:r>
                      </m:e>
                      <m:sub>
                        <m:r>
                          <a:rPr lang="en-US" altLang="zh-CN" sz="2600" i="1">
                            <a:latin typeface="Cambria Math" panose="02040503050406030204" pitchFamily="18" charset="0"/>
                            <a:ea typeface="微软雅黑" panose="020B0503020204020204" pitchFamily="34" charset="-122"/>
                          </a:rPr>
                          <m:t>𝑘</m:t>
                        </m:r>
                      </m:sub>
                    </m:sSub>
                    <m:r>
                      <a:rPr lang="en-US" altLang="zh-CN" sz="2600" b="0" i="1" smtClean="0">
                        <a:latin typeface="Cambria Math" panose="02040503050406030204" pitchFamily="18" charset="0"/>
                        <a:ea typeface="微软雅黑" panose="020B0503020204020204" pitchFamily="34" charset="-122"/>
                      </a:rPr>
                      <m:t>&gt;</m:t>
                    </m:r>
                    <m:r>
                      <a:rPr lang="zh-CN" altLang="en-US" sz="2600" i="1" dirty="0">
                        <a:latin typeface="Cambria Math" panose="02040503050406030204" pitchFamily="18" charset="0"/>
                        <a:ea typeface="微软雅黑" panose="020B0503020204020204" pitchFamily="34" charset="-122"/>
                      </a:rPr>
                      <m:t>𝜀</m:t>
                    </m:r>
                  </m:oMath>
                </a14:m>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则认为</a:t>
                </a:r>
                <a14:m>
                  <m:oMath xmlns:m="http://schemas.openxmlformats.org/officeDocument/2006/math">
                    <m:sSubSup>
                      <m:sSubSupPr>
                        <m:ctrlPr>
                          <a:rPr lang="en-US" altLang="zh-CN" sz="2600" i="1">
                            <a:latin typeface="Cambria Math" panose="02040503050406030204" pitchFamily="18" charset="0"/>
                            <a:ea typeface="微软雅黑" panose="020B0503020204020204" pitchFamily="34" charset="-122"/>
                          </a:rPr>
                        </m:ctrlPr>
                      </m:sSubSupPr>
                      <m:e>
                        <m:r>
                          <a:rPr lang="en-US" altLang="zh-CN" sz="2600" i="1">
                            <a:latin typeface="Cambria Math" panose="02040503050406030204" pitchFamily="18" charset="0"/>
                            <a:ea typeface="微软雅黑" panose="020B0503020204020204" pitchFamily="34" charset="-122"/>
                          </a:rPr>
                          <m:t>𝑃</m:t>
                        </m:r>
                      </m:e>
                      <m:sub>
                        <m:r>
                          <a:rPr lang="en-US" altLang="zh-CN" sz="2600" i="1">
                            <a:latin typeface="Cambria Math" panose="02040503050406030204" pitchFamily="18" charset="0"/>
                            <a:ea typeface="微软雅黑" panose="020B0503020204020204" pitchFamily="34" charset="-122"/>
                          </a:rPr>
                          <m:t>𝑘</m:t>
                        </m:r>
                      </m:sub>
                      <m:sup>
                        <m:r>
                          <a:rPr lang="en-US" altLang="zh-CN" sz="2600" i="1">
                            <a:latin typeface="Cambria Math" panose="02040503050406030204" pitchFamily="18" charset="0"/>
                            <a:ea typeface="微软雅黑" panose="020B0503020204020204" pitchFamily="34" charset="-122"/>
                          </a:rPr>
                          <m:t>𝑠𝑜𝑢𝑛𝑑</m:t>
                        </m:r>
                      </m:sup>
                    </m:sSubSup>
                  </m:oMath>
                </a14:m>
                <a:r>
                  <a:rPr lang="zh-CN" altLang="en-US" sz="2600" dirty="0" smtClean="0">
                    <a:latin typeface="微软雅黑" panose="020B0503020204020204" pitchFamily="34" charset="-122"/>
                    <a:ea typeface="微软雅黑" panose="020B0503020204020204" pitchFamily="34" charset="-122"/>
                  </a:rPr>
                  <a:t>存在异常，故粒子权值不发生变化；反之，则认为</a:t>
                </a:r>
                <a14:m>
                  <m:oMath xmlns:m="http://schemas.openxmlformats.org/officeDocument/2006/math">
                    <m:sSubSup>
                      <m:sSubSupPr>
                        <m:ctrlPr>
                          <a:rPr lang="en-US" altLang="zh-CN" sz="2600" i="1">
                            <a:latin typeface="Cambria Math" panose="02040503050406030204" pitchFamily="18" charset="0"/>
                            <a:ea typeface="微软雅黑" panose="020B0503020204020204" pitchFamily="34" charset="-122"/>
                          </a:rPr>
                        </m:ctrlPr>
                      </m:sSubSupPr>
                      <m:e>
                        <m:r>
                          <a:rPr lang="en-US" altLang="zh-CN" sz="2600" i="1">
                            <a:latin typeface="Cambria Math" panose="02040503050406030204" pitchFamily="18" charset="0"/>
                            <a:ea typeface="微软雅黑" panose="020B0503020204020204" pitchFamily="34" charset="-122"/>
                          </a:rPr>
                          <m:t>𝑃</m:t>
                        </m:r>
                      </m:e>
                      <m:sub>
                        <m:r>
                          <a:rPr lang="en-US" altLang="zh-CN" sz="2600" i="1">
                            <a:latin typeface="Cambria Math" panose="02040503050406030204" pitchFamily="18" charset="0"/>
                            <a:ea typeface="微软雅黑" panose="020B0503020204020204" pitchFamily="34" charset="-122"/>
                          </a:rPr>
                          <m:t>𝑘</m:t>
                        </m:r>
                      </m:sub>
                      <m:sup>
                        <m:r>
                          <a:rPr lang="en-US" altLang="zh-CN" sz="2600" i="1">
                            <a:latin typeface="Cambria Math" panose="02040503050406030204" pitchFamily="18" charset="0"/>
                            <a:ea typeface="微软雅黑" panose="020B0503020204020204" pitchFamily="34" charset="-122"/>
                          </a:rPr>
                          <m:t>𝑠𝑜𝑢𝑛𝑑</m:t>
                        </m:r>
                      </m:sup>
                    </m:sSubSup>
                  </m:oMath>
                </a14:m>
                <a:r>
                  <a:rPr lang="zh-CN" altLang="en-US" sz="2600" dirty="0" smtClean="0">
                    <a:latin typeface="微软雅黑" panose="020B0503020204020204" pitchFamily="34" charset="-122"/>
                    <a:ea typeface="微软雅黑" panose="020B0503020204020204" pitchFamily="34" charset="-122"/>
                  </a:rPr>
                  <a:t>是有效的，将其作为观测量，通过似然函数对粒子权值进行更新。</a:t>
                </a:r>
                <a14:m>
                  <m:oMath xmlns:m="http://schemas.openxmlformats.org/officeDocument/2006/math">
                    <m:r>
                      <a:rPr lang="zh-CN" altLang="en-US" sz="2600" dirty="0">
                        <a:latin typeface="微软雅黑" panose="020B0503020204020204" pitchFamily="34" charset="-122"/>
                        <a:ea typeface="微软雅黑" panose="020B0503020204020204" pitchFamily="34" charset="-122"/>
                      </a:rPr>
                      <m:t>𝜀</m:t>
                    </m:r>
                  </m:oMath>
                </a14:m>
                <a:r>
                  <a:rPr lang="zh-CN" altLang="zh-CN" sz="2600" dirty="0">
                    <a:latin typeface="微软雅黑" panose="020B0503020204020204" pitchFamily="34" charset="-122"/>
                    <a:ea typeface="微软雅黑" panose="020B0503020204020204" pitchFamily="34" charset="-122"/>
                  </a:rPr>
                  <a:t>根据声信号定位的误差概率密度分布</a:t>
                </a:r>
                <a:r>
                  <a:rPr lang="zh-CN" altLang="en-US" sz="2600" dirty="0">
                    <a:latin typeface="微软雅黑" panose="020B0503020204020204" pitchFamily="34" charset="-122"/>
                    <a:ea typeface="微软雅黑" panose="020B0503020204020204" pitchFamily="34" charset="-122"/>
                  </a:rPr>
                  <a:t>进行</a:t>
                </a:r>
                <a:r>
                  <a:rPr lang="zh-CN" altLang="en-US" sz="2600" dirty="0" smtClean="0">
                    <a:latin typeface="微软雅黑" panose="020B0503020204020204" pitchFamily="34" charset="-122"/>
                    <a:ea typeface="微软雅黑" panose="020B0503020204020204" pitchFamily="34" charset="-122"/>
                  </a:rPr>
                  <a:t>设置。</a:t>
                </a:r>
                <a:endParaRPr lang="en-US" altLang="zh-CN" sz="2600" dirty="0">
                  <a:latin typeface="微软雅黑" panose="020B0503020204020204" pitchFamily="34" charset="-122"/>
                  <a:ea typeface="微软雅黑" panose="020B0503020204020204" pitchFamily="34" charset="-122"/>
                </a:endParaRPr>
              </a:p>
              <a:p>
                <a:pPr marL="1428750" lvl="2" indent="-514350" algn="l">
                  <a:buClr>
                    <a:schemeClr val="tx2"/>
                  </a:buClr>
                  <a:buFont typeface="+mj-lt"/>
                  <a:buAutoNum type="arabicPeriod"/>
                </a:pPr>
                <a:endParaRPr lang="en-US" altLang="zh-CN" sz="2600" dirty="0" smtClean="0">
                  <a:latin typeface="微软雅黑" panose="020B0503020204020204" pitchFamily="34" charset="-122"/>
                  <a:ea typeface="微软雅黑" panose="020B0503020204020204" pitchFamily="34" charset="-122"/>
                </a:endParaRPr>
              </a:p>
              <a:p>
                <a:pPr lvl="1" algn="l">
                  <a:buClr>
                    <a:schemeClr val="tx2"/>
                  </a:buClr>
                </a:pPr>
                <a:endParaRPr lang="en-US" altLang="zh-CN" sz="2800" dirty="0" smtClean="0">
                  <a:latin typeface="微软雅黑" panose="020B0503020204020204" pitchFamily="34" charset="-122"/>
                  <a:ea typeface="微软雅黑" panose="020B0503020204020204" pitchFamily="34" charset="-122"/>
                </a:endParaRPr>
              </a:p>
              <a:p>
                <a:pPr lvl="1" algn="l">
                  <a:buClr>
                    <a:schemeClr val="tx2"/>
                  </a:buClr>
                </a:pPr>
                <a:endParaRPr lang="en-US" altLang="zh-CN" sz="2800" dirty="0">
                  <a:latin typeface="微软雅黑" panose="020B0503020204020204" pitchFamily="34" charset="-122"/>
                  <a:ea typeface="微软雅黑" panose="020B0503020204020204" pitchFamily="34" charset="-122"/>
                </a:endParaRPr>
              </a:p>
              <a:p>
                <a:pPr lvl="1" algn="l">
                  <a:buClr>
                    <a:schemeClr val="tx2"/>
                  </a:buClr>
                </a:pPr>
                <a:endParaRPr lang="en-US" altLang="zh-CN" sz="2800" dirty="0">
                  <a:latin typeface="微软雅黑" panose="020B0503020204020204" pitchFamily="34" charset="-122"/>
                  <a:ea typeface="微软雅黑" panose="020B0503020204020204" pitchFamily="34" charset="-122"/>
                </a:endParaRPr>
              </a:p>
            </p:txBody>
          </p:sp>
        </mc:Choice>
        <mc:Fallback>
          <p:sp>
            <p:nvSpPr>
              <p:cNvPr id="17412" name="内容占位符 2"/>
              <p:cNvSpPr>
                <a:spLocks noGrp="1" noRot="1" noChangeAspect="1" noMove="1" noResize="1" noEditPoints="1" noAdjustHandles="1" noChangeArrowheads="1" noChangeShapeType="1" noTextEdit="1"/>
              </p:cNvSpPr>
              <p:nvPr>
                <p:ph idx="1"/>
              </p:nvPr>
            </p:nvSpPr>
            <p:spPr>
              <a:xfrm>
                <a:off x="1524001" y="1227189"/>
                <a:ext cx="9124334" cy="5175250"/>
              </a:xfrm>
              <a:blipFill rotWithShape="0">
                <a:blip r:embed="rId3"/>
                <a:stretch>
                  <a:fillRect l="-1470" t="-2473" r="-868"/>
                </a:stretch>
              </a:blipFill>
              <a:ln/>
            </p:spPr>
            <p:txBody>
              <a:bodyPr/>
              <a:lstStyle/>
              <a:p>
                <a:r>
                  <a:rPr lang="zh-CN" altLang="en-US">
                    <a:noFill/>
                  </a:rPr>
                  <a:t> </a:t>
                </a:r>
              </a:p>
            </p:txBody>
          </p:sp>
        </mc:Fallback>
      </mc:AlternateContent>
      <p:pic>
        <p:nvPicPr>
          <p:cNvPr id="1741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66931060"/>
      </p:ext>
    </p:extLst>
  </p:cSld>
  <p:clrMapOvr>
    <a:masterClrMapping/>
  </p:clrMapOvr>
  <p:transition advTm="66176"/>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rPr>
              <a:t>室内融合定位算法设计</a:t>
            </a:r>
            <a:endParaRPr lang="zh-CN" altLang="zh-CN" sz="2800" dirty="0">
              <a:latin typeface="微软雅黑" panose="020B0503020204020204" pitchFamily="34" charset="-122"/>
              <a:ea typeface="微软雅黑" panose="020B0503020204020204" pitchFamily="34" charset="-122"/>
            </a:endParaRPr>
          </a:p>
        </p:txBody>
      </p:sp>
      <p:sp>
        <p:nvSpPr>
          <p:cNvPr id="17412" name="内容占位符 2"/>
          <p:cNvSpPr>
            <a:spLocks noGrp="1" noChangeArrowheads="1"/>
          </p:cNvSpPr>
          <p:nvPr>
            <p:ph idx="1"/>
          </p:nvPr>
        </p:nvSpPr>
        <p:spPr>
          <a:xfrm>
            <a:off x="1981200" y="1123950"/>
            <a:ext cx="8229600" cy="5113338"/>
          </a:xfrm>
          <a:ln/>
        </p:spPr>
        <p:txBody>
          <a:bodyPr>
            <a:normAutofit/>
          </a:bodyPr>
          <a:lstStyle/>
          <a:p>
            <a:pPr marL="342900" indent="-342900" algn="l">
              <a:buClr>
                <a:schemeClr val="tx2"/>
              </a:buClr>
              <a:buFont typeface="Wingdings" panose="05000000000000000000" pitchFamily="2" charset="2"/>
              <a:buChar char="p"/>
            </a:pPr>
            <a:r>
              <a:rPr lang="zh-CN" altLang="en-US" sz="3200" dirty="0" smtClean="0">
                <a:latin typeface="微软雅黑" panose="020B0503020204020204" pitchFamily="34" charset="-122"/>
                <a:ea typeface="微软雅黑" panose="020B0503020204020204" pitchFamily="34" charset="-122"/>
              </a:rPr>
              <a:t>室内空旷场景</a:t>
            </a:r>
            <a:endParaRPr lang="en-US" altLang="zh-CN" sz="32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r>
              <a:rPr lang="zh-CN" altLang="en-US" sz="2800" dirty="0">
                <a:latin typeface="微软雅黑" panose="020B0503020204020204" pitchFamily="34" charset="-122"/>
                <a:ea typeface="微软雅黑" panose="020B0503020204020204" pitchFamily="34" charset="-122"/>
              </a:rPr>
              <a:t>基于粒子滤波的个体步长动态</a:t>
            </a:r>
            <a:r>
              <a:rPr lang="zh-CN" altLang="en-US" sz="2800" dirty="0" smtClean="0">
                <a:latin typeface="微软雅黑" panose="020B0503020204020204" pitchFamily="34" charset="-122"/>
                <a:ea typeface="微软雅黑" panose="020B0503020204020204" pitchFamily="34" charset="-122"/>
              </a:rPr>
              <a:t>更新</a:t>
            </a:r>
            <a:endParaRPr lang="en-US" altLang="zh-CN" sz="2800" dirty="0" smtClean="0">
              <a:latin typeface="微软雅黑" panose="020B0503020204020204" pitchFamily="34" charset="-122"/>
              <a:ea typeface="微软雅黑" panose="020B0503020204020204" pitchFamily="34" charset="-122"/>
            </a:endParaRPr>
          </a:p>
          <a:p>
            <a:pPr lvl="2" algn="l">
              <a:lnSpc>
                <a:spcPct val="100000"/>
              </a:lnSpc>
              <a:buClr>
                <a:schemeClr val="tx2"/>
              </a:buClr>
            </a:pPr>
            <a:r>
              <a:rPr lang="zh-CN" altLang="en-US" sz="2600" dirty="0" smtClean="0">
                <a:latin typeface="微软雅黑" panose="020B0503020204020204" pitchFamily="34" charset="-122"/>
                <a:ea typeface="微软雅黑" panose="020B0503020204020204" pitchFamily="34" charset="-122"/>
              </a:rPr>
              <a:t>粒子初始化时，每个粒子具有不同的步长。</a:t>
            </a:r>
            <a:r>
              <a:rPr lang="zh-CN" altLang="zh-CN" sz="2600" dirty="0" smtClean="0">
                <a:latin typeface="微软雅黑" panose="020B0503020204020204" pitchFamily="34" charset="-122"/>
                <a:ea typeface="微软雅黑" panose="020B0503020204020204" pitchFamily="34" charset="-122"/>
              </a:rPr>
              <a:t>在</a:t>
            </a:r>
            <a:r>
              <a:rPr lang="zh-CN" altLang="zh-CN" sz="2600" dirty="0">
                <a:latin typeface="微软雅黑" panose="020B0503020204020204" pitchFamily="34" charset="-122"/>
                <a:ea typeface="微软雅黑" panose="020B0503020204020204" pitchFamily="34" charset="-122"/>
              </a:rPr>
              <a:t>粒子正确收敛的情况下，粒子权值越大的粒子，越接近用户真实位置。那么从理论上来说，权值越大的粒子，其步长也越接近用户真实步长</a:t>
            </a:r>
            <a:r>
              <a:rPr lang="zh-CN" altLang="zh-CN" sz="2600" dirty="0" smtClean="0">
                <a:latin typeface="微软雅黑" panose="020B0503020204020204" pitchFamily="34" charset="-122"/>
                <a:ea typeface="微软雅黑" panose="020B0503020204020204" pitchFamily="34" charset="-122"/>
              </a:rPr>
              <a:t>。</a:t>
            </a:r>
            <a:endParaRPr lang="en-US" altLang="zh-CN" sz="2600" dirty="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重采样</a:t>
            </a:r>
            <a:endParaRPr lang="en-US" altLang="zh-CN" sz="2800" dirty="0" smtClean="0">
              <a:latin typeface="微软雅黑" panose="020B0503020204020204" pitchFamily="34" charset="-122"/>
              <a:ea typeface="微软雅黑" panose="020B0503020204020204" pitchFamily="34" charset="-122"/>
            </a:endParaRPr>
          </a:p>
          <a:p>
            <a:pPr lvl="2" algn="l">
              <a:lnSpc>
                <a:spcPct val="100000"/>
              </a:lnSpc>
              <a:buClr>
                <a:schemeClr val="tx2"/>
              </a:buClr>
            </a:pPr>
            <a:r>
              <a:rPr lang="zh-CN" altLang="en-US" sz="2600" dirty="0" smtClean="0">
                <a:latin typeface="微软雅黑" panose="020B0503020204020204" pitchFamily="34" charset="-122"/>
                <a:ea typeface="微软雅黑" panose="020B0503020204020204" pitchFamily="34" charset="-122"/>
              </a:rPr>
              <a:t>采用随机重采样算法</a:t>
            </a:r>
            <a:endParaRPr lang="en-US" altLang="zh-CN" sz="26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endParaRPr lang="en-US" altLang="zh-CN" sz="2800" dirty="0" smtClean="0">
              <a:latin typeface="微软雅黑" panose="020B0503020204020204" pitchFamily="34" charset="-122"/>
              <a:ea typeface="微软雅黑" panose="020B0503020204020204" pitchFamily="34" charset="-122"/>
            </a:endParaRPr>
          </a:p>
          <a:p>
            <a:pPr lvl="1" algn="l">
              <a:buClr>
                <a:schemeClr val="tx2"/>
              </a:buClr>
            </a:pPr>
            <a:endParaRPr lang="en-US" altLang="zh-CN" sz="2800" dirty="0">
              <a:latin typeface="微软雅黑" panose="020B0503020204020204" pitchFamily="34" charset="-122"/>
              <a:ea typeface="微软雅黑" panose="020B0503020204020204" pitchFamily="34" charset="-122"/>
            </a:endParaRPr>
          </a:p>
        </p:txBody>
      </p:sp>
      <p:pic>
        <p:nvPicPr>
          <p:cNvPr id="174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933209388"/>
      </p:ext>
    </p:extLst>
  </p:cSld>
  <p:clrMapOvr>
    <a:masterClrMapping/>
  </p:clrMapOvr>
  <p:transition advTm="66176"/>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rPr>
              <a:t>室内融合定位算法设计</a:t>
            </a:r>
            <a:endParaRPr lang="zh-CN" altLang="zh-CN" sz="2800" dirty="0">
              <a:latin typeface="微软雅黑" panose="020B0503020204020204" pitchFamily="34" charset="-122"/>
              <a:ea typeface="微软雅黑" panose="020B0503020204020204" pitchFamily="34" charset="-122"/>
            </a:endParaRPr>
          </a:p>
        </p:txBody>
      </p:sp>
      <p:sp>
        <p:nvSpPr>
          <p:cNvPr id="17412" name="内容占位符 2"/>
          <p:cNvSpPr>
            <a:spLocks noGrp="1" noChangeArrowheads="1"/>
          </p:cNvSpPr>
          <p:nvPr>
            <p:ph idx="1"/>
          </p:nvPr>
        </p:nvSpPr>
        <p:spPr>
          <a:xfrm>
            <a:off x="1981199" y="1123950"/>
            <a:ext cx="8860971" cy="5175250"/>
          </a:xfrm>
          <a:ln/>
        </p:spPr>
        <p:txBody>
          <a:bodyPr>
            <a:normAutofit/>
          </a:bodyPr>
          <a:lstStyle/>
          <a:p>
            <a:pPr marL="342900" indent="-342900" algn="l">
              <a:buClr>
                <a:schemeClr val="tx2"/>
              </a:buClr>
              <a:buFont typeface="Wingdings" panose="05000000000000000000" pitchFamily="2" charset="2"/>
              <a:buChar char="p"/>
            </a:pPr>
            <a:r>
              <a:rPr lang="zh-CN" altLang="en-US" sz="3200" dirty="0" smtClean="0">
                <a:latin typeface="微软雅黑" panose="020B0503020204020204" pitchFamily="34" charset="-122"/>
                <a:ea typeface="微软雅黑" panose="020B0503020204020204" pitchFamily="34" charset="-122"/>
              </a:rPr>
              <a:t>室内空旷场景</a:t>
            </a:r>
            <a:r>
              <a:rPr lang="en-US" altLang="zh-CN" sz="3200" dirty="0" smtClean="0">
                <a:latin typeface="微软雅黑" panose="020B0503020204020204" pitchFamily="34" charset="-122"/>
                <a:ea typeface="微软雅黑" panose="020B0503020204020204" pitchFamily="34" charset="-122"/>
              </a:rPr>
              <a:t>—</a:t>
            </a:r>
            <a:r>
              <a:rPr lang="zh-CN" altLang="en-US" sz="3200" dirty="0" smtClean="0">
                <a:latin typeface="微软雅黑" panose="020B0503020204020204" pitchFamily="34" charset="-122"/>
                <a:ea typeface="微软雅黑" panose="020B0503020204020204" pitchFamily="34" charset="-122"/>
              </a:rPr>
              <a:t>相关</a:t>
            </a:r>
            <a:r>
              <a:rPr lang="zh-CN" altLang="en-US" sz="3200" dirty="0" smtClean="0">
                <a:latin typeface="微软雅黑" panose="020B0503020204020204" pitchFamily="34" charset="-122"/>
                <a:ea typeface="微软雅黑" panose="020B0503020204020204" pitchFamily="34" charset="-122"/>
              </a:rPr>
              <a:t>仿真</a:t>
            </a:r>
            <a:endParaRPr lang="en-US" altLang="zh-CN" sz="28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r>
              <a:rPr lang="en-US" altLang="zh-CN" sz="2800" dirty="0" smtClean="0">
                <a:latin typeface="微软雅黑" panose="020B0503020204020204" pitchFamily="34" charset="-122"/>
                <a:ea typeface="微软雅黑" panose="020B0503020204020204" pitchFamily="34" charset="-122"/>
              </a:rPr>
              <a:t>LOS</a:t>
            </a:r>
            <a:r>
              <a:rPr lang="zh-CN" altLang="en-US" sz="2800" dirty="0" smtClean="0">
                <a:latin typeface="微软雅黑" panose="020B0503020204020204" pitchFamily="34" charset="-122"/>
                <a:ea typeface="微软雅黑" panose="020B0503020204020204" pitchFamily="34" charset="-122"/>
              </a:rPr>
              <a:t>场景下</a:t>
            </a:r>
            <a:endParaRPr lang="en-US" altLang="zh-CN" sz="2800" dirty="0" smtClean="0">
              <a:latin typeface="微软雅黑" panose="020B0503020204020204" pitchFamily="34" charset="-122"/>
              <a:ea typeface="微软雅黑" panose="020B0503020204020204" pitchFamily="34" charset="-122"/>
            </a:endParaRPr>
          </a:p>
          <a:p>
            <a:pPr lvl="1" algn="l">
              <a:buClr>
                <a:schemeClr val="tx2"/>
              </a:buClr>
            </a:pPr>
            <a:endParaRPr lang="en-US" altLang="zh-CN" sz="2800" dirty="0" smtClean="0">
              <a:latin typeface="微软雅黑" panose="020B0503020204020204" pitchFamily="34" charset="-122"/>
              <a:ea typeface="微软雅黑" panose="020B0503020204020204" pitchFamily="34" charset="-122"/>
            </a:endParaRPr>
          </a:p>
          <a:p>
            <a:pPr lvl="1" algn="l">
              <a:buClr>
                <a:schemeClr val="tx2"/>
              </a:buClr>
            </a:pPr>
            <a:endParaRPr lang="en-US" altLang="zh-CN" sz="2800" dirty="0">
              <a:latin typeface="微软雅黑" panose="020B0503020204020204" pitchFamily="34" charset="-122"/>
              <a:ea typeface="微软雅黑" panose="020B0503020204020204" pitchFamily="34" charset="-122"/>
            </a:endParaRPr>
          </a:p>
          <a:p>
            <a:pPr lvl="1" algn="l">
              <a:buClr>
                <a:schemeClr val="tx2"/>
              </a:buClr>
            </a:pPr>
            <a:endParaRPr lang="en-US" altLang="zh-CN" sz="2800" dirty="0">
              <a:latin typeface="微软雅黑" panose="020B0503020204020204" pitchFamily="34" charset="-122"/>
              <a:ea typeface="微软雅黑" panose="020B0503020204020204" pitchFamily="34" charset="-122"/>
            </a:endParaRPr>
          </a:p>
        </p:txBody>
      </p:sp>
      <p:pic>
        <p:nvPicPr>
          <p:cNvPr id="174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图片 5"/>
          <p:cNvPicPr/>
          <p:nvPr/>
        </p:nvPicPr>
        <p:blipFill>
          <a:blip r:embed="rId4">
            <a:extLst>
              <a:ext uri="{28A0092B-C50C-407E-A947-70E740481C1C}">
                <a14:useLocalDpi xmlns:a14="http://schemas.microsoft.com/office/drawing/2010/main" val="0"/>
              </a:ext>
            </a:extLst>
          </a:blip>
          <a:srcRect/>
          <a:stretch>
            <a:fillRect/>
          </a:stretch>
        </p:blipFill>
        <p:spPr bwMode="auto">
          <a:xfrm>
            <a:off x="1524001" y="2218032"/>
            <a:ext cx="5162595" cy="3550603"/>
          </a:xfrm>
          <a:prstGeom prst="rect">
            <a:avLst/>
          </a:prstGeom>
          <a:noFill/>
          <a:ln>
            <a:noFill/>
          </a:ln>
        </p:spPr>
      </p:pic>
      <p:pic>
        <p:nvPicPr>
          <p:cNvPr id="7" name="图片 6"/>
          <p:cNvPicPr/>
          <p:nvPr/>
        </p:nvPicPr>
        <p:blipFill>
          <a:blip r:embed="rId5">
            <a:extLst>
              <a:ext uri="{28A0092B-C50C-407E-A947-70E740481C1C}">
                <a14:useLocalDpi xmlns:a14="http://schemas.microsoft.com/office/drawing/2010/main" val="0"/>
              </a:ext>
            </a:extLst>
          </a:blip>
          <a:srcRect/>
          <a:stretch>
            <a:fillRect/>
          </a:stretch>
        </p:blipFill>
        <p:spPr bwMode="auto">
          <a:xfrm>
            <a:off x="6342743" y="2218032"/>
            <a:ext cx="5181599" cy="3550603"/>
          </a:xfrm>
          <a:prstGeom prst="rect">
            <a:avLst/>
          </a:prstGeom>
          <a:noFill/>
          <a:ln>
            <a:noFill/>
          </a:ln>
        </p:spPr>
      </p:pic>
    </p:spTree>
    <p:extLst>
      <p:ext uri="{BB962C8B-B14F-4D97-AF65-F5344CB8AC3E}">
        <p14:creationId xmlns:p14="http://schemas.microsoft.com/office/powerpoint/2010/main" val="3556946795"/>
      </p:ext>
    </p:extLst>
  </p:cSld>
  <p:clrMapOvr>
    <a:masterClrMapping/>
  </p:clrMapOvr>
  <p:transition advTm="66176"/>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rPr>
              <a:t>绪论</a:t>
            </a:r>
            <a:endParaRPr lang="zh-CN" altLang="zh-CN" sz="2800" dirty="0">
              <a:latin typeface="微软雅黑" panose="020B0503020204020204" pitchFamily="34" charset="-122"/>
              <a:ea typeface="微软雅黑" panose="020B0503020204020204" pitchFamily="34" charset="-122"/>
            </a:endParaRPr>
          </a:p>
        </p:txBody>
      </p:sp>
      <p:sp>
        <p:nvSpPr>
          <p:cNvPr id="17412" name="内容占位符 2"/>
          <p:cNvSpPr>
            <a:spLocks noGrp="1" noChangeArrowheads="1"/>
          </p:cNvSpPr>
          <p:nvPr>
            <p:ph idx="1"/>
          </p:nvPr>
        </p:nvSpPr>
        <p:spPr>
          <a:xfrm>
            <a:off x="1981200" y="1123950"/>
            <a:ext cx="8773886" cy="5113338"/>
          </a:xfrm>
          <a:ln/>
        </p:spPr>
        <p:txBody>
          <a:bodyPr>
            <a:normAutofit/>
          </a:bodyPr>
          <a:lstStyle/>
          <a:p>
            <a:pPr marL="342900" indent="-342900" algn="l">
              <a:buClr>
                <a:schemeClr val="tx2"/>
              </a:buClr>
              <a:buFont typeface="Wingdings" panose="05000000000000000000" pitchFamily="2" charset="2"/>
              <a:buChar char="p"/>
            </a:pPr>
            <a:r>
              <a:rPr lang="zh-CN" altLang="en-US" sz="3200" dirty="0" smtClean="0">
                <a:latin typeface="微软雅黑" panose="020B0503020204020204" pitchFamily="34" charset="-122"/>
                <a:ea typeface="微软雅黑" panose="020B0503020204020204" pitchFamily="34" charset="-122"/>
              </a:rPr>
              <a:t>研究背景</a:t>
            </a:r>
            <a:endParaRPr lang="en-US" altLang="zh-CN" sz="3200" dirty="0">
              <a:latin typeface="微软雅黑" panose="020B0503020204020204" pitchFamily="34" charset="-122"/>
              <a:ea typeface="微软雅黑" panose="020B0503020204020204" pitchFamily="34" charset="-122"/>
            </a:endParaRPr>
          </a:p>
        </p:txBody>
      </p:sp>
      <p:sp>
        <p:nvSpPr>
          <p:cNvPr id="17413" name="内容占位符 3"/>
          <p:cNvSpPr>
            <a:spLocks noGrp="1" noChangeArrowheads="1"/>
          </p:cNvSpPr>
          <p:nvPr/>
        </p:nvSpPr>
        <p:spPr bwMode="auto">
          <a:xfrm>
            <a:off x="2351088" y="5589589"/>
            <a:ext cx="6265862" cy="1366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Clr>
                <a:schemeClr val="tx2"/>
              </a:buClr>
              <a:buFont typeface="Wingdings" panose="05000000000000000000" pitchFamily="2" charset="2"/>
              <a:buChar char="p"/>
            </a:pPr>
            <a:endParaRPr lang="zh-CN" altLang="en-US" sz="1400" b="1">
              <a:sym typeface="Arial" panose="020B0604020202020204" pitchFamily="34" charset="0"/>
            </a:endParaRPr>
          </a:p>
          <a:p>
            <a:pPr lvl="1">
              <a:lnSpc>
                <a:spcPct val="150000"/>
              </a:lnSpc>
              <a:buFont typeface="Wingdings" panose="05000000000000000000" pitchFamily="2" charset="2"/>
              <a:buChar char="Ø"/>
            </a:pPr>
            <a:endParaRPr lang="zh-CN" altLang="en-US" sz="1400" b="1">
              <a:sym typeface="Arial" panose="020B0604020202020204" pitchFamily="34" charset="0"/>
            </a:endParaRPr>
          </a:p>
          <a:p>
            <a:pPr lvl="1">
              <a:lnSpc>
                <a:spcPct val="150000"/>
              </a:lnSpc>
              <a:buFont typeface="Wingdings" panose="05000000000000000000" pitchFamily="2" charset="2"/>
              <a:buChar char="Ø"/>
            </a:pPr>
            <a:endParaRPr lang="zh-CN" altLang="en-US" sz="1400" b="1">
              <a:sym typeface="Arial" panose="020B0604020202020204" pitchFamily="34" charset="0"/>
            </a:endParaRPr>
          </a:p>
          <a:p>
            <a:pPr>
              <a:buClr>
                <a:schemeClr val="tx2"/>
              </a:buClr>
              <a:buFont typeface="Wingdings" panose="05000000000000000000" pitchFamily="2" charset="2"/>
              <a:buChar char="p"/>
            </a:pPr>
            <a:endParaRPr lang="en-US" altLang="zh-CN" sz="1400" b="1">
              <a:solidFill>
                <a:schemeClr val="accent1"/>
              </a:solidFill>
              <a:sym typeface="Arial" panose="020B0604020202020204" pitchFamily="34" charset="0"/>
            </a:endParaRPr>
          </a:p>
        </p:txBody>
      </p:sp>
      <p:pic>
        <p:nvPicPr>
          <p:cNvPr id="174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3" name="组合 2"/>
          <p:cNvGrpSpPr/>
          <p:nvPr/>
        </p:nvGrpSpPr>
        <p:grpSpPr>
          <a:xfrm>
            <a:off x="1555511" y="1414577"/>
            <a:ext cx="9625263" cy="5443423"/>
            <a:chOff x="1172569" y="379076"/>
            <a:chExt cx="10740030" cy="6261322"/>
          </a:xfrm>
        </p:grpSpPr>
        <p:sp>
          <p:nvSpPr>
            <p:cNvPr id="212" name="AutoShape 11"/>
            <p:cNvSpPr>
              <a:spLocks noChangeArrowheads="1"/>
            </p:cNvSpPr>
            <p:nvPr/>
          </p:nvSpPr>
          <p:spPr bwMode="gray">
            <a:xfrm>
              <a:off x="4359078" y="5100837"/>
              <a:ext cx="3459495" cy="1539561"/>
            </a:xfrm>
            <a:prstGeom prst="diamond">
              <a:avLst/>
            </a:prstGeom>
            <a:solidFill>
              <a:schemeClr val="bg1">
                <a:lumMod val="65000"/>
              </a:schemeClr>
            </a:solidFill>
            <a:ln w="9525">
              <a:miter lim="800000"/>
              <a:headEnd/>
              <a:tailEnd/>
            </a:ln>
            <a:effectLst/>
            <a:scene3d>
              <a:camera prst="perspectiveRelaxed"/>
              <a:lightRig rig="legacyFlat2" dir="t"/>
            </a:scene3d>
            <a:sp3d extrusionH="163500" prstMaterial="legacyPlastic">
              <a:bevelT w="13500" h="13500" prst="angle"/>
              <a:bevelB w="13500" h="13500" prst="angle"/>
              <a:extrusionClr>
                <a:schemeClr val="accent1"/>
              </a:extrusionClr>
              <a:contourClr>
                <a:schemeClr val="accent1"/>
              </a:contourClr>
            </a:sp3d>
            <a:extLst/>
          </p:spPr>
          <p:txBody>
            <a:bodyPr wrap="none" anchor="ctr">
              <a:flatTx/>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a:cs typeface="Arial" panose="020B0604020202020204" pitchFamily="34" charset="0"/>
              </a:endParaRPr>
            </a:p>
          </p:txBody>
        </p:sp>
        <p:sp>
          <p:nvSpPr>
            <p:cNvPr id="213" name="椭圆 212"/>
            <p:cNvSpPr/>
            <p:nvPr/>
          </p:nvSpPr>
          <p:spPr>
            <a:xfrm>
              <a:off x="5913986" y="5525510"/>
              <a:ext cx="349688" cy="368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4" name="组合 213"/>
            <p:cNvGrpSpPr/>
            <p:nvPr/>
          </p:nvGrpSpPr>
          <p:grpSpPr>
            <a:xfrm>
              <a:off x="4376347" y="1243106"/>
              <a:ext cx="3424966" cy="4501483"/>
              <a:chOff x="4376347" y="1243106"/>
              <a:chExt cx="3424966" cy="4501483"/>
            </a:xfrm>
          </p:grpSpPr>
          <p:sp>
            <p:nvSpPr>
              <p:cNvPr id="215" name="椭圆 214"/>
              <p:cNvSpPr/>
              <p:nvPr/>
            </p:nvSpPr>
            <p:spPr>
              <a:xfrm>
                <a:off x="4623733" y="1484091"/>
                <a:ext cx="2930187" cy="290943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smtClean="0">
                    <a:solidFill>
                      <a:srgbClr val="00B050"/>
                    </a:solidFill>
                    <a:latin typeface="Gungsuh" panose="02030600000101010101" pitchFamily="18" charset="-127"/>
                    <a:ea typeface="Gungsuh" panose="02030600000101010101" pitchFamily="18" charset="-127"/>
                    <a:cs typeface="Times New Roman" panose="02020603050405020304" pitchFamily="18" charset="0"/>
                  </a:rPr>
                  <a:t>LBS</a:t>
                </a:r>
                <a:endParaRPr lang="zh-CN" altLang="en-US" dirty="0">
                  <a:solidFill>
                    <a:srgbClr val="00B050"/>
                  </a:solidFill>
                  <a:latin typeface="Gungsuh" panose="02030600000101010101" pitchFamily="18" charset="-127"/>
                  <a:ea typeface="Gungsuh" panose="02030600000101010101" pitchFamily="18" charset="-127"/>
                  <a:cs typeface="Times New Roman" panose="02020603050405020304" pitchFamily="18" charset="0"/>
                </a:endParaRPr>
              </a:p>
            </p:txBody>
          </p:sp>
          <p:sp>
            <p:nvSpPr>
              <p:cNvPr id="216" name="同心圆 215"/>
              <p:cNvSpPr/>
              <p:nvPr/>
            </p:nvSpPr>
            <p:spPr>
              <a:xfrm>
                <a:off x="4376347" y="1243106"/>
                <a:ext cx="3424966" cy="3430493"/>
              </a:xfrm>
              <a:prstGeom prst="donut">
                <a:avLst>
                  <a:gd name="adj" fmla="val 1318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17" name="直接连接符 216"/>
              <p:cNvCxnSpPr/>
              <p:nvPr/>
            </p:nvCxnSpPr>
            <p:spPr>
              <a:xfrm flipH="1" flipV="1">
                <a:off x="4848689" y="3803867"/>
                <a:ext cx="1240141" cy="1940722"/>
              </a:xfrm>
              <a:prstGeom prst="line">
                <a:avLst/>
              </a:prstGeom>
              <a:ln w="317500"/>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flipH="1">
                <a:off x="6088831" y="3844233"/>
                <a:ext cx="1226369" cy="1900352"/>
              </a:xfrm>
              <a:prstGeom prst="line">
                <a:avLst/>
              </a:prstGeom>
              <a:ln w="317500"/>
            </p:spPr>
            <p:style>
              <a:lnRef idx="1">
                <a:schemeClr val="accent1"/>
              </a:lnRef>
              <a:fillRef idx="0">
                <a:schemeClr val="accent1"/>
              </a:fillRef>
              <a:effectRef idx="0">
                <a:schemeClr val="accent1"/>
              </a:effectRef>
              <a:fontRef idx="minor">
                <a:schemeClr val="tx1"/>
              </a:fontRef>
            </p:style>
          </p:cxnSp>
          <p:sp>
            <p:nvSpPr>
              <p:cNvPr id="219" name="等腰三角形 218"/>
              <p:cNvSpPr/>
              <p:nvPr/>
            </p:nvSpPr>
            <p:spPr>
              <a:xfrm rot="10800000">
                <a:off x="5363147" y="4507829"/>
                <a:ext cx="1380942" cy="114500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0" name="组合 219"/>
            <p:cNvGrpSpPr/>
            <p:nvPr/>
          </p:nvGrpSpPr>
          <p:grpSpPr>
            <a:xfrm>
              <a:off x="6015007" y="379076"/>
              <a:ext cx="3074709" cy="1155226"/>
              <a:chOff x="6015007" y="379076"/>
              <a:chExt cx="3074709" cy="1155226"/>
            </a:xfrm>
          </p:grpSpPr>
          <p:sp>
            <p:nvSpPr>
              <p:cNvPr id="221" name="同心圆 220"/>
              <p:cNvSpPr/>
              <p:nvPr/>
            </p:nvSpPr>
            <p:spPr>
              <a:xfrm>
                <a:off x="6015007" y="1386664"/>
                <a:ext cx="147638" cy="147638"/>
              </a:xfrm>
              <a:prstGeom prst="donut">
                <a:avLst>
                  <a:gd name="adj" fmla="val 28761"/>
                </a:avLst>
              </a:prstGeom>
              <a:solidFill>
                <a:srgbClr val="F77439"/>
              </a:solidFill>
              <a:ln>
                <a:solidFill>
                  <a:srgbClr val="F774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22" name="直接连接符 221"/>
              <p:cNvCxnSpPr>
                <a:endCxn id="223" idx="3"/>
              </p:cNvCxnSpPr>
              <p:nvPr/>
            </p:nvCxnSpPr>
            <p:spPr>
              <a:xfrm flipV="1">
                <a:off x="6088830" y="815868"/>
                <a:ext cx="442614" cy="634313"/>
              </a:xfrm>
              <a:prstGeom prst="line">
                <a:avLst/>
              </a:prstGeom>
              <a:ln w="28575">
                <a:solidFill>
                  <a:srgbClr val="F77439"/>
                </a:solidFill>
              </a:ln>
            </p:spPr>
            <p:style>
              <a:lnRef idx="1">
                <a:schemeClr val="accent1"/>
              </a:lnRef>
              <a:fillRef idx="0">
                <a:schemeClr val="accent1"/>
              </a:fillRef>
              <a:effectRef idx="0">
                <a:schemeClr val="accent1"/>
              </a:effectRef>
              <a:fontRef idx="minor">
                <a:schemeClr val="tx1"/>
              </a:fontRef>
            </p:style>
          </p:cxnSp>
          <p:sp>
            <p:nvSpPr>
              <p:cNvPr id="223" name="同心圆 222"/>
              <p:cNvSpPr/>
              <p:nvPr/>
            </p:nvSpPr>
            <p:spPr>
              <a:xfrm>
                <a:off x="6509823" y="689851"/>
                <a:ext cx="147638" cy="147638"/>
              </a:xfrm>
              <a:prstGeom prst="donut">
                <a:avLst>
                  <a:gd name="adj" fmla="val 28761"/>
                </a:avLst>
              </a:prstGeom>
              <a:solidFill>
                <a:srgbClr val="F77439"/>
              </a:solidFill>
              <a:ln>
                <a:solidFill>
                  <a:srgbClr val="F774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24" name="直接连接符 223"/>
              <p:cNvCxnSpPr>
                <a:stCxn id="223" idx="6"/>
              </p:cNvCxnSpPr>
              <p:nvPr/>
            </p:nvCxnSpPr>
            <p:spPr>
              <a:xfrm>
                <a:off x="6657461" y="763670"/>
                <a:ext cx="2188089" cy="0"/>
              </a:xfrm>
              <a:prstGeom prst="line">
                <a:avLst/>
              </a:prstGeom>
              <a:ln w="28575">
                <a:solidFill>
                  <a:srgbClr val="F77439"/>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p:nvPr/>
            </p:nvCxnSpPr>
            <p:spPr>
              <a:xfrm>
                <a:off x="6901627" y="837489"/>
                <a:ext cx="1943923" cy="0"/>
              </a:xfrm>
              <a:prstGeom prst="line">
                <a:avLst/>
              </a:prstGeom>
              <a:ln w="28575">
                <a:solidFill>
                  <a:srgbClr val="00B050"/>
                </a:solidFill>
              </a:ln>
              <a:effectLst>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226" name="五边形 225"/>
              <p:cNvSpPr/>
              <p:nvPr/>
            </p:nvSpPr>
            <p:spPr>
              <a:xfrm>
                <a:off x="8845550" y="381000"/>
                <a:ext cx="244166" cy="469189"/>
              </a:xfrm>
              <a:prstGeom prst="homePlat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文本框 226"/>
              <p:cNvSpPr txBox="1"/>
              <p:nvPr/>
            </p:nvSpPr>
            <p:spPr>
              <a:xfrm>
                <a:off x="6768688" y="379076"/>
                <a:ext cx="2143957" cy="424826"/>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            精准营销</a:t>
                </a:r>
                <a:endParaRPr lang="zh-CN" altLang="en-US" dirty="0">
                  <a:latin typeface="微软雅黑" panose="020B0503020204020204" pitchFamily="34" charset="-122"/>
                  <a:ea typeface="微软雅黑" panose="020B0503020204020204" pitchFamily="34" charset="-122"/>
                </a:endParaRPr>
              </a:p>
            </p:txBody>
          </p:sp>
        </p:grpSp>
        <p:grpSp>
          <p:nvGrpSpPr>
            <p:cNvPr id="228" name="组合 227"/>
            <p:cNvGrpSpPr/>
            <p:nvPr/>
          </p:nvGrpSpPr>
          <p:grpSpPr>
            <a:xfrm>
              <a:off x="1891129" y="878323"/>
              <a:ext cx="3262801" cy="1073572"/>
              <a:chOff x="1891129" y="878323"/>
              <a:chExt cx="3262801" cy="1073572"/>
            </a:xfrm>
          </p:grpSpPr>
          <p:sp>
            <p:nvSpPr>
              <p:cNvPr id="229" name="同心圆 228"/>
              <p:cNvSpPr/>
              <p:nvPr/>
            </p:nvSpPr>
            <p:spPr>
              <a:xfrm>
                <a:off x="5006292" y="1804257"/>
                <a:ext cx="147638" cy="147638"/>
              </a:xfrm>
              <a:prstGeom prst="donut">
                <a:avLst>
                  <a:gd name="adj" fmla="val 28761"/>
                </a:avLst>
              </a:prstGeom>
              <a:solidFill>
                <a:srgbClr val="F77439"/>
              </a:solidFill>
              <a:ln>
                <a:solidFill>
                  <a:srgbClr val="F774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30" name="直接连接符 229"/>
              <p:cNvCxnSpPr/>
              <p:nvPr/>
            </p:nvCxnSpPr>
            <p:spPr>
              <a:xfrm flipH="1" flipV="1">
                <a:off x="4457331" y="1326021"/>
                <a:ext cx="596131" cy="511047"/>
              </a:xfrm>
              <a:prstGeom prst="line">
                <a:avLst/>
              </a:prstGeom>
              <a:ln w="28575">
                <a:solidFill>
                  <a:srgbClr val="F77439"/>
                </a:solidFill>
              </a:ln>
            </p:spPr>
            <p:style>
              <a:lnRef idx="1">
                <a:schemeClr val="accent1"/>
              </a:lnRef>
              <a:fillRef idx="0">
                <a:schemeClr val="accent1"/>
              </a:fillRef>
              <a:effectRef idx="0">
                <a:schemeClr val="accent1"/>
              </a:effectRef>
              <a:fontRef idx="minor">
                <a:schemeClr val="tx1"/>
              </a:fontRef>
            </p:style>
          </p:cxnSp>
          <p:sp>
            <p:nvSpPr>
              <p:cNvPr id="231" name="同心圆 230"/>
              <p:cNvSpPr/>
              <p:nvPr/>
            </p:nvSpPr>
            <p:spPr>
              <a:xfrm>
                <a:off x="4343020" y="1210745"/>
                <a:ext cx="147638" cy="147638"/>
              </a:xfrm>
              <a:prstGeom prst="donut">
                <a:avLst>
                  <a:gd name="adj" fmla="val 28761"/>
                </a:avLst>
              </a:prstGeom>
              <a:solidFill>
                <a:srgbClr val="F77439"/>
              </a:solidFill>
              <a:ln>
                <a:solidFill>
                  <a:srgbClr val="F774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32" name="直接连接符 231"/>
              <p:cNvCxnSpPr/>
              <p:nvPr/>
            </p:nvCxnSpPr>
            <p:spPr>
              <a:xfrm>
                <a:off x="2154931" y="1284564"/>
                <a:ext cx="2188089" cy="0"/>
              </a:xfrm>
              <a:prstGeom prst="line">
                <a:avLst/>
              </a:prstGeom>
              <a:ln w="28575">
                <a:solidFill>
                  <a:srgbClr val="F77439"/>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p:nvPr/>
            </p:nvCxnSpPr>
            <p:spPr>
              <a:xfrm>
                <a:off x="2154931" y="1363353"/>
                <a:ext cx="1943923" cy="0"/>
              </a:xfrm>
              <a:prstGeom prst="line">
                <a:avLst/>
              </a:prstGeom>
              <a:ln w="28575">
                <a:solidFill>
                  <a:srgbClr val="00B050"/>
                </a:solidFill>
              </a:ln>
              <a:effectLst>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234" name="五边形 233"/>
              <p:cNvSpPr/>
              <p:nvPr/>
            </p:nvSpPr>
            <p:spPr>
              <a:xfrm flipH="1">
                <a:off x="1891129" y="944067"/>
                <a:ext cx="244800" cy="469189"/>
              </a:xfrm>
              <a:prstGeom prst="homePlat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2262779" y="878323"/>
                <a:ext cx="2133600" cy="424826"/>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机器人自主导航</a:t>
                </a:r>
                <a:endParaRPr lang="zh-CN" altLang="en-US" dirty="0">
                  <a:latin typeface="微软雅黑" panose="020B0503020204020204" pitchFamily="34" charset="-122"/>
                  <a:ea typeface="微软雅黑" panose="020B0503020204020204" pitchFamily="34" charset="-122"/>
                </a:endParaRPr>
              </a:p>
            </p:txBody>
          </p:sp>
        </p:grpSp>
        <p:grpSp>
          <p:nvGrpSpPr>
            <p:cNvPr id="236" name="组合 235"/>
            <p:cNvGrpSpPr/>
            <p:nvPr/>
          </p:nvGrpSpPr>
          <p:grpSpPr>
            <a:xfrm>
              <a:off x="7506176" y="1882156"/>
              <a:ext cx="4406423" cy="1983246"/>
              <a:chOff x="7506176" y="1882156"/>
              <a:chExt cx="4406423" cy="1983246"/>
            </a:xfrm>
          </p:grpSpPr>
          <p:sp>
            <p:nvSpPr>
              <p:cNvPr id="237" name="文本框 236"/>
              <p:cNvSpPr txBox="1"/>
              <p:nvPr/>
            </p:nvSpPr>
            <p:spPr>
              <a:xfrm>
                <a:off x="8714386" y="2484718"/>
                <a:ext cx="3198213" cy="1380684"/>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solidFill>
                      <a:schemeClr val="accent6">
                        <a:lumMod val="75000"/>
                      </a:schemeClr>
                    </a:solidFill>
                    <a:latin typeface="微软雅黑" panose="020B0503020204020204" pitchFamily="34" charset="-122"/>
                    <a:ea typeface="微软雅黑" panose="020B0503020204020204" pitchFamily="34" charset="-122"/>
                  </a:rPr>
                  <a:t>购物商场</a:t>
                </a:r>
                <a:endParaRPr lang="en-US" altLang="zh-CN" dirty="0" smtClean="0">
                  <a:solidFill>
                    <a:schemeClr val="accent6">
                      <a:lumMod val="75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solidFill>
                      <a:schemeClr val="accent6">
                        <a:lumMod val="75000"/>
                      </a:schemeClr>
                    </a:solidFill>
                    <a:latin typeface="微软雅黑" panose="020B0503020204020204" pitchFamily="34" charset="-122"/>
                    <a:ea typeface="微软雅黑" panose="020B0503020204020204" pitchFamily="34" charset="-122"/>
                  </a:rPr>
                  <a:t>机场</a:t>
                </a:r>
                <a:endParaRPr lang="en-US" altLang="zh-CN" dirty="0" smtClean="0">
                  <a:solidFill>
                    <a:schemeClr val="accent6">
                      <a:lumMod val="75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smtClean="0">
                    <a:solidFill>
                      <a:schemeClr val="accent6">
                        <a:lumMod val="75000"/>
                      </a:schemeClr>
                    </a:solidFill>
                    <a:latin typeface="微软雅黑" panose="020B0503020204020204" pitchFamily="34" charset="-122"/>
                    <a:ea typeface="微软雅黑" panose="020B0503020204020204" pitchFamily="34" charset="-122"/>
                  </a:rPr>
                  <a:t>大型地铁枢纽站</a:t>
                </a:r>
                <a:endParaRPr lang="en-US" altLang="zh-CN" dirty="0" smtClean="0">
                  <a:solidFill>
                    <a:schemeClr val="accent6">
                      <a:lumMod val="75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solidFill>
                      <a:schemeClr val="accent6">
                        <a:lumMod val="75000"/>
                      </a:schemeClr>
                    </a:solidFill>
                    <a:latin typeface="微软雅黑" panose="020B0503020204020204" pitchFamily="34" charset="-122"/>
                    <a:ea typeface="微软雅黑" panose="020B0503020204020204" pitchFamily="34" charset="-122"/>
                  </a:rPr>
                  <a:t>地下停车场</a:t>
                </a:r>
              </a:p>
            </p:txBody>
          </p:sp>
          <p:sp>
            <p:nvSpPr>
              <p:cNvPr id="238" name="同心圆 237"/>
              <p:cNvSpPr/>
              <p:nvPr/>
            </p:nvSpPr>
            <p:spPr>
              <a:xfrm>
                <a:off x="7506176" y="2889744"/>
                <a:ext cx="147638" cy="147638"/>
              </a:xfrm>
              <a:prstGeom prst="donut">
                <a:avLst>
                  <a:gd name="adj" fmla="val 28761"/>
                </a:avLst>
              </a:prstGeom>
              <a:solidFill>
                <a:srgbClr val="F77439"/>
              </a:solidFill>
              <a:ln>
                <a:solidFill>
                  <a:srgbClr val="F7743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cxnSp>
            <p:nvCxnSpPr>
              <p:cNvPr id="239" name="直接连接符 238"/>
              <p:cNvCxnSpPr>
                <a:endCxn id="240" idx="3"/>
              </p:cNvCxnSpPr>
              <p:nvPr/>
            </p:nvCxnSpPr>
            <p:spPr>
              <a:xfrm flipV="1">
                <a:off x="7579999" y="2318948"/>
                <a:ext cx="442614" cy="634313"/>
              </a:xfrm>
              <a:prstGeom prst="line">
                <a:avLst/>
              </a:prstGeom>
              <a:ln w="28575">
                <a:solidFill>
                  <a:srgbClr val="F77439"/>
                </a:solidFill>
              </a:ln>
            </p:spPr>
            <p:style>
              <a:lnRef idx="1">
                <a:schemeClr val="accent1"/>
              </a:lnRef>
              <a:fillRef idx="0">
                <a:schemeClr val="accent1"/>
              </a:fillRef>
              <a:effectRef idx="0">
                <a:schemeClr val="accent1"/>
              </a:effectRef>
              <a:fontRef idx="minor">
                <a:schemeClr val="tx1"/>
              </a:fontRef>
            </p:style>
          </p:cxnSp>
          <p:sp>
            <p:nvSpPr>
              <p:cNvPr id="240" name="同心圆 239"/>
              <p:cNvSpPr/>
              <p:nvPr/>
            </p:nvSpPr>
            <p:spPr>
              <a:xfrm>
                <a:off x="8000992" y="2192931"/>
                <a:ext cx="147638" cy="147638"/>
              </a:xfrm>
              <a:prstGeom prst="donut">
                <a:avLst>
                  <a:gd name="adj" fmla="val 28761"/>
                </a:avLst>
              </a:prstGeom>
              <a:solidFill>
                <a:srgbClr val="F77439"/>
              </a:solidFill>
              <a:ln>
                <a:solidFill>
                  <a:srgbClr val="F7743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cxnSp>
            <p:nvCxnSpPr>
              <p:cNvPr id="241" name="直接连接符 240"/>
              <p:cNvCxnSpPr>
                <a:stCxn id="240" idx="6"/>
              </p:cNvCxnSpPr>
              <p:nvPr/>
            </p:nvCxnSpPr>
            <p:spPr>
              <a:xfrm>
                <a:off x="8148630" y="2266750"/>
                <a:ext cx="2188089" cy="0"/>
              </a:xfrm>
              <a:prstGeom prst="line">
                <a:avLst/>
              </a:prstGeom>
              <a:ln w="28575">
                <a:solidFill>
                  <a:srgbClr val="F77439"/>
                </a:solidFill>
              </a:ln>
            </p:spPr>
            <p:style>
              <a:lnRef idx="1">
                <a:schemeClr val="accent1"/>
              </a:lnRef>
              <a:fillRef idx="0">
                <a:schemeClr val="accent1"/>
              </a:fillRef>
              <a:effectRef idx="0">
                <a:schemeClr val="accent1"/>
              </a:effectRef>
              <a:fontRef idx="minor">
                <a:schemeClr val="tx1"/>
              </a:fontRef>
            </p:style>
          </p:cxnSp>
          <p:cxnSp>
            <p:nvCxnSpPr>
              <p:cNvPr id="242" name="直接连接符 241"/>
              <p:cNvCxnSpPr/>
              <p:nvPr/>
            </p:nvCxnSpPr>
            <p:spPr>
              <a:xfrm>
                <a:off x="8392796" y="2340569"/>
                <a:ext cx="1943923" cy="0"/>
              </a:xfrm>
              <a:prstGeom prst="line">
                <a:avLst/>
              </a:prstGeom>
              <a:ln w="28575">
                <a:solidFill>
                  <a:srgbClr val="00B050"/>
                </a:solidFill>
              </a:ln>
              <a:effectLst>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243" name="五边形 242"/>
              <p:cNvSpPr/>
              <p:nvPr/>
            </p:nvSpPr>
            <p:spPr>
              <a:xfrm>
                <a:off x="10336719" y="1884080"/>
                <a:ext cx="244166" cy="469189"/>
              </a:xfrm>
              <a:prstGeom prst="homePlat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4" name="文本框 18"/>
              <p:cNvSpPr txBox="1"/>
              <p:nvPr/>
            </p:nvSpPr>
            <p:spPr>
              <a:xfrm>
                <a:off x="8259857" y="1882156"/>
                <a:ext cx="2270242" cy="4248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latin typeface="微软雅黑" panose="020B0503020204020204" pitchFamily="34" charset="-122"/>
                    <a:ea typeface="微软雅黑" panose="020B0503020204020204" pitchFamily="34" charset="-122"/>
                  </a:rPr>
                  <a:t>  室内定位与导航</a:t>
                </a:r>
                <a:endParaRPr lang="zh-CN" altLang="en-US" dirty="0">
                  <a:latin typeface="微软雅黑" panose="020B0503020204020204" pitchFamily="34" charset="-122"/>
                  <a:ea typeface="微软雅黑" panose="020B0503020204020204" pitchFamily="34" charset="-122"/>
                </a:endParaRPr>
              </a:p>
            </p:txBody>
          </p:sp>
        </p:grpSp>
        <p:grpSp>
          <p:nvGrpSpPr>
            <p:cNvPr id="245" name="组合 244"/>
            <p:cNvGrpSpPr/>
            <p:nvPr/>
          </p:nvGrpSpPr>
          <p:grpSpPr>
            <a:xfrm>
              <a:off x="1332431" y="1865456"/>
              <a:ext cx="3390568" cy="937646"/>
              <a:chOff x="1332431" y="1865456"/>
              <a:chExt cx="3390568" cy="937646"/>
            </a:xfrm>
          </p:grpSpPr>
          <p:sp>
            <p:nvSpPr>
              <p:cNvPr id="246" name="同心圆 245"/>
              <p:cNvSpPr/>
              <p:nvPr/>
            </p:nvSpPr>
            <p:spPr>
              <a:xfrm>
                <a:off x="4575361" y="2655464"/>
                <a:ext cx="147638" cy="147638"/>
              </a:xfrm>
              <a:prstGeom prst="donut">
                <a:avLst>
                  <a:gd name="adj" fmla="val 28761"/>
                </a:avLst>
              </a:prstGeom>
              <a:solidFill>
                <a:srgbClr val="F77439"/>
              </a:solidFill>
              <a:ln>
                <a:solidFill>
                  <a:srgbClr val="F774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47" name="直接连接符 246"/>
              <p:cNvCxnSpPr>
                <a:stCxn id="246" idx="1"/>
                <a:endCxn id="248" idx="6"/>
              </p:cNvCxnSpPr>
              <p:nvPr/>
            </p:nvCxnSpPr>
            <p:spPr>
              <a:xfrm flipH="1" flipV="1">
                <a:off x="3931960" y="2271698"/>
                <a:ext cx="665022" cy="405387"/>
              </a:xfrm>
              <a:prstGeom prst="line">
                <a:avLst/>
              </a:prstGeom>
              <a:ln w="28575">
                <a:solidFill>
                  <a:srgbClr val="F77439"/>
                </a:solidFill>
              </a:ln>
            </p:spPr>
            <p:style>
              <a:lnRef idx="1">
                <a:schemeClr val="accent1"/>
              </a:lnRef>
              <a:fillRef idx="0">
                <a:schemeClr val="accent1"/>
              </a:fillRef>
              <a:effectRef idx="0">
                <a:schemeClr val="accent1"/>
              </a:effectRef>
              <a:fontRef idx="minor">
                <a:schemeClr val="tx1"/>
              </a:fontRef>
            </p:style>
          </p:cxnSp>
          <p:sp>
            <p:nvSpPr>
              <p:cNvPr id="248" name="同心圆 247"/>
              <p:cNvSpPr/>
              <p:nvPr/>
            </p:nvSpPr>
            <p:spPr>
              <a:xfrm>
                <a:off x="3784322" y="2197879"/>
                <a:ext cx="147638" cy="147638"/>
              </a:xfrm>
              <a:prstGeom prst="donut">
                <a:avLst>
                  <a:gd name="adj" fmla="val 28761"/>
                </a:avLst>
              </a:prstGeom>
              <a:solidFill>
                <a:srgbClr val="F77439"/>
              </a:solidFill>
              <a:ln>
                <a:solidFill>
                  <a:srgbClr val="F774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49" name="直接连接符 248"/>
              <p:cNvCxnSpPr/>
              <p:nvPr/>
            </p:nvCxnSpPr>
            <p:spPr>
              <a:xfrm>
                <a:off x="1596233" y="2271698"/>
                <a:ext cx="2188089" cy="0"/>
              </a:xfrm>
              <a:prstGeom prst="line">
                <a:avLst/>
              </a:prstGeom>
              <a:ln w="28575">
                <a:solidFill>
                  <a:srgbClr val="F77439"/>
                </a:solidFill>
              </a:ln>
            </p:spPr>
            <p:style>
              <a:lnRef idx="1">
                <a:schemeClr val="accent1"/>
              </a:lnRef>
              <a:fillRef idx="0">
                <a:schemeClr val="accent1"/>
              </a:fillRef>
              <a:effectRef idx="0">
                <a:schemeClr val="accent1"/>
              </a:effectRef>
              <a:fontRef idx="minor">
                <a:schemeClr val="tx1"/>
              </a:fontRef>
            </p:style>
          </p:cxnSp>
          <p:cxnSp>
            <p:nvCxnSpPr>
              <p:cNvPr id="250" name="直接连接符 249"/>
              <p:cNvCxnSpPr/>
              <p:nvPr/>
            </p:nvCxnSpPr>
            <p:spPr>
              <a:xfrm>
                <a:off x="1596233" y="2350487"/>
                <a:ext cx="1943923" cy="0"/>
              </a:xfrm>
              <a:prstGeom prst="line">
                <a:avLst/>
              </a:prstGeom>
              <a:ln w="28575">
                <a:solidFill>
                  <a:srgbClr val="00B050"/>
                </a:solidFill>
              </a:ln>
              <a:effectLst>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251" name="五边形 250"/>
              <p:cNvSpPr/>
              <p:nvPr/>
            </p:nvSpPr>
            <p:spPr>
              <a:xfrm flipH="1">
                <a:off x="1332431" y="1931201"/>
                <a:ext cx="244800" cy="469189"/>
              </a:xfrm>
              <a:prstGeom prst="homePlat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文本框 251"/>
              <p:cNvSpPr txBox="1"/>
              <p:nvPr/>
            </p:nvSpPr>
            <p:spPr>
              <a:xfrm>
                <a:off x="1596636" y="1865456"/>
                <a:ext cx="2638940" cy="424826"/>
              </a:xfrm>
              <a:prstGeom prst="rect">
                <a:avLst/>
              </a:prstGeom>
              <a:noFill/>
            </p:spPr>
            <p:txBody>
              <a:bodyPr wrap="square" rtlCol="0">
                <a:spAutoFit/>
              </a:bodyPr>
              <a:lstStyle/>
              <a:p>
                <a:r>
                  <a:rPr lang="zh-CN" altLang="en-US" dirty="0" smtClean="0"/>
                  <a:t>    </a:t>
                </a:r>
                <a:r>
                  <a:rPr lang="zh-CN" altLang="en-US" dirty="0">
                    <a:latin typeface="微软雅黑" panose="020B0503020204020204" pitchFamily="34" charset="-122"/>
                    <a:ea typeface="微软雅黑" panose="020B0503020204020204" pitchFamily="34" charset="-122"/>
                  </a:rPr>
                  <a:t>智能</a:t>
                </a:r>
                <a:r>
                  <a:rPr lang="zh-CN" altLang="en-US" dirty="0" smtClean="0">
                    <a:latin typeface="微软雅黑" panose="020B0503020204020204" pitchFamily="34" charset="-122"/>
                    <a:ea typeface="微软雅黑" panose="020B0503020204020204" pitchFamily="34" charset="-122"/>
                  </a:rPr>
                  <a:t>工厂</a:t>
                </a:r>
                <a:endParaRPr lang="zh-CN" altLang="en-US" dirty="0">
                  <a:latin typeface="微软雅黑" panose="020B0503020204020204" pitchFamily="34" charset="-122"/>
                  <a:ea typeface="微软雅黑" panose="020B0503020204020204" pitchFamily="34" charset="-122"/>
                </a:endParaRPr>
              </a:p>
            </p:txBody>
          </p:sp>
        </p:grpSp>
        <p:grpSp>
          <p:nvGrpSpPr>
            <p:cNvPr id="253" name="组合 252"/>
            <p:cNvGrpSpPr/>
            <p:nvPr/>
          </p:nvGrpSpPr>
          <p:grpSpPr>
            <a:xfrm>
              <a:off x="1172569" y="2673606"/>
              <a:ext cx="3564798" cy="831429"/>
              <a:chOff x="1172569" y="2673606"/>
              <a:chExt cx="3564798" cy="831429"/>
            </a:xfrm>
          </p:grpSpPr>
          <p:sp>
            <p:nvSpPr>
              <p:cNvPr id="254" name="同心圆 253"/>
              <p:cNvSpPr/>
              <p:nvPr/>
            </p:nvSpPr>
            <p:spPr>
              <a:xfrm>
                <a:off x="4589729" y="3357397"/>
                <a:ext cx="147638" cy="147638"/>
              </a:xfrm>
              <a:prstGeom prst="donut">
                <a:avLst>
                  <a:gd name="adj" fmla="val 28761"/>
                </a:avLst>
              </a:prstGeom>
              <a:solidFill>
                <a:srgbClr val="F77439"/>
              </a:solidFill>
              <a:ln>
                <a:solidFill>
                  <a:srgbClr val="F774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55" name="直接连接符 254"/>
              <p:cNvCxnSpPr>
                <a:stCxn id="254" idx="1"/>
                <a:endCxn id="256" idx="6"/>
              </p:cNvCxnSpPr>
              <p:nvPr/>
            </p:nvCxnSpPr>
            <p:spPr>
              <a:xfrm flipH="1" flipV="1">
                <a:off x="3772098" y="3119178"/>
                <a:ext cx="839252" cy="259840"/>
              </a:xfrm>
              <a:prstGeom prst="line">
                <a:avLst/>
              </a:prstGeom>
              <a:ln w="28575">
                <a:solidFill>
                  <a:srgbClr val="F77439"/>
                </a:solidFill>
              </a:ln>
            </p:spPr>
            <p:style>
              <a:lnRef idx="1">
                <a:schemeClr val="accent1"/>
              </a:lnRef>
              <a:fillRef idx="0">
                <a:schemeClr val="accent1"/>
              </a:fillRef>
              <a:effectRef idx="0">
                <a:schemeClr val="accent1"/>
              </a:effectRef>
              <a:fontRef idx="minor">
                <a:schemeClr val="tx1"/>
              </a:fontRef>
            </p:style>
          </p:cxnSp>
          <p:sp>
            <p:nvSpPr>
              <p:cNvPr id="256" name="同心圆 255"/>
              <p:cNvSpPr/>
              <p:nvPr/>
            </p:nvSpPr>
            <p:spPr>
              <a:xfrm>
                <a:off x="3624460" y="3045359"/>
                <a:ext cx="147638" cy="147638"/>
              </a:xfrm>
              <a:prstGeom prst="donut">
                <a:avLst>
                  <a:gd name="adj" fmla="val 28761"/>
                </a:avLst>
              </a:prstGeom>
              <a:solidFill>
                <a:srgbClr val="F77439"/>
              </a:solidFill>
              <a:ln>
                <a:solidFill>
                  <a:srgbClr val="F774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57" name="直接连接符 256"/>
              <p:cNvCxnSpPr/>
              <p:nvPr/>
            </p:nvCxnSpPr>
            <p:spPr>
              <a:xfrm>
                <a:off x="1436371" y="3119178"/>
                <a:ext cx="2188089" cy="0"/>
              </a:xfrm>
              <a:prstGeom prst="line">
                <a:avLst/>
              </a:prstGeom>
              <a:ln w="28575">
                <a:solidFill>
                  <a:srgbClr val="F77439"/>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p:nvPr/>
            </p:nvCxnSpPr>
            <p:spPr>
              <a:xfrm>
                <a:off x="1436371" y="3197967"/>
                <a:ext cx="1943923" cy="0"/>
              </a:xfrm>
              <a:prstGeom prst="line">
                <a:avLst/>
              </a:prstGeom>
              <a:ln w="28575">
                <a:solidFill>
                  <a:srgbClr val="00B050"/>
                </a:solidFill>
              </a:ln>
              <a:effectLst>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259" name="五边形 258"/>
              <p:cNvSpPr/>
              <p:nvPr/>
            </p:nvSpPr>
            <p:spPr>
              <a:xfrm flipH="1">
                <a:off x="1172569" y="2778681"/>
                <a:ext cx="244800" cy="469189"/>
              </a:xfrm>
              <a:prstGeom prst="homePlat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文本框 259"/>
              <p:cNvSpPr txBox="1"/>
              <p:nvPr/>
            </p:nvSpPr>
            <p:spPr>
              <a:xfrm>
                <a:off x="1490014" y="2673606"/>
                <a:ext cx="1675901" cy="424826"/>
              </a:xfrm>
              <a:prstGeom prst="rect">
                <a:avLst/>
              </a:prstGeom>
              <a:noFill/>
            </p:spPr>
            <p:txBody>
              <a:bodyPr wrap="square" rtlCol="0">
                <a:spAutoFit/>
              </a:bodyPr>
              <a:lstStyle/>
              <a:p>
                <a:r>
                  <a:rPr lang="zh-CN" altLang="en-US" dirty="0" smtClean="0"/>
                  <a:t>    </a:t>
                </a:r>
                <a:r>
                  <a:rPr lang="zh-CN" altLang="en-US" dirty="0" smtClean="0">
                    <a:latin typeface="微软雅黑" panose="020B0503020204020204" pitchFamily="34" charset="-122"/>
                    <a:ea typeface="微软雅黑" panose="020B0503020204020204" pitchFamily="34" charset="-122"/>
                  </a:rPr>
                  <a:t>公共安全</a:t>
                </a:r>
                <a:endParaRPr lang="zh-CN" altLang="en-US" dirty="0">
                  <a:latin typeface="微软雅黑" panose="020B0503020204020204" pitchFamily="34" charset="-122"/>
                  <a:ea typeface="微软雅黑" panose="020B0503020204020204" pitchFamily="34" charset="-122"/>
                </a:endParaRPr>
              </a:p>
            </p:txBody>
          </p:sp>
        </p:grpSp>
        <p:grpSp>
          <p:nvGrpSpPr>
            <p:cNvPr id="261" name="组合 260"/>
            <p:cNvGrpSpPr/>
            <p:nvPr/>
          </p:nvGrpSpPr>
          <p:grpSpPr>
            <a:xfrm>
              <a:off x="1329438" y="3477357"/>
              <a:ext cx="3581060" cy="518963"/>
              <a:chOff x="1329438" y="3477357"/>
              <a:chExt cx="3581060" cy="518963"/>
            </a:xfrm>
          </p:grpSpPr>
          <p:sp>
            <p:nvSpPr>
              <p:cNvPr id="262" name="同心圆 261"/>
              <p:cNvSpPr/>
              <p:nvPr/>
            </p:nvSpPr>
            <p:spPr>
              <a:xfrm>
                <a:off x="4762860" y="3690982"/>
                <a:ext cx="147638" cy="147638"/>
              </a:xfrm>
              <a:prstGeom prst="donut">
                <a:avLst>
                  <a:gd name="adj" fmla="val 28761"/>
                </a:avLst>
              </a:prstGeom>
              <a:solidFill>
                <a:srgbClr val="F77439"/>
              </a:solidFill>
              <a:ln>
                <a:solidFill>
                  <a:srgbClr val="F774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63" name="直接连接符 262"/>
              <p:cNvCxnSpPr>
                <a:stCxn id="262" idx="2"/>
                <a:endCxn id="264" idx="6"/>
              </p:cNvCxnSpPr>
              <p:nvPr/>
            </p:nvCxnSpPr>
            <p:spPr>
              <a:xfrm flipH="1">
                <a:off x="3935203" y="3764801"/>
                <a:ext cx="827657" cy="121282"/>
              </a:xfrm>
              <a:prstGeom prst="line">
                <a:avLst/>
              </a:prstGeom>
              <a:ln w="28575">
                <a:solidFill>
                  <a:srgbClr val="F77439"/>
                </a:solidFill>
              </a:ln>
            </p:spPr>
            <p:style>
              <a:lnRef idx="1">
                <a:schemeClr val="accent1"/>
              </a:lnRef>
              <a:fillRef idx="0">
                <a:schemeClr val="accent1"/>
              </a:fillRef>
              <a:effectRef idx="0">
                <a:schemeClr val="accent1"/>
              </a:effectRef>
              <a:fontRef idx="minor">
                <a:schemeClr val="tx1"/>
              </a:fontRef>
            </p:style>
          </p:cxnSp>
          <p:sp>
            <p:nvSpPr>
              <p:cNvPr id="264" name="同心圆 263"/>
              <p:cNvSpPr/>
              <p:nvPr/>
            </p:nvSpPr>
            <p:spPr>
              <a:xfrm>
                <a:off x="3787565" y="3812264"/>
                <a:ext cx="147638" cy="147638"/>
              </a:xfrm>
              <a:prstGeom prst="donut">
                <a:avLst>
                  <a:gd name="adj" fmla="val 28761"/>
                </a:avLst>
              </a:prstGeom>
              <a:solidFill>
                <a:srgbClr val="F77439"/>
              </a:solidFill>
              <a:ln>
                <a:solidFill>
                  <a:srgbClr val="F774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65" name="直接连接符 264"/>
              <p:cNvCxnSpPr/>
              <p:nvPr/>
            </p:nvCxnSpPr>
            <p:spPr>
              <a:xfrm>
                <a:off x="1599476" y="3886083"/>
                <a:ext cx="2188089" cy="0"/>
              </a:xfrm>
              <a:prstGeom prst="line">
                <a:avLst/>
              </a:prstGeom>
              <a:ln w="28575">
                <a:solidFill>
                  <a:srgbClr val="F77439"/>
                </a:solidFill>
              </a:ln>
            </p:spPr>
            <p:style>
              <a:lnRef idx="1">
                <a:schemeClr val="accent1"/>
              </a:lnRef>
              <a:fillRef idx="0">
                <a:schemeClr val="accent1"/>
              </a:fillRef>
              <a:effectRef idx="0">
                <a:schemeClr val="accent1"/>
              </a:effectRef>
              <a:fontRef idx="minor">
                <a:schemeClr val="tx1"/>
              </a:fontRef>
            </p:style>
          </p:cxnSp>
          <p:cxnSp>
            <p:nvCxnSpPr>
              <p:cNvPr id="266" name="直接连接符 265"/>
              <p:cNvCxnSpPr/>
              <p:nvPr/>
            </p:nvCxnSpPr>
            <p:spPr>
              <a:xfrm>
                <a:off x="1599476" y="3964872"/>
                <a:ext cx="1943923" cy="0"/>
              </a:xfrm>
              <a:prstGeom prst="line">
                <a:avLst/>
              </a:prstGeom>
              <a:ln w="28575">
                <a:solidFill>
                  <a:srgbClr val="00B050"/>
                </a:solidFill>
              </a:ln>
              <a:effectLst>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267" name="五边形 266"/>
              <p:cNvSpPr/>
              <p:nvPr/>
            </p:nvSpPr>
            <p:spPr>
              <a:xfrm flipH="1">
                <a:off x="1329438" y="3527131"/>
                <a:ext cx="244800" cy="469189"/>
              </a:xfrm>
              <a:prstGeom prst="homePlat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文本框 267"/>
              <p:cNvSpPr txBox="1"/>
              <p:nvPr/>
            </p:nvSpPr>
            <p:spPr>
              <a:xfrm>
                <a:off x="1741760" y="3477357"/>
                <a:ext cx="1675901" cy="424826"/>
              </a:xfrm>
              <a:prstGeom prst="rect">
                <a:avLst/>
              </a:prstGeom>
              <a:noFill/>
            </p:spPr>
            <p:txBody>
              <a:bodyPr wrap="square" rtlCol="0">
                <a:spAutoFit/>
              </a:bodyPr>
              <a:lstStyle/>
              <a:p>
                <a:r>
                  <a:rPr lang="zh-CN" altLang="en-US" dirty="0" smtClean="0"/>
                  <a:t>  </a:t>
                </a:r>
                <a:r>
                  <a:rPr lang="zh-CN" altLang="en-US" dirty="0" smtClean="0">
                    <a:latin typeface="微软雅黑" panose="020B0503020204020204" pitchFamily="34" charset="-122"/>
                    <a:ea typeface="微软雅黑" panose="020B0503020204020204" pitchFamily="34" charset="-122"/>
                  </a:rPr>
                  <a:t>体育科学</a:t>
                </a:r>
                <a:endParaRPr lang="zh-CN" altLang="en-US" dirty="0">
                  <a:latin typeface="微软雅黑" panose="020B0503020204020204" pitchFamily="34" charset="-122"/>
                  <a:ea typeface="微软雅黑" panose="020B0503020204020204" pitchFamily="34" charset="-122"/>
                </a:endParaRPr>
              </a:p>
            </p:txBody>
          </p:sp>
        </p:grpSp>
        <p:grpSp>
          <p:nvGrpSpPr>
            <p:cNvPr id="269" name="组合 268"/>
            <p:cNvGrpSpPr/>
            <p:nvPr/>
          </p:nvGrpSpPr>
          <p:grpSpPr>
            <a:xfrm>
              <a:off x="1619360" y="4010922"/>
              <a:ext cx="3526889" cy="663134"/>
              <a:chOff x="1619360" y="4010922"/>
              <a:chExt cx="3526889" cy="663134"/>
            </a:xfrm>
          </p:grpSpPr>
          <p:sp>
            <p:nvSpPr>
              <p:cNvPr id="270" name="同心圆 269"/>
              <p:cNvSpPr/>
              <p:nvPr/>
            </p:nvSpPr>
            <p:spPr>
              <a:xfrm>
                <a:off x="4998611" y="4010922"/>
                <a:ext cx="147638" cy="147638"/>
              </a:xfrm>
              <a:prstGeom prst="donut">
                <a:avLst>
                  <a:gd name="adj" fmla="val 28761"/>
                </a:avLst>
              </a:prstGeom>
              <a:solidFill>
                <a:srgbClr val="F77439"/>
              </a:solidFill>
              <a:ln>
                <a:solidFill>
                  <a:srgbClr val="F774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71" name="直接连接符 270"/>
              <p:cNvCxnSpPr>
                <a:stCxn id="270" idx="2"/>
                <a:endCxn id="272" idx="6"/>
              </p:cNvCxnSpPr>
              <p:nvPr/>
            </p:nvCxnSpPr>
            <p:spPr>
              <a:xfrm flipH="1">
                <a:off x="4233368" y="4084741"/>
                <a:ext cx="765243" cy="476173"/>
              </a:xfrm>
              <a:prstGeom prst="line">
                <a:avLst/>
              </a:prstGeom>
              <a:ln w="28575">
                <a:solidFill>
                  <a:srgbClr val="F77439"/>
                </a:solidFill>
              </a:ln>
            </p:spPr>
            <p:style>
              <a:lnRef idx="1">
                <a:schemeClr val="accent1"/>
              </a:lnRef>
              <a:fillRef idx="0">
                <a:schemeClr val="accent1"/>
              </a:fillRef>
              <a:effectRef idx="0">
                <a:schemeClr val="accent1"/>
              </a:effectRef>
              <a:fontRef idx="minor">
                <a:schemeClr val="tx1"/>
              </a:fontRef>
            </p:style>
          </p:cxnSp>
          <p:sp>
            <p:nvSpPr>
              <p:cNvPr id="272" name="同心圆 271"/>
              <p:cNvSpPr/>
              <p:nvPr/>
            </p:nvSpPr>
            <p:spPr>
              <a:xfrm>
                <a:off x="4085730" y="4487095"/>
                <a:ext cx="147638" cy="147638"/>
              </a:xfrm>
              <a:prstGeom prst="donut">
                <a:avLst>
                  <a:gd name="adj" fmla="val 28761"/>
                </a:avLst>
              </a:prstGeom>
              <a:solidFill>
                <a:srgbClr val="F77439"/>
              </a:solidFill>
              <a:ln>
                <a:solidFill>
                  <a:srgbClr val="F774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73" name="直接连接符 272"/>
              <p:cNvCxnSpPr/>
              <p:nvPr/>
            </p:nvCxnSpPr>
            <p:spPr>
              <a:xfrm>
                <a:off x="1897641" y="4560914"/>
                <a:ext cx="2188089" cy="0"/>
              </a:xfrm>
              <a:prstGeom prst="line">
                <a:avLst/>
              </a:prstGeom>
              <a:ln w="28575">
                <a:solidFill>
                  <a:srgbClr val="F77439"/>
                </a:solidFill>
              </a:ln>
            </p:spPr>
            <p:style>
              <a:lnRef idx="1">
                <a:schemeClr val="accent1"/>
              </a:lnRef>
              <a:fillRef idx="0">
                <a:schemeClr val="accent1"/>
              </a:fillRef>
              <a:effectRef idx="0">
                <a:schemeClr val="accent1"/>
              </a:effectRef>
              <a:fontRef idx="minor">
                <a:schemeClr val="tx1"/>
              </a:fontRef>
            </p:style>
          </p:cxnSp>
          <p:cxnSp>
            <p:nvCxnSpPr>
              <p:cNvPr id="274" name="直接连接符 273"/>
              <p:cNvCxnSpPr/>
              <p:nvPr/>
            </p:nvCxnSpPr>
            <p:spPr>
              <a:xfrm>
                <a:off x="1897641" y="4639703"/>
                <a:ext cx="1943923" cy="0"/>
              </a:xfrm>
              <a:prstGeom prst="line">
                <a:avLst/>
              </a:prstGeom>
              <a:ln w="28575">
                <a:solidFill>
                  <a:srgbClr val="00B050"/>
                </a:solidFill>
              </a:ln>
              <a:effectLst>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275" name="五边形 274"/>
              <p:cNvSpPr/>
              <p:nvPr/>
            </p:nvSpPr>
            <p:spPr>
              <a:xfrm flipH="1">
                <a:off x="1619360" y="4204867"/>
                <a:ext cx="244800" cy="469189"/>
              </a:xfrm>
              <a:prstGeom prst="homePlat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文本框 275"/>
              <p:cNvSpPr txBox="1"/>
              <p:nvPr/>
            </p:nvSpPr>
            <p:spPr>
              <a:xfrm>
                <a:off x="1995560" y="4169088"/>
                <a:ext cx="1675901" cy="424826"/>
              </a:xfrm>
              <a:prstGeom prst="rect">
                <a:avLst/>
              </a:prstGeom>
              <a:noFill/>
            </p:spPr>
            <p:txBody>
              <a:bodyPr wrap="square" rtlCol="0">
                <a:spAutoFit/>
              </a:bodyPr>
              <a:lstStyle/>
              <a:p>
                <a:r>
                  <a:rPr lang="zh-CN" altLang="en-US" dirty="0" smtClean="0"/>
                  <a:t>   </a:t>
                </a:r>
                <a:r>
                  <a:rPr lang="zh-CN" altLang="en-US" dirty="0" smtClean="0">
                    <a:latin typeface="微软雅黑" panose="020B0503020204020204" pitchFamily="34" charset="-122"/>
                    <a:ea typeface="微软雅黑" panose="020B0503020204020204" pitchFamily="34" charset="-122"/>
                  </a:rPr>
                  <a:t>大数据</a:t>
                </a:r>
                <a:endParaRPr lang="zh-CN" altLang="en-US" dirty="0">
                  <a:latin typeface="微软雅黑" panose="020B0503020204020204" pitchFamily="34" charset="-122"/>
                  <a:ea typeface="微软雅黑" panose="020B0503020204020204" pitchFamily="34" charset="-122"/>
                </a:endParaRPr>
              </a:p>
            </p:txBody>
          </p:sp>
        </p:grpSp>
        <p:sp>
          <p:nvSpPr>
            <p:cNvPr id="277" name="文本框 276"/>
            <p:cNvSpPr txBox="1"/>
            <p:nvPr/>
          </p:nvSpPr>
          <p:spPr>
            <a:xfrm>
              <a:off x="7277536" y="5283664"/>
              <a:ext cx="1943582" cy="460228"/>
            </a:xfrm>
            <a:prstGeom prst="rect">
              <a:avLst/>
            </a:prstGeom>
            <a:noFill/>
          </p:spPr>
          <p:txBody>
            <a:bodyPr wrap="square" rtlCol="0">
              <a:spAutoFit/>
            </a:bodyPr>
            <a:lstStyle/>
            <a:p>
              <a:r>
                <a:rPr lang="zh-CN" altLang="en-US" sz="2000" b="1" dirty="0" smtClean="0">
                  <a:solidFill>
                    <a:srgbClr val="0070C0"/>
                  </a:solidFill>
                  <a:latin typeface="微软雅黑" panose="020B0503020204020204" pitchFamily="34" charset="-122"/>
                  <a:ea typeface="微软雅黑" panose="020B0503020204020204" pitchFamily="34" charset="-122"/>
                </a:rPr>
                <a:t>室内位置信息</a:t>
              </a:r>
              <a:endParaRPr lang="zh-CN" altLang="en-US" sz="2000" b="1" dirty="0">
                <a:solidFill>
                  <a:srgbClr val="0070C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765494464"/>
      </p:ext>
    </p:extLst>
  </p:cSld>
  <p:clrMapOvr>
    <a:masterClrMapping/>
  </p:clrMapOvr>
  <p:transition advTm="66176"/>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rPr>
              <a:t>室内融合定位算法设计</a:t>
            </a:r>
            <a:endParaRPr lang="zh-CN" altLang="zh-CN" sz="2800" dirty="0">
              <a:latin typeface="微软雅黑" panose="020B0503020204020204" pitchFamily="34" charset="-122"/>
              <a:ea typeface="微软雅黑" panose="020B0503020204020204" pitchFamily="34" charset="-122"/>
            </a:endParaRPr>
          </a:p>
        </p:txBody>
      </p:sp>
      <p:sp>
        <p:nvSpPr>
          <p:cNvPr id="17412" name="内容占位符 2"/>
          <p:cNvSpPr>
            <a:spLocks noGrp="1" noChangeArrowheads="1"/>
          </p:cNvSpPr>
          <p:nvPr>
            <p:ph idx="1"/>
          </p:nvPr>
        </p:nvSpPr>
        <p:spPr>
          <a:xfrm>
            <a:off x="1981199" y="1123950"/>
            <a:ext cx="8860971" cy="5175250"/>
          </a:xfrm>
          <a:ln/>
        </p:spPr>
        <p:txBody>
          <a:bodyPr>
            <a:normAutofit/>
          </a:bodyPr>
          <a:lstStyle/>
          <a:p>
            <a:pPr marL="342900" indent="-342900" algn="l">
              <a:buClr>
                <a:schemeClr val="tx2"/>
              </a:buClr>
              <a:buFont typeface="Wingdings" panose="05000000000000000000" pitchFamily="2" charset="2"/>
              <a:buChar char="p"/>
            </a:pPr>
            <a:r>
              <a:rPr lang="zh-CN" altLang="en-US" sz="3200" dirty="0" smtClean="0">
                <a:latin typeface="微软雅黑" panose="020B0503020204020204" pitchFamily="34" charset="-122"/>
                <a:ea typeface="微软雅黑" panose="020B0503020204020204" pitchFamily="34" charset="-122"/>
              </a:rPr>
              <a:t>室内空旷场景</a:t>
            </a:r>
            <a:r>
              <a:rPr lang="en-US" altLang="zh-CN" sz="3200" dirty="0" smtClean="0">
                <a:latin typeface="微软雅黑" panose="020B0503020204020204" pitchFamily="34" charset="-122"/>
                <a:ea typeface="微软雅黑" panose="020B0503020204020204" pitchFamily="34" charset="-122"/>
              </a:rPr>
              <a:t>—</a:t>
            </a:r>
            <a:r>
              <a:rPr lang="zh-CN" altLang="en-US" sz="3200" dirty="0" smtClean="0">
                <a:latin typeface="微软雅黑" panose="020B0503020204020204" pitchFamily="34" charset="-122"/>
                <a:ea typeface="微软雅黑" panose="020B0503020204020204" pitchFamily="34" charset="-122"/>
              </a:rPr>
              <a:t>相关仿真</a:t>
            </a:r>
            <a:endParaRPr lang="en-US" altLang="zh-CN" sz="32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r>
              <a:rPr lang="en-US" altLang="zh-CN" sz="2800" dirty="0" smtClean="0">
                <a:latin typeface="微软雅黑" panose="020B0503020204020204" pitchFamily="34" charset="-122"/>
                <a:ea typeface="微软雅黑" panose="020B0503020204020204" pitchFamily="34" charset="-122"/>
              </a:rPr>
              <a:t>NLOS</a:t>
            </a:r>
            <a:r>
              <a:rPr lang="zh-CN" altLang="en-US" sz="2800" dirty="0" smtClean="0">
                <a:latin typeface="微软雅黑" panose="020B0503020204020204" pitchFamily="34" charset="-122"/>
                <a:ea typeface="微软雅黑" panose="020B0503020204020204" pitchFamily="34" charset="-122"/>
              </a:rPr>
              <a:t>场景下</a:t>
            </a:r>
            <a:endParaRPr lang="en-US" altLang="zh-CN" sz="2800" dirty="0" smtClean="0">
              <a:latin typeface="微软雅黑" panose="020B0503020204020204" pitchFamily="34" charset="-122"/>
              <a:ea typeface="微软雅黑" panose="020B0503020204020204" pitchFamily="34" charset="-122"/>
            </a:endParaRPr>
          </a:p>
          <a:p>
            <a:pPr lvl="1" algn="l">
              <a:buClr>
                <a:schemeClr val="tx2"/>
              </a:buClr>
            </a:pPr>
            <a:endParaRPr lang="en-US" altLang="zh-CN" sz="2800" dirty="0" smtClean="0">
              <a:latin typeface="微软雅黑" panose="020B0503020204020204" pitchFamily="34" charset="-122"/>
              <a:ea typeface="微软雅黑" panose="020B0503020204020204" pitchFamily="34" charset="-122"/>
            </a:endParaRPr>
          </a:p>
          <a:p>
            <a:pPr lvl="1" algn="l">
              <a:buClr>
                <a:schemeClr val="tx2"/>
              </a:buClr>
            </a:pPr>
            <a:endParaRPr lang="en-US" altLang="zh-CN" sz="2800" dirty="0">
              <a:latin typeface="微软雅黑" panose="020B0503020204020204" pitchFamily="34" charset="-122"/>
              <a:ea typeface="微软雅黑" panose="020B0503020204020204" pitchFamily="34" charset="-122"/>
            </a:endParaRPr>
          </a:p>
          <a:p>
            <a:pPr lvl="1" algn="l">
              <a:buClr>
                <a:schemeClr val="tx2"/>
              </a:buClr>
            </a:pPr>
            <a:endParaRPr lang="en-US" altLang="zh-CN" sz="2800" dirty="0">
              <a:latin typeface="微软雅黑" panose="020B0503020204020204" pitchFamily="34" charset="-122"/>
              <a:ea typeface="微软雅黑" panose="020B0503020204020204" pitchFamily="34" charset="-122"/>
            </a:endParaRPr>
          </a:p>
        </p:txBody>
      </p:sp>
      <p:pic>
        <p:nvPicPr>
          <p:cNvPr id="174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图片 7"/>
          <p:cNvPicPr/>
          <p:nvPr/>
        </p:nvPicPr>
        <p:blipFill>
          <a:blip r:embed="rId4">
            <a:extLst>
              <a:ext uri="{28A0092B-C50C-407E-A947-70E740481C1C}">
                <a14:useLocalDpi xmlns:a14="http://schemas.microsoft.com/office/drawing/2010/main" val="0"/>
              </a:ext>
            </a:extLst>
          </a:blip>
          <a:srcRect/>
          <a:stretch>
            <a:fillRect/>
          </a:stretch>
        </p:blipFill>
        <p:spPr bwMode="auto">
          <a:xfrm>
            <a:off x="1524001" y="2269149"/>
            <a:ext cx="5537516" cy="3407365"/>
          </a:xfrm>
          <a:prstGeom prst="rect">
            <a:avLst/>
          </a:prstGeom>
          <a:noFill/>
          <a:ln>
            <a:noFill/>
          </a:ln>
        </p:spPr>
      </p:pic>
      <p:pic>
        <p:nvPicPr>
          <p:cNvPr id="9" name="图片 8"/>
          <p:cNvPicPr/>
          <p:nvPr/>
        </p:nvPicPr>
        <p:blipFill>
          <a:blip r:embed="rId5">
            <a:extLst>
              <a:ext uri="{28A0092B-C50C-407E-A947-70E740481C1C}">
                <a14:useLocalDpi xmlns:a14="http://schemas.microsoft.com/office/drawing/2010/main" val="0"/>
              </a:ext>
            </a:extLst>
          </a:blip>
          <a:srcRect/>
          <a:stretch>
            <a:fillRect/>
          </a:stretch>
        </p:blipFill>
        <p:spPr bwMode="auto">
          <a:xfrm>
            <a:off x="6575969" y="2269149"/>
            <a:ext cx="5289187" cy="3407365"/>
          </a:xfrm>
          <a:prstGeom prst="rect">
            <a:avLst/>
          </a:prstGeom>
          <a:noFill/>
          <a:ln>
            <a:noFill/>
          </a:ln>
        </p:spPr>
      </p:pic>
    </p:spTree>
    <p:extLst>
      <p:ext uri="{BB962C8B-B14F-4D97-AF65-F5344CB8AC3E}">
        <p14:creationId xmlns:p14="http://schemas.microsoft.com/office/powerpoint/2010/main" val="1623536449"/>
      </p:ext>
    </p:extLst>
  </p:cSld>
  <p:clrMapOvr>
    <a:masterClrMapping/>
  </p:clrMapOvr>
  <p:transition advTm="66176"/>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rPr>
              <a:t>室内融合定位算法设计</a:t>
            </a:r>
            <a:endParaRPr lang="zh-CN" altLang="zh-CN" sz="2800" dirty="0">
              <a:latin typeface="微软雅黑" panose="020B0503020204020204" pitchFamily="34" charset="-122"/>
              <a:ea typeface="微软雅黑" panose="020B0503020204020204" pitchFamily="34" charset="-122"/>
            </a:endParaRPr>
          </a:p>
        </p:txBody>
      </p:sp>
      <p:sp>
        <p:nvSpPr>
          <p:cNvPr id="17412" name="内容占位符 2"/>
          <p:cNvSpPr>
            <a:spLocks noGrp="1" noChangeArrowheads="1"/>
          </p:cNvSpPr>
          <p:nvPr>
            <p:ph idx="1"/>
          </p:nvPr>
        </p:nvSpPr>
        <p:spPr>
          <a:xfrm>
            <a:off x="1981199" y="1123950"/>
            <a:ext cx="8860971" cy="5175250"/>
          </a:xfrm>
          <a:ln/>
        </p:spPr>
        <p:txBody>
          <a:bodyPr>
            <a:normAutofit/>
          </a:bodyPr>
          <a:lstStyle/>
          <a:p>
            <a:pPr marL="342900" indent="-342900" algn="l">
              <a:buClr>
                <a:schemeClr val="tx2"/>
              </a:buClr>
              <a:buFont typeface="Wingdings" panose="05000000000000000000" pitchFamily="2" charset="2"/>
              <a:buChar char="p"/>
            </a:pPr>
            <a:r>
              <a:rPr lang="zh-CN" altLang="en-US" sz="3200" dirty="0" smtClean="0">
                <a:latin typeface="微软雅黑" panose="020B0503020204020204" pitchFamily="34" charset="-122"/>
                <a:ea typeface="微软雅黑" panose="020B0503020204020204" pitchFamily="34" charset="-122"/>
              </a:rPr>
              <a:t>室内走廊场景</a:t>
            </a:r>
            <a:endParaRPr lang="en-US" altLang="zh-CN" sz="32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r>
              <a:rPr lang="zh-CN" altLang="en-US" sz="2800" dirty="0">
                <a:latin typeface="微软雅黑" panose="020B0503020204020204" pitchFamily="34" charset="-122"/>
                <a:ea typeface="微软雅黑" panose="020B0503020204020204" pitchFamily="34" charset="-122"/>
              </a:rPr>
              <a:t>概述</a:t>
            </a:r>
            <a:endParaRPr lang="en-US" altLang="zh-CN" sz="26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endParaRPr lang="en-US" altLang="zh-CN" sz="2800" dirty="0" smtClean="0">
              <a:latin typeface="微软雅黑" panose="020B0503020204020204" pitchFamily="34" charset="-122"/>
              <a:ea typeface="微软雅黑" panose="020B0503020204020204" pitchFamily="34" charset="-122"/>
            </a:endParaRPr>
          </a:p>
          <a:p>
            <a:pPr lvl="1" algn="l">
              <a:buClr>
                <a:schemeClr val="tx2"/>
              </a:buClr>
            </a:pPr>
            <a:endParaRPr lang="en-US" altLang="zh-CN" sz="2800" dirty="0" smtClean="0">
              <a:latin typeface="微软雅黑" panose="020B0503020204020204" pitchFamily="34" charset="-122"/>
              <a:ea typeface="微软雅黑" panose="020B0503020204020204" pitchFamily="34" charset="-122"/>
            </a:endParaRPr>
          </a:p>
          <a:p>
            <a:pPr lvl="1" algn="l">
              <a:buClr>
                <a:schemeClr val="tx2"/>
              </a:buClr>
            </a:pPr>
            <a:endParaRPr lang="en-US" altLang="zh-CN" sz="2800" dirty="0">
              <a:latin typeface="微软雅黑" panose="020B0503020204020204" pitchFamily="34" charset="-122"/>
              <a:ea typeface="微软雅黑" panose="020B0503020204020204" pitchFamily="34" charset="-122"/>
            </a:endParaRPr>
          </a:p>
          <a:p>
            <a:pPr lvl="1" algn="l">
              <a:buClr>
                <a:schemeClr val="tx2"/>
              </a:buClr>
            </a:pPr>
            <a:endParaRPr lang="en-US" altLang="zh-CN" sz="2800" dirty="0">
              <a:latin typeface="微软雅黑" panose="020B0503020204020204" pitchFamily="34" charset="-122"/>
              <a:ea typeface="微软雅黑" panose="020B0503020204020204" pitchFamily="34" charset="-122"/>
            </a:endParaRPr>
          </a:p>
        </p:txBody>
      </p:sp>
      <p:pic>
        <p:nvPicPr>
          <p:cNvPr id="174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 name="图片 1"/>
          <p:cNvPicPr>
            <a:picLocks noChangeAspect="1"/>
          </p:cNvPicPr>
          <p:nvPr/>
        </p:nvPicPr>
        <p:blipFill>
          <a:blip r:embed="rId4"/>
          <a:stretch>
            <a:fillRect/>
          </a:stretch>
        </p:blipFill>
        <p:spPr>
          <a:xfrm>
            <a:off x="2298247" y="2326934"/>
            <a:ext cx="8955462" cy="2769282"/>
          </a:xfrm>
          <a:prstGeom prst="rect">
            <a:avLst/>
          </a:prstGeom>
        </p:spPr>
      </p:pic>
    </p:spTree>
    <p:extLst>
      <p:ext uri="{BB962C8B-B14F-4D97-AF65-F5344CB8AC3E}">
        <p14:creationId xmlns:p14="http://schemas.microsoft.com/office/powerpoint/2010/main" val="2833778139"/>
      </p:ext>
    </p:extLst>
  </p:cSld>
  <p:clrMapOvr>
    <a:masterClrMapping/>
  </p:clrMapOvr>
  <p:transition advTm="66176"/>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rPr>
              <a:t>室内融合定位算法设计</a:t>
            </a:r>
            <a:endParaRPr lang="zh-CN" altLang="zh-CN" sz="2800" dirty="0">
              <a:latin typeface="微软雅黑" panose="020B0503020204020204" pitchFamily="34" charset="-122"/>
              <a:ea typeface="微软雅黑" panose="020B0503020204020204" pitchFamily="34" charset="-122"/>
            </a:endParaRPr>
          </a:p>
        </p:txBody>
      </p:sp>
      <p:sp>
        <p:nvSpPr>
          <p:cNvPr id="17412" name="内容占位符 2"/>
          <p:cNvSpPr>
            <a:spLocks noGrp="1" noChangeArrowheads="1"/>
          </p:cNvSpPr>
          <p:nvPr>
            <p:ph idx="1"/>
          </p:nvPr>
        </p:nvSpPr>
        <p:spPr>
          <a:xfrm>
            <a:off x="1981200" y="1123950"/>
            <a:ext cx="8229600" cy="5113338"/>
          </a:xfrm>
          <a:ln/>
        </p:spPr>
        <p:txBody>
          <a:bodyPr>
            <a:normAutofit/>
          </a:bodyPr>
          <a:lstStyle/>
          <a:p>
            <a:pPr marL="342900" indent="-342900" algn="l">
              <a:buClr>
                <a:schemeClr val="tx2"/>
              </a:buClr>
              <a:buFont typeface="Wingdings" panose="05000000000000000000" pitchFamily="2" charset="2"/>
              <a:buChar char="p"/>
            </a:pPr>
            <a:r>
              <a:rPr lang="zh-CN" altLang="en-US" sz="3200" dirty="0" smtClean="0">
                <a:latin typeface="微软雅黑" panose="020B0503020204020204" pitchFamily="34" charset="-122"/>
                <a:ea typeface="微软雅黑" panose="020B0503020204020204" pitchFamily="34" charset="-122"/>
              </a:rPr>
              <a:t>室内走廊场景</a:t>
            </a:r>
            <a:endParaRPr lang="en-US" altLang="zh-CN" sz="3200" dirty="0" smtClean="0">
              <a:latin typeface="微软雅黑" panose="020B0503020204020204" pitchFamily="34" charset="-122"/>
              <a:ea typeface="微软雅黑" panose="020B0503020204020204" pitchFamily="34" charset="-122"/>
            </a:endParaRPr>
          </a:p>
        </p:txBody>
      </p:sp>
      <p:pic>
        <p:nvPicPr>
          <p:cNvPr id="174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6" name="组合 5"/>
          <p:cNvGrpSpPr/>
          <p:nvPr/>
        </p:nvGrpSpPr>
        <p:grpSpPr>
          <a:xfrm>
            <a:off x="1919289" y="2138277"/>
            <a:ext cx="8240475" cy="3084684"/>
            <a:chOff x="2939715" y="2138277"/>
            <a:chExt cx="8240475" cy="3084684"/>
          </a:xfrm>
        </p:grpSpPr>
        <p:grpSp>
          <p:nvGrpSpPr>
            <p:cNvPr id="8" name="组合 7"/>
            <p:cNvGrpSpPr/>
            <p:nvPr/>
          </p:nvGrpSpPr>
          <p:grpSpPr>
            <a:xfrm>
              <a:off x="2939715" y="2138277"/>
              <a:ext cx="6241133" cy="3084684"/>
              <a:chOff x="2644095" y="2060658"/>
              <a:chExt cx="6241133" cy="3084684"/>
            </a:xfrm>
          </p:grpSpPr>
          <p:sp>
            <p:nvSpPr>
              <p:cNvPr id="9" name="圆角矩形 8"/>
              <p:cNvSpPr/>
              <p:nvPr/>
            </p:nvSpPr>
            <p:spPr>
              <a:xfrm>
                <a:off x="2648857" y="2231826"/>
                <a:ext cx="2067378" cy="8776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基于</a:t>
                </a:r>
                <a:r>
                  <a:rPr lang="en-US" altLang="zh-CN" sz="2400" dirty="0" smtClean="0">
                    <a:latin typeface="微软雅黑" panose="020B0503020204020204" pitchFamily="34" charset="-122"/>
                    <a:ea typeface="微软雅黑" panose="020B0503020204020204" pitchFamily="34" charset="-122"/>
                  </a:rPr>
                  <a:t>TDOA</a:t>
                </a:r>
                <a:r>
                  <a:rPr lang="zh-CN" altLang="en-US" sz="2400" dirty="0" smtClean="0">
                    <a:latin typeface="微软雅黑" panose="020B0503020204020204" pitchFamily="34" charset="-122"/>
                    <a:ea typeface="微软雅黑" panose="020B0503020204020204" pitchFamily="34" charset="-122"/>
                  </a:rPr>
                  <a:t>的粒子初始化</a:t>
                </a:r>
                <a:endParaRPr lang="zh-CN" altLang="en-US" sz="2400" dirty="0">
                  <a:latin typeface="微软雅黑" panose="020B0503020204020204" pitchFamily="34" charset="-122"/>
                  <a:ea typeface="微软雅黑" panose="020B0503020204020204" pitchFamily="34" charset="-122"/>
                </a:endParaRPr>
              </a:p>
            </p:txBody>
          </p:sp>
          <p:sp>
            <p:nvSpPr>
              <p:cNvPr id="10" name="圆角矩形 9"/>
              <p:cNvSpPr/>
              <p:nvPr/>
            </p:nvSpPr>
            <p:spPr>
              <a:xfrm>
                <a:off x="4928738" y="2228452"/>
                <a:ext cx="1526699" cy="8776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粒子传递</a:t>
                </a:r>
                <a:endParaRPr lang="zh-CN" altLang="en-US" sz="2400" dirty="0">
                  <a:latin typeface="微软雅黑" panose="020B0503020204020204" pitchFamily="34" charset="-122"/>
                  <a:ea typeface="微软雅黑" panose="020B0503020204020204" pitchFamily="34" charset="-122"/>
                </a:endParaRPr>
              </a:p>
            </p:txBody>
          </p:sp>
          <p:sp>
            <p:nvSpPr>
              <p:cNvPr id="11" name="圆角矩形 10"/>
              <p:cNvSpPr/>
              <p:nvPr/>
            </p:nvSpPr>
            <p:spPr>
              <a:xfrm>
                <a:off x="6938034" y="2060658"/>
                <a:ext cx="1947194" cy="121319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基于非视距识别的粒子权值更新</a:t>
                </a:r>
                <a:endParaRPr lang="zh-CN" altLang="en-US" sz="2400" dirty="0">
                  <a:latin typeface="微软雅黑" panose="020B0503020204020204" pitchFamily="34" charset="-122"/>
                  <a:ea typeface="微软雅黑" panose="020B0503020204020204" pitchFamily="34" charset="-122"/>
                </a:endParaRPr>
              </a:p>
            </p:txBody>
          </p:sp>
          <p:sp>
            <p:nvSpPr>
              <p:cNvPr id="12" name="圆角矩形 11"/>
              <p:cNvSpPr/>
              <p:nvPr/>
            </p:nvSpPr>
            <p:spPr>
              <a:xfrm>
                <a:off x="4928738" y="4046849"/>
                <a:ext cx="1185973" cy="8776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重采样</a:t>
                </a:r>
                <a:endParaRPr lang="zh-CN" altLang="en-US" sz="2400" dirty="0">
                  <a:latin typeface="微软雅黑" panose="020B0503020204020204" pitchFamily="34" charset="-122"/>
                  <a:ea typeface="微软雅黑" panose="020B0503020204020204" pitchFamily="34" charset="-122"/>
                </a:endParaRPr>
              </a:p>
            </p:txBody>
          </p:sp>
          <p:sp>
            <p:nvSpPr>
              <p:cNvPr id="13" name="圆角矩形 12"/>
              <p:cNvSpPr/>
              <p:nvPr/>
            </p:nvSpPr>
            <p:spPr>
              <a:xfrm>
                <a:off x="6938034" y="3825957"/>
                <a:ext cx="1947194" cy="131938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基于粒子滤波的个体步长动态更新</a:t>
                </a:r>
                <a:endParaRPr lang="zh-CN" altLang="en-US" sz="2400" dirty="0">
                  <a:latin typeface="微软雅黑" panose="020B0503020204020204" pitchFamily="34" charset="-122"/>
                  <a:ea typeface="微软雅黑" panose="020B0503020204020204" pitchFamily="34" charset="-122"/>
                </a:endParaRPr>
              </a:p>
            </p:txBody>
          </p:sp>
          <p:sp>
            <p:nvSpPr>
              <p:cNvPr id="14" name="圆角矩形 13"/>
              <p:cNvSpPr/>
              <p:nvPr/>
            </p:nvSpPr>
            <p:spPr>
              <a:xfrm>
                <a:off x="2644095" y="4046847"/>
                <a:ext cx="1522082" cy="8776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用户位置</a:t>
                </a:r>
                <a:endParaRPr lang="zh-CN" altLang="en-US" sz="2400" dirty="0">
                  <a:latin typeface="微软雅黑" panose="020B0503020204020204" pitchFamily="34" charset="-122"/>
                  <a:ea typeface="微软雅黑" panose="020B0503020204020204" pitchFamily="34" charset="-122"/>
                </a:endParaRPr>
              </a:p>
            </p:txBody>
          </p:sp>
          <p:cxnSp>
            <p:nvCxnSpPr>
              <p:cNvPr id="15" name="直接箭头连接符 14"/>
              <p:cNvCxnSpPr>
                <a:stCxn id="9" idx="3"/>
                <a:endCxn id="10" idx="1"/>
              </p:cNvCxnSpPr>
              <p:nvPr/>
            </p:nvCxnSpPr>
            <p:spPr>
              <a:xfrm flipV="1">
                <a:off x="4716235" y="2667254"/>
                <a:ext cx="212503" cy="3374"/>
              </a:xfrm>
              <a:prstGeom prst="straightConnector1">
                <a:avLst/>
              </a:prstGeom>
              <a:ln w="12700">
                <a:tailEnd type="triangle" w="med" len="lg"/>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10" idx="3"/>
                <a:endCxn id="11" idx="1"/>
              </p:cNvCxnSpPr>
              <p:nvPr/>
            </p:nvCxnSpPr>
            <p:spPr>
              <a:xfrm flipV="1">
                <a:off x="6455437" y="2667253"/>
                <a:ext cx="482597" cy="1"/>
              </a:xfrm>
              <a:prstGeom prst="straightConnector1">
                <a:avLst/>
              </a:prstGeom>
              <a:ln w="12700">
                <a:headEnd w="med" len="lg"/>
                <a:tailEnd type="triangle" w="med" len="lg"/>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11" idx="2"/>
                <a:endCxn id="13" idx="0"/>
              </p:cNvCxnSpPr>
              <p:nvPr/>
            </p:nvCxnSpPr>
            <p:spPr>
              <a:xfrm>
                <a:off x="7911631" y="3273848"/>
                <a:ext cx="0" cy="552109"/>
              </a:xfrm>
              <a:prstGeom prst="straightConnector1">
                <a:avLst/>
              </a:prstGeom>
              <a:ln w="12700">
                <a:headEnd w="med" len="lg"/>
                <a:tailEnd type="triangle" w="med" len="lg"/>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13" idx="1"/>
                <a:endCxn id="12" idx="3"/>
              </p:cNvCxnSpPr>
              <p:nvPr/>
            </p:nvCxnSpPr>
            <p:spPr>
              <a:xfrm flipH="1">
                <a:off x="6114711" y="4485650"/>
                <a:ext cx="823323" cy="1"/>
              </a:xfrm>
              <a:prstGeom prst="straightConnector1">
                <a:avLst/>
              </a:prstGeom>
              <a:ln w="12700">
                <a:tailEnd type="triangle" w="med" len="lg"/>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12" idx="1"/>
                <a:endCxn id="14" idx="3"/>
              </p:cNvCxnSpPr>
              <p:nvPr/>
            </p:nvCxnSpPr>
            <p:spPr>
              <a:xfrm flipH="1" flipV="1">
                <a:off x="4166177" y="4485649"/>
                <a:ext cx="762561" cy="2"/>
              </a:xfrm>
              <a:prstGeom prst="straightConnector1">
                <a:avLst/>
              </a:prstGeom>
              <a:ln w="12700">
                <a:tailEnd type="triangle" w="med" len="lg"/>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12" idx="0"/>
              </p:cNvCxnSpPr>
              <p:nvPr/>
            </p:nvCxnSpPr>
            <p:spPr>
              <a:xfrm flipV="1">
                <a:off x="5521725" y="3106055"/>
                <a:ext cx="0" cy="940794"/>
              </a:xfrm>
              <a:prstGeom prst="straightConnector1">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sp>
          <p:nvSpPr>
            <p:cNvPr id="21" name="圆角矩形 20"/>
            <p:cNvSpPr/>
            <p:nvPr/>
          </p:nvSpPr>
          <p:spPr>
            <a:xfrm>
              <a:off x="9653491" y="2308297"/>
              <a:ext cx="1526699" cy="8776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地图</a:t>
              </a:r>
              <a:endParaRPr lang="en-US" altLang="zh-CN" sz="24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约束信息</a:t>
              </a:r>
              <a:endParaRPr lang="zh-CN" altLang="en-US" sz="2400" dirty="0">
                <a:latin typeface="微软雅黑" panose="020B0503020204020204" pitchFamily="34" charset="-122"/>
                <a:ea typeface="微软雅黑" panose="020B0503020204020204" pitchFamily="34" charset="-122"/>
              </a:endParaRPr>
            </a:p>
          </p:txBody>
        </p:sp>
        <p:cxnSp>
          <p:nvCxnSpPr>
            <p:cNvPr id="5" name="直接箭头连接符 4"/>
            <p:cNvCxnSpPr>
              <a:stCxn id="21" idx="1"/>
              <a:endCxn id="11" idx="3"/>
            </p:cNvCxnSpPr>
            <p:nvPr/>
          </p:nvCxnSpPr>
          <p:spPr>
            <a:xfrm flipH="1" flipV="1">
              <a:off x="9180848" y="2744872"/>
              <a:ext cx="472643" cy="2227"/>
            </a:xfrm>
            <a:prstGeom prst="straightConnector1">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24891980"/>
      </p:ext>
    </p:extLst>
  </p:cSld>
  <p:clrMapOvr>
    <a:masterClrMapping/>
  </p:clrMapOvr>
  <p:transition advTm="66176"/>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rPr>
              <a:t>室内融合定位算法设计</a:t>
            </a:r>
            <a:endParaRPr lang="zh-CN" altLang="zh-CN" sz="28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7412" name="内容占位符 2"/>
              <p:cNvSpPr>
                <a:spLocks noGrp="1" noChangeArrowheads="1"/>
              </p:cNvSpPr>
              <p:nvPr>
                <p:ph idx="1"/>
              </p:nvPr>
            </p:nvSpPr>
            <p:spPr>
              <a:xfrm>
                <a:off x="1981199" y="1123950"/>
                <a:ext cx="8860971" cy="5175250"/>
              </a:xfrm>
              <a:ln/>
            </p:spPr>
            <p:txBody>
              <a:bodyPr>
                <a:normAutofit/>
              </a:bodyPr>
              <a:lstStyle/>
              <a:p>
                <a:pPr marL="342900" indent="-342900" algn="l">
                  <a:buClr>
                    <a:schemeClr val="tx2"/>
                  </a:buClr>
                  <a:buFont typeface="Wingdings" panose="05000000000000000000" pitchFamily="2" charset="2"/>
                  <a:buChar char="p"/>
                </a:pPr>
                <a:r>
                  <a:rPr lang="zh-CN" altLang="en-US" sz="3200" dirty="0" smtClean="0">
                    <a:latin typeface="微软雅黑" panose="020B0503020204020204" pitchFamily="34" charset="-122"/>
                    <a:ea typeface="微软雅黑" panose="020B0503020204020204" pitchFamily="34" charset="-122"/>
                  </a:rPr>
                  <a:t>室内走廊场景</a:t>
                </a:r>
                <a:endParaRPr lang="en-US" altLang="zh-CN" sz="32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基于</a:t>
                </a:r>
                <a:r>
                  <a:rPr lang="en-US" altLang="zh-CN" sz="2800" dirty="0" smtClean="0">
                    <a:latin typeface="微软雅黑" panose="020B0503020204020204" pitchFamily="34" charset="-122"/>
                    <a:ea typeface="微软雅黑" panose="020B0503020204020204" pitchFamily="34" charset="-122"/>
                  </a:rPr>
                  <a:t>TDOA</a:t>
                </a:r>
                <a:r>
                  <a:rPr lang="zh-CN" altLang="en-US" sz="2800" dirty="0" smtClean="0">
                    <a:latin typeface="微软雅黑" panose="020B0503020204020204" pitchFamily="34" charset="-122"/>
                    <a:ea typeface="微软雅黑" panose="020B0503020204020204" pitchFamily="34" charset="-122"/>
                  </a:rPr>
                  <a:t>的粒子初始化</a:t>
                </a:r>
                <a:endParaRPr lang="en-US" altLang="zh-CN" sz="2400" dirty="0">
                  <a:latin typeface="微软雅黑" panose="020B0503020204020204" pitchFamily="34" charset="-122"/>
                  <a:ea typeface="微软雅黑" panose="020B0503020204020204" pitchFamily="34" charset="-122"/>
                </a:endParaRPr>
              </a:p>
              <a:p>
                <a:pPr marL="1371600" lvl="2" indent="-457200" algn="l">
                  <a:buClr>
                    <a:schemeClr val="tx2"/>
                  </a:buClr>
                  <a:buFont typeface="Arial" panose="020B0604020202020204" pitchFamily="34" charset="0"/>
                  <a:buChar char="•"/>
                </a:pPr>
                <a:r>
                  <a:rPr lang="zh-CN" altLang="en-US" sz="2600" dirty="0" smtClean="0">
                    <a:latin typeface="微软雅黑" panose="020B0503020204020204" pitchFamily="34" charset="-122"/>
                    <a:ea typeface="微软雅黑" panose="020B0503020204020204" pitchFamily="34" charset="-122"/>
                  </a:rPr>
                  <a:t>距离差</a:t>
                </a:r>
                <a14:m>
                  <m:oMath xmlns:m="http://schemas.openxmlformats.org/officeDocument/2006/math">
                    <m:r>
                      <a:rPr lang="zh-CN" altLang="en-US" sz="2600" i="1" smtClean="0">
                        <a:latin typeface="Cambria Math" panose="02040503050406030204" pitchFamily="18" charset="0"/>
                        <a:ea typeface="微软雅黑" panose="020B0503020204020204" pitchFamily="34" charset="-122"/>
                      </a:rPr>
                      <m:t>∆</m:t>
                    </m:r>
                    <m:sSub>
                      <m:sSubPr>
                        <m:ctrlPr>
                          <a:rPr lang="en-US" altLang="zh-CN" sz="2600" i="1" smtClean="0">
                            <a:latin typeface="Cambria Math" panose="02040503050406030204" pitchFamily="18" charset="0"/>
                            <a:ea typeface="微软雅黑" panose="020B0503020204020204" pitchFamily="34" charset="-122"/>
                          </a:rPr>
                        </m:ctrlPr>
                      </m:sSubPr>
                      <m:e>
                        <m:r>
                          <a:rPr lang="en-US" altLang="zh-CN" sz="2600" b="0" i="1" smtClean="0">
                            <a:latin typeface="Cambria Math" panose="02040503050406030204" pitchFamily="18" charset="0"/>
                            <a:ea typeface="微软雅黑" panose="020B0503020204020204" pitchFamily="34" charset="-122"/>
                          </a:rPr>
                          <m:t>𝑑</m:t>
                        </m:r>
                      </m:e>
                      <m:sub>
                        <m:r>
                          <a:rPr lang="en-US" altLang="zh-CN" sz="2600" b="0" i="1" smtClean="0">
                            <a:latin typeface="Cambria Math" panose="02040503050406030204" pitchFamily="18" charset="0"/>
                            <a:ea typeface="微软雅黑" panose="020B0503020204020204" pitchFamily="34" charset="-122"/>
                          </a:rPr>
                          <m:t>𝑘</m:t>
                        </m:r>
                      </m:sub>
                    </m:sSub>
                  </m:oMath>
                </a14:m>
                <a:r>
                  <a:rPr lang="en-US" altLang="zh-CN" sz="2600" dirty="0" smtClean="0">
                    <a:latin typeface="微软雅黑" panose="020B0503020204020204" pitchFamily="34" charset="-122"/>
                    <a:ea typeface="微软雅黑" panose="020B0503020204020204" pitchFamily="34" charset="-122"/>
                  </a:rPr>
                  <a:t>：</a:t>
                </a:r>
              </a:p>
              <a:p>
                <a:pPr lvl="2" algn="l">
                  <a:buClr>
                    <a:schemeClr val="tx2"/>
                  </a:buClr>
                </a:pPr>
                <a14:m>
                  <m:oMath xmlns:m="http://schemas.openxmlformats.org/officeDocument/2006/math">
                    <m:r>
                      <a:rPr lang="en-US" altLang="zh-CN" sz="2600" i="1" smtClean="0">
                        <a:latin typeface="Cambria Math" panose="02040503050406030204" pitchFamily="18" charset="0"/>
                        <a:ea typeface="Cambria Math" panose="02040503050406030204" pitchFamily="18" charset="0"/>
                      </a:rPr>
                      <m:t>∆</m:t>
                    </m:r>
                    <m:sSub>
                      <m:sSubPr>
                        <m:ctrlPr>
                          <a:rPr lang="en-US" altLang="zh-CN" sz="2600" i="1" smtClean="0">
                            <a:latin typeface="Cambria Math" panose="02040503050406030204" pitchFamily="18" charset="0"/>
                            <a:ea typeface="Cambria Math" panose="02040503050406030204" pitchFamily="18" charset="0"/>
                          </a:rPr>
                        </m:ctrlPr>
                      </m:sSubPr>
                      <m:e>
                        <m:r>
                          <a:rPr lang="en-US" altLang="zh-CN" sz="2600" b="0" i="1" smtClean="0">
                            <a:latin typeface="Cambria Math" panose="02040503050406030204" pitchFamily="18" charset="0"/>
                            <a:ea typeface="Cambria Math" panose="02040503050406030204" pitchFamily="18" charset="0"/>
                          </a:rPr>
                          <m:t>𝑑</m:t>
                        </m:r>
                      </m:e>
                      <m:sub>
                        <m:r>
                          <a:rPr lang="en-US" altLang="zh-CN" sz="2600" b="0" i="1" smtClean="0">
                            <a:latin typeface="Cambria Math" panose="02040503050406030204" pitchFamily="18" charset="0"/>
                            <a:ea typeface="Cambria Math" panose="02040503050406030204" pitchFamily="18" charset="0"/>
                          </a:rPr>
                          <m:t>𝑘</m:t>
                        </m:r>
                      </m:sub>
                    </m:sSub>
                    <m:r>
                      <a:rPr lang="en-US" altLang="zh-CN" sz="2600" b="0" i="1" smtClean="0">
                        <a:latin typeface="Cambria Math" panose="02040503050406030204" pitchFamily="18" charset="0"/>
                        <a:ea typeface="Cambria Math" panose="02040503050406030204" pitchFamily="18" charset="0"/>
                      </a:rPr>
                      <m:t>=</m:t>
                    </m:r>
                    <m:d>
                      <m:dPr>
                        <m:begChr m:val="‖"/>
                        <m:endChr m:val="‖"/>
                        <m:ctrlPr>
                          <a:rPr lang="en-US" altLang="zh-CN" sz="2600" b="0" i="1" smtClean="0">
                            <a:latin typeface="Cambria Math" panose="02040503050406030204" pitchFamily="18" charset="0"/>
                            <a:ea typeface="Cambria Math" panose="02040503050406030204" pitchFamily="18" charset="0"/>
                          </a:rPr>
                        </m:ctrlPr>
                      </m:dPr>
                      <m:e>
                        <m:sSubSup>
                          <m:sSubSupPr>
                            <m:ctrlPr>
                              <a:rPr lang="en-US" altLang="zh-CN" sz="2600" b="0" i="1" smtClean="0">
                                <a:latin typeface="Cambria Math" panose="02040503050406030204" pitchFamily="18" charset="0"/>
                                <a:ea typeface="Cambria Math" panose="02040503050406030204" pitchFamily="18" charset="0"/>
                              </a:rPr>
                            </m:ctrlPr>
                          </m:sSubSupPr>
                          <m:e>
                            <m:r>
                              <a:rPr lang="en-US" altLang="zh-CN" sz="2600" b="0" i="1" smtClean="0">
                                <a:latin typeface="Cambria Math" panose="02040503050406030204" pitchFamily="18" charset="0"/>
                                <a:ea typeface="Cambria Math" panose="02040503050406030204" pitchFamily="18" charset="0"/>
                              </a:rPr>
                              <m:t>𝑃</m:t>
                            </m:r>
                          </m:e>
                          <m:sub>
                            <m:r>
                              <a:rPr lang="en-US" altLang="zh-CN" sz="2600" b="0" i="1" smtClean="0">
                                <a:latin typeface="Cambria Math" panose="02040503050406030204" pitchFamily="18" charset="0"/>
                                <a:ea typeface="Cambria Math" panose="02040503050406030204" pitchFamily="18" charset="0"/>
                              </a:rPr>
                              <m:t>𝑘</m:t>
                            </m:r>
                          </m:sub>
                          <m:sup>
                            <m:r>
                              <a:rPr lang="en-US" altLang="zh-CN" sz="2600" b="0" i="1" smtClean="0">
                                <a:latin typeface="Cambria Math" panose="02040503050406030204" pitchFamily="18" charset="0"/>
                                <a:ea typeface="Cambria Math" panose="02040503050406030204" pitchFamily="18" charset="0"/>
                              </a:rPr>
                              <m:t>𝑡𝑟𝑢𝑒</m:t>
                            </m:r>
                          </m:sup>
                        </m:sSubSup>
                        <m:r>
                          <a:rPr lang="en-US" altLang="zh-CN" sz="2600" b="0" i="1" smtClean="0">
                            <a:latin typeface="Cambria Math" panose="02040503050406030204" pitchFamily="18" charset="0"/>
                            <a:ea typeface="Cambria Math" panose="02040503050406030204" pitchFamily="18" charset="0"/>
                          </a:rPr>
                          <m:t>−</m:t>
                        </m:r>
                        <m:sSub>
                          <m:sSubPr>
                            <m:ctrlPr>
                              <a:rPr lang="en-US" altLang="zh-CN" sz="2600" b="0" i="1" smtClean="0">
                                <a:latin typeface="Cambria Math" panose="02040503050406030204" pitchFamily="18" charset="0"/>
                                <a:ea typeface="Cambria Math" panose="02040503050406030204" pitchFamily="18" charset="0"/>
                              </a:rPr>
                            </m:ctrlPr>
                          </m:sSubPr>
                          <m:e>
                            <m:r>
                              <a:rPr lang="en-US" altLang="zh-CN" sz="2600" b="0" i="1" smtClean="0">
                                <a:latin typeface="Cambria Math" panose="02040503050406030204" pitchFamily="18" charset="0"/>
                                <a:ea typeface="Cambria Math" panose="02040503050406030204" pitchFamily="18" charset="0"/>
                              </a:rPr>
                              <m:t>𝑃</m:t>
                            </m:r>
                          </m:e>
                          <m:sub>
                            <m:r>
                              <a:rPr lang="en-US" altLang="zh-CN" sz="2600" b="0" i="1" smtClean="0">
                                <a:latin typeface="Cambria Math" panose="02040503050406030204" pitchFamily="18" charset="0"/>
                                <a:ea typeface="Cambria Math" panose="02040503050406030204" pitchFamily="18" charset="0"/>
                              </a:rPr>
                              <m:t>𝑛𝑜𝑑𝑒</m:t>
                            </m:r>
                            <m:r>
                              <a:rPr lang="en-US" altLang="zh-CN" sz="2600" b="0" i="1" smtClean="0">
                                <a:latin typeface="Cambria Math" panose="02040503050406030204" pitchFamily="18" charset="0"/>
                                <a:ea typeface="Cambria Math" panose="02040503050406030204" pitchFamily="18" charset="0"/>
                              </a:rPr>
                              <m:t>1</m:t>
                            </m:r>
                          </m:sub>
                        </m:sSub>
                      </m:e>
                    </m:d>
                    <m:r>
                      <a:rPr lang="en-US" altLang="zh-CN" sz="2600" b="0" i="1" smtClean="0">
                        <a:latin typeface="Cambria Math" panose="02040503050406030204" pitchFamily="18" charset="0"/>
                        <a:ea typeface="Cambria Math" panose="02040503050406030204" pitchFamily="18" charset="0"/>
                      </a:rPr>
                      <m:t>−</m:t>
                    </m:r>
                    <m:d>
                      <m:dPr>
                        <m:begChr m:val="‖"/>
                        <m:endChr m:val="‖"/>
                        <m:ctrlPr>
                          <a:rPr lang="en-US" altLang="zh-CN" sz="2600" b="0" i="1" smtClean="0">
                            <a:latin typeface="Cambria Math" panose="02040503050406030204" pitchFamily="18" charset="0"/>
                            <a:ea typeface="Cambria Math" panose="02040503050406030204" pitchFamily="18" charset="0"/>
                          </a:rPr>
                        </m:ctrlPr>
                      </m:dPr>
                      <m:e>
                        <m:sSubSup>
                          <m:sSubSupPr>
                            <m:ctrlPr>
                              <a:rPr lang="en-US" altLang="zh-CN" sz="2600" b="0" i="1" smtClean="0">
                                <a:latin typeface="Cambria Math" panose="02040503050406030204" pitchFamily="18" charset="0"/>
                                <a:ea typeface="Cambria Math" panose="02040503050406030204" pitchFamily="18" charset="0"/>
                              </a:rPr>
                            </m:ctrlPr>
                          </m:sSubSupPr>
                          <m:e>
                            <m:r>
                              <a:rPr lang="en-US" altLang="zh-CN" sz="2600" b="0" i="1" smtClean="0">
                                <a:latin typeface="Cambria Math" panose="02040503050406030204" pitchFamily="18" charset="0"/>
                                <a:ea typeface="Cambria Math" panose="02040503050406030204" pitchFamily="18" charset="0"/>
                              </a:rPr>
                              <m:t>𝑃</m:t>
                            </m:r>
                          </m:e>
                          <m:sub>
                            <m:r>
                              <a:rPr lang="en-US" altLang="zh-CN" sz="2600" b="0" i="1" smtClean="0">
                                <a:latin typeface="Cambria Math" panose="02040503050406030204" pitchFamily="18" charset="0"/>
                                <a:ea typeface="Cambria Math" panose="02040503050406030204" pitchFamily="18" charset="0"/>
                              </a:rPr>
                              <m:t>𝑘</m:t>
                            </m:r>
                          </m:sub>
                          <m:sup>
                            <m:r>
                              <a:rPr lang="en-US" altLang="zh-CN" sz="2600" b="0" i="1" smtClean="0">
                                <a:latin typeface="Cambria Math" panose="02040503050406030204" pitchFamily="18" charset="0"/>
                                <a:ea typeface="Cambria Math" panose="02040503050406030204" pitchFamily="18" charset="0"/>
                              </a:rPr>
                              <m:t>𝑡𝑟𝑢𝑒</m:t>
                            </m:r>
                          </m:sup>
                        </m:sSubSup>
                        <m:r>
                          <a:rPr lang="en-US" altLang="zh-CN" sz="2600" b="0" i="1" smtClean="0">
                            <a:latin typeface="Cambria Math" panose="02040503050406030204" pitchFamily="18" charset="0"/>
                            <a:ea typeface="Cambria Math" panose="02040503050406030204" pitchFamily="18" charset="0"/>
                          </a:rPr>
                          <m:t>−</m:t>
                        </m:r>
                        <m:sSub>
                          <m:sSubPr>
                            <m:ctrlPr>
                              <a:rPr lang="en-US" altLang="zh-CN" sz="2600" b="0" i="1" smtClean="0">
                                <a:latin typeface="Cambria Math" panose="02040503050406030204" pitchFamily="18" charset="0"/>
                                <a:ea typeface="Cambria Math" panose="02040503050406030204" pitchFamily="18" charset="0"/>
                              </a:rPr>
                            </m:ctrlPr>
                          </m:sSubPr>
                          <m:e>
                            <m:r>
                              <a:rPr lang="en-US" altLang="zh-CN" sz="2600" b="0" i="1" smtClean="0">
                                <a:latin typeface="Cambria Math" panose="02040503050406030204" pitchFamily="18" charset="0"/>
                                <a:ea typeface="Cambria Math" panose="02040503050406030204" pitchFamily="18" charset="0"/>
                              </a:rPr>
                              <m:t>𝑃</m:t>
                            </m:r>
                          </m:e>
                          <m:sub>
                            <m:r>
                              <a:rPr lang="en-US" altLang="zh-CN" sz="2600" b="0" i="1" smtClean="0">
                                <a:latin typeface="Cambria Math" panose="02040503050406030204" pitchFamily="18" charset="0"/>
                                <a:ea typeface="Cambria Math" panose="02040503050406030204" pitchFamily="18" charset="0"/>
                              </a:rPr>
                              <m:t>𝑛𝑜𝑑𝑒</m:t>
                            </m:r>
                            <m:r>
                              <a:rPr lang="en-US" altLang="zh-CN" sz="2600" b="0" i="1" smtClean="0">
                                <a:latin typeface="Cambria Math" panose="02040503050406030204" pitchFamily="18" charset="0"/>
                                <a:ea typeface="Cambria Math" panose="02040503050406030204" pitchFamily="18" charset="0"/>
                              </a:rPr>
                              <m:t>2</m:t>
                            </m:r>
                          </m:sub>
                        </m:sSub>
                      </m:e>
                    </m:d>
                  </m:oMath>
                </a14:m>
                <a:r>
                  <a:rPr lang="en-US" altLang="zh-CN" sz="2600" dirty="0" smtClean="0">
                    <a:latin typeface="微软雅黑" panose="020B0503020204020204" pitchFamily="34" charset="-122"/>
                    <a:ea typeface="微软雅黑" panose="020B0503020204020204" pitchFamily="34" charset="-122"/>
                  </a:rPr>
                  <a:t>，</a:t>
                </a:r>
              </a:p>
              <a:p>
                <a:pPr lvl="2" algn="l">
                  <a:buClr>
                    <a:schemeClr val="tx2"/>
                  </a:buClr>
                </a:pPr>
                <a:r>
                  <a:rPr lang="zh-CN" altLang="en-US" sz="2600" dirty="0" smtClean="0">
                    <a:latin typeface="微软雅黑" panose="020B0503020204020204" pitchFamily="34" charset="-122"/>
                    <a:ea typeface="微软雅黑" panose="020B0503020204020204" pitchFamily="34" charset="-122"/>
                  </a:rPr>
                  <a:t>同时</a:t>
                </a:r>
                <a14:m>
                  <m:oMath xmlns:m="http://schemas.openxmlformats.org/officeDocument/2006/math">
                    <m:r>
                      <a:rPr lang="zh-CN" altLang="en-US" sz="2600" i="1" smtClean="0">
                        <a:latin typeface="Cambria Math" panose="02040503050406030204" pitchFamily="18" charset="0"/>
                        <a:ea typeface="微软雅黑" panose="020B0503020204020204" pitchFamily="34" charset="-122"/>
                      </a:rPr>
                      <m:t>∆</m:t>
                    </m:r>
                    <m:sSub>
                      <m:sSubPr>
                        <m:ctrlPr>
                          <a:rPr lang="en-US" altLang="zh-CN" sz="2600" i="1" smtClean="0">
                            <a:latin typeface="Cambria Math" panose="02040503050406030204" pitchFamily="18" charset="0"/>
                            <a:ea typeface="微软雅黑" panose="020B0503020204020204" pitchFamily="34" charset="-122"/>
                          </a:rPr>
                        </m:ctrlPr>
                      </m:sSubPr>
                      <m:e>
                        <m:r>
                          <a:rPr lang="en-US" altLang="zh-CN" sz="2600" b="0" i="1" smtClean="0">
                            <a:latin typeface="Cambria Math" panose="02040503050406030204" pitchFamily="18" charset="0"/>
                            <a:ea typeface="微软雅黑" panose="020B0503020204020204" pitchFamily="34" charset="-122"/>
                          </a:rPr>
                          <m:t>𝑑</m:t>
                        </m:r>
                      </m:e>
                      <m:sub>
                        <m:r>
                          <a:rPr lang="en-US" altLang="zh-CN" sz="2600" b="0" i="1" smtClean="0">
                            <a:latin typeface="Cambria Math" panose="02040503050406030204" pitchFamily="18" charset="0"/>
                            <a:ea typeface="微软雅黑" panose="020B0503020204020204" pitchFamily="34" charset="-122"/>
                          </a:rPr>
                          <m:t>𝑘</m:t>
                        </m:r>
                      </m:sub>
                    </m:sSub>
                    <m:r>
                      <a:rPr lang="en-US" altLang="zh-CN" sz="2600" b="0" i="1" smtClean="0">
                        <a:latin typeface="Cambria Math" panose="02040503050406030204" pitchFamily="18" charset="0"/>
                        <a:ea typeface="微软雅黑" panose="020B0503020204020204" pitchFamily="34" charset="-122"/>
                      </a:rPr>
                      <m:t>=</m:t>
                    </m:r>
                    <m:sSubSup>
                      <m:sSubSupPr>
                        <m:ctrlPr>
                          <a:rPr lang="en-US" altLang="zh-CN" sz="2600" b="0" i="1" smtClean="0">
                            <a:latin typeface="Cambria Math" panose="02040503050406030204" pitchFamily="18" charset="0"/>
                            <a:ea typeface="微软雅黑" panose="020B0503020204020204" pitchFamily="34" charset="-122"/>
                          </a:rPr>
                        </m:ctrlPr>
                      </m:sSubSupPr>
                      <m:e>
                        <m:r>
                          <a:rPr lang="en-US" altLang="zh-CN" sz="2600" b="0" i="1" smtClean="0">
                            <a:latin typeface="Cambria Math" panose="02040503050406030204" pitchFamily="18" charset="0"/>
                            <a:ea typeface="微软雅黑" panose="020B0503020204020204" pitchFamily="34" charset="-122"/>
                          </a:rPr>
                          <m:t>𝑡</m:t>
                        </m:r>
                      </m:e>
                      <m:sub>
                        <m:r>
                          <a:rPr lang="en-US" altLang="zh-CN" sz="2600" b="0" i="1" smtClean="0">
                            <a:latin typeface="Cambria Math" panose="02040503050406030204" pitchFamily="18" charset="0"/>
                            <a:ea typeface="微软雅黑" panose="020B0503020204020204" pitchFamily="34" charset="-122"/>
                          </a:rPr>
                          <m:t>𝑘</m:t>
                        </m:r>
                      </m:sub>
                      <m:sup>
                        <m:r>
                          <a:rPr lang="en-US" altLang="zh-CN" sz="2600" b="0" i="1" smtClean="0">
                            <a:latin typeface="Cambria Math" panose="02040503050406030204" pitchFamily="18" charset="0"/>
                            <a:ea typeface="微软雅黑" panose="020B0503020204020204" pitchFamily="34" charset="-122"/>
                          </a:rPr>
                          <m:t>𝑇𝐷𝑂𝐴</m:t>
                        </m:r>
                      </m:sup>
                    </m:sSubSup>
                    <m:r>
                      <a:rPr lang="en-US" altLang="zh-CN" sz="2600" b="0" i="1" smtClean="0">
                        <a:latin typeface="Cambria Math" panose="02040503050406030204" pitchFamily="18" charset="0"/>
                        <a:ea typeface="微软雅黑" panose="020B0503020204020204" pitchFamily="34" charset="-122"/>
                      </a:rPr>
                      <m:t>∗</m:t>
                    </m:r>
                    <m:sSub>
                      <m:sSubPr>
                        <m:ctrlPr>
                          <a:rPr lang="en-US" altLang="zh-CN" sz="2600" b="0" i="1" smtClean="0">
                            <a:latin typeface="Cambria Math" panose="02040503050406030204" pitchFamily="18" charset="0"/>
                            <a:ea typeface="微软雅黑" panose="020B0503020204020204" pitchFamily="34" charset="-122"/>
                          </a:rPr>
                        </m:ctrlPr>
                      </m:sSubPr>
                      <m:e>
                        <m:r>
                          <a:rPr lang="en-US" altLang="zh-CN" sz="2600" b="0" i="1" smtClean="0">
                            <a:latin typeface="Cambria Math" panose="02040503050406030204" pitchFamily="18" charset="0"/>
                            <a:ea typeface="微软雅黑" panose="020B0503020204020204" pitchFamily="34" charset="-122"/>
                          </a:rPr>
                          <m:t>𝑣</m:t>
                        </m:r>
                      </m:e>
                      <m:sub>
                        <m:r>
                          <a:rPr lang="en-US" altLang="zh-CN" sz="2600" b="0" i="1" smtClean="0">
                            <a:latin typeface="Cambria Math" panose="02040503050406030204" pitchFamily="18" charset="0"/>
                            <a:ea typeface="微软雅黑" panose="020B0503020204020204" pitchFamily="34" charset="-122"/>
                          </a:rPr>
                          <m:t>𝑠𝑜𝑢𝑛𝑑</m:t>
                        </m:r>
                      </m:sub>
                    </m:sSub>
                  </m:oMath>
                </a14:m>
                <a:r>
                  <a:rPr lang="en-US" altLang="zh-CN" sz="2600" dirty="0" smtClean="0">
                    <a:latin typeface="微软雅黑" panose="020B0503020204020204" pitchFamily="34" charset="-122"/>
                    <a:ea typeface="微软雅黑" panose="020B0503020204020204" pitchFamily="34" charset="-122"/>
                  </a:rPr>
                  <a:t>。</a:t>
                </a:r>
              </a:p>
              <a:p>
                <a:pPr marL="1371600" lvl="2" indent="-457200" algn="l">
                  <a:buClr>
                    <a:schemeClr val="tx2"/>
                  </a:buClr>
                  <a:buFont typeface="Arial" panose="020B0604020202020204" pitchFamily="34" charset="0"/>
                  <a:buChar char="•"/>
                </a:pPr>
                <a:r>
                  <a:rPr lang="zh-CN" altLang="en-US" sz="2600" dirty="0" smtClean="0">
                    <a:latin typeface="微软雅黑" panose="020B0503020204020204" pitchFamily="34" charset="-122"/>
                    <a:ea typeface="微软雅黑" panose="020B0503020204020204" pitchFamily="34" charset="-122"/>
                  </a:rPr>
                  <a:t>共线情况</a:t>
                </a:r>
                <a:endParaRPr lang="en-US" altLang="zh-CN" sz="2800" dirty="0" smtClean="0">
                  <a:latin typeface="微软雅黑" panose="020B0503020204020204" pitchFamily="34" charset="-122"/>
                  <a:ea typeface="微软雅黑" panose="020B0503020204020204" pitchFamily="34" charset="-122"/>
                </a:endParaRPr>
              </a:p>
              <a:p>
                <a:pPr lvl="1" algn="l">
                  <a:buClr>
                    <a:schemeClr val="tx2"/>
                  </a:buClr>
                </a:pPr>
                <a:endParaRPr lang="en-US" altLang="zh-CN" sz="2800" dirty="0">
                  <a:latin typeface="微软雅黑" panose="020B0503020204020204" pitchFamily="34" charset="-122"/>
                  <a:ea typeface="微软雅黑" panose="020B0503020204020204" pitchFamily="34" charset="-122"/>
                </a:endParaRPr>
              </a:p>
              <a:p>
                <a:pPr lvl="1" algn="l">
                  <a:buClr>
                    <a:schemeClr val="tx2"/>
                  </a:buClr>
                </a:pPr>
                <a:endParaRPr lang="en-US" altLang="zh-CN" sz="2800" dirty="0">
                  <a:latin typeface="微软雅黑" panose="020B0503020204020204" pitchFamily="34" charset="-122"/>
                  <a:ea typeface="微软雅黑" panose="020B0503020204020204" pitchFamily="34" charset="-122"/>
                </a:endParaRPr>
              </a:p>
            </p:txBody>
          </p:sp>
        </mc:Choice>
        <mc:Fallback xmlns="">
          <p:sp>
            <p:nvSpPr>
              <p:cNvPr id="17412" name="内容占位符 2"/>
              <p:cNvSpPr>
                <a:spLocks noGrp="1" noRot="1" noChangeAspect="1" noMove="1" noResize="1" noEditPoints="1" noAdjustHandles="1" noChangeArrowheads="1" noChangeShapeType="1" noTextEdit="1"/>
              </p:cNvSpPr>
              <p:nvPr>
                <p:ph idx="1"/>
              </p:nvPr>
            </p:nvSpPr>
            <p:spPr>
              <a:xfrm>
                <a:off x="1981199" y="1123950"/>
                <a:ext cx="8860971" cy="5175250"/>
              </a:xfrm>
              <a:blipFill rotWithShape="0">
                <a:blip r:embed="rId3"/>
                <a:stretch>
                  <a:fillRect l="-1513" t="-2473"/>
                </a:stretch>
              </a:blipFill>
              <a:ln/>
            </p:spPr>
            <p:txBody>
              <a:bodyPr/>
              <a:lstStyle/>
              <a:p>
                <a:r>
                  <a:rPr lang="zh-CN" altLang="en-US">
                    <a:noFill/>
                  </a:rPr>
                  <a:t> </a:t>
                </a:r>
              </a:p>
            </p:txBody>
          </p:sp>
        </mc:Fallback>
      </mc:AlternateContent>
      <p:pic>
        <p:nvPicPr>
          <p:cNvPr id="1741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 name="图片 9"/>
          <p:cNvPicPr>
            <a:picLocks noChangeAspect="1"/>
          </p:cNvPicPr>
          <p:nvPr/>
        </p:nvPicPr>
        <p:blipFill>
          <a:blip r:embed="rId5"/>
          <a:stretch>
            <a:fillRect/>
          </a:stretch>
        </p:blipFill>
        <p:spPr>
          <a:xfrm>
            <a:off x="2925189" y="3962297"/>
            <a:ext cx="6972990" cy="1739640"/>
          </a:xfrm>
          <a:prstGeom prst="rect">
            <a:avLst/>
          </a:prstGeom>
        </p:spPr>
      </p:pic>
    </p:spTree>
    <p:extLst>
      <p:ext uri="{BB962C8B-B14F-4D97-AF65-F5344CB8AC3E}">
        <p14:creationId xmlns:p14="http://schemas.microsoft.com/office/powerpoint/2010/main" val="595469753"/>
      </p:ext>
    </p:extLst>
  </p:cSld>
  <p:clrMapOvr>
    <a:masterClrMapping/>
  </p:clrMapOvr>
  <p:transition advTm="66176"/>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rPr>
              <a:t>室内融合定位算法设计</a:t>
            </a:r>
            <a:endParaRPr lang="zh-CN" altLang="zh-CN" sz="28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7412" name="内容占位符 2"/>
              <p:cNvSpPr>
                <a:spLocks noGrp="1" noChangeArrowheads="1"/>
              </p:cNvSpPr>
              <p:nvPr>
                <p:ph idx="1"/>
              </p:nvPr>
            </p:nvSpPr>
            <p:spPr>
              <a:xfrm>
                <a:off x="1981199" y="1123950"/>
                <a:ext cx="8860971" cy="5175250"/>
              </a:xfrm>
              <a:ln/>
            </p:spPr>
            <p:txBody>
              <a:bodyPr>
                <a:normAutofit/>
              </a:bodyPr>
              <a:lstStyle/>
              <a:p>
                <a:pPr marL="342900" indent="-342900" algn="l">
                  <a:buClr>
                    <a:schemeClr val="tx2"/>
                  </a:buClr>
                  <a:buFont typeface="Wingdings" panose="05000000000000000000" pitchFamily="2" charset="2"/>
                  <a:buChar char="p"/>
                </a:pPr>
                <a:r>
                  <a:rPr lang="zh-CN" altLang="en-US" sz="3200" dirty="0" smtClean="0">
                    <a:latin typeface="微软雅黑" panose="020B0503020204020204" pitchFamily="34" charset="-122"/>
                    <a:ea typeface="微软雅黑" panose="020B0503020204020204" pitchFamily="34" charset="-122"/>
                  </a:rPr>
                  <a:t>室内走廊场景</a:t>
                </a:r>
                <a:endParaRPr lang="en-US" altLang="zh-CN" sz="32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基于</a:t>
                </a:r>
                <a:r>
                  <a:rPr lang="en-US" altLang="zh-CN" sz="2800" dirty="0" smtClean="0">
                    <a:latin typeface="微软雅黑" panose="020B0503020204020204" pitchFamily="34" charset="-122"/>
                    <a:ea typeface="微软雅黑" panose="020B0503020204020204" pitchFamily="34" charset="-122"/>
                  </a:rPr>
                  <a:t>TDOA</a:t>
                </a:r>
                <a:r>
                  <a:rPr lang="zh-CN" altLang="en-US" sz="2800" dirty="0" smtClean="0">
                    <a:latin typeface="微软雅黑" panose="020B0503020204020204" pitchFamily="34" charset="-122"/>
                    <a:ea typeface="微软雅黑" panose="020B0503020204020204" pitchFamily="34" charset="-122"/>
                  </a:rPr>
                  <a:t>的粒子初始化</a:t>
                </a:r>
                <a:endParaRPr lang="en-US" altLang="zh-CN" sz="2400" dirty="0">
                  <a:latin typeface="微软雅黑" panose="020B0503020204020204" pitchFamily="34" charset="-122"/>
                  <a:ea typeface="微软雅黑" panose="020B0503020204020204" pitchFamily="34" charset="-122"/>
                </a:endParaRPr>
              </a:p>
              <a:p>
                <a:pPr marL="1371600" lvl="2" indent="-457200" algn="l">
                  <a:buClr>
                    <a:schemeClr val="tx2"/>
                  </a:buClr>
                  <a:buFont typeface="Arial" panose="020B0604020202020204" pitchFamily="34" charset="0"/>
                  <a:buChar char="•"/>
                </a:pPr>
                <a:r>
                  <a:rPr lang="zh-CN" altLang="en-US" sz="2600" dirty="0" smtClean="0">
                    <a:latin typeface="微软雅黑" panose="020B0503020204020204" pitchFamily="34" charset="-122"/>
                    <a:ea typeface="微软雅黑" panose="020B0503020204020204" pitchFamily="34" charset="-122"/>
                  </a:rPr>
                  <a:t>共线情况</a:t>
                </a:r>
                <a:endParaRPr lang="en-US" altLang="zh-CN" sz="2600" dirty="0" smtClean="0">
                  <a:latin typeface="微软雅黑" panose="020B0503020204020204" pitchFamily="34" charset="-122"/>
                  <a:ea typeface="微软雅黑" panose="020B0503020204020204" pitchFamily="34" charset="-122"/>
                </a:endParaRPr>
              </a:p>
              <a:p>
                <a:pPr marL="1371600" lvl="2" indent="-457200" algn="l">
                  <a:buClr>
                    <a:schemeClr val="tx2"/>
                  </a:buClr>
                  <a:buFont typeface="Arial" panose="020B0604020202020204" pitchFamily="34" charset="0"/>
                  <a:buChar char="•"/>
                </a:pPr>
                <a:endParaRPr lang="en-US" altLang="zh-CN" sz="2600" dirty="0">
                  <a:latin typeface="微软雅黑" panose="020B0503020204020204" pitchFamily="34" charset="-122"/>
                  <a:ea typeface="微软雅黑" panose="020B0503020204020204" pitchFamily="34" charset="-122"/>
                </a:endParaRPr>
              </a:p>
              <a:p>
                <a:pPr marL="1371600" lvl="2" indent="-457200" algn="l">
                  <a:buClr>
                    <a:schemeClr val="tx2"/>
                  </a:buClr>
                  <a:buFont typeface="Arial" panose="020B0604020202020204" pitchFamily="34" charset="0"/>
                  <a:buChar char="•"/>
                </a:pPr>
                <a:endParaRPr lang="en-US" altLang="zh-CN" sz="2600" dirty="0" smtClean="0">
                  <a:latin typeface="微软雅黑" panose="020B0503020204020204" pitchFamily="34" charset="-122"/>
                  <a:ea typeface="微软雅黑" panose="020B0503020204020204" pitchFamily="34" charset="-122"/>
                </a:endParaRPr>
              </a:p>
              <a:p>
                <a:pPr marL="1371600" lvl="2" indent="-457200" algn="l">
                  <a:buClr>
                    <a:schemeClr val="tx2"/>
                  </a:buClr>
                  <a:buFont typeface="Arial" panose="020B0604020202020204" pitchFamily="34" charset="0"/>
                  <a:buChar char="•"/>
                </a:pPr>
                <a:endParaRPr lang="en-US" altLang="zh-CN" sz="2600" dirty="0">
                  <a:latin typeface="微软雅黑" panose="020B0503020204020204" pitchFamily="34" charset="-122"/>
                  <a:ea typeface="微软雅黑" panose="020B0503020204020204" pitchFamily="34" charset="-122"/>
                </a:endParaRPr>
              </a:p>
              <a:p>
                <a:pPr marL="1371600" lvl="2" indent="-457200" algn="l">
                  <a:buClr>
                    <a:schemeClr val="tx2"/>
                  </a:buClr>
                  <a:buFont typeface="Arial" panose="020B0604020202020204" pitchFamily="34" charset="0"/>
                  <a:buChar char="•"/>
                </a:pPr>
                <a:endParaRPr lang="en-US" altLang="zh-CN" sz="2600" dirty="0" smtClean="0">
                  <a:latin typeface="微软雅黑" panose="020B0503020204020204" pitchFamily="34" charset="-122"/>
                  <a:ea typeface="微软雅黑" panose="020B0503020204020204" pitchFamily="34" charset="-122"/>
                </a:endParaRPr>
              </a:p>
              <a:p>
                <a:pPr lvl="2" algn="l">
                  <a:buClr>
                    <a:schemeClr val="tx2"/>
                  </a:buClr>
                </a:pPr>
                <a:r>
                  <a:rPr lang="zh-CN" altLang="en-US" sz="2600" dirty="0" smtClean="0">
                    <a:latin typeface="微软雅黑" panose="020B0503020204020204" pitchFamily="34" charset="-122"/>
                    <a:ea typeface="微软雅黑" panose="020B0503020204020204" pitchFamily="34" charset="-122"/>
                  </a:rPr>
                  <a:t>在横坐标</a:t>
                </a:r>
                <a14:m>
                  <m:oMath xmlns:m="http://schemas.openxmlformats.org/officeDocument/2006/math">
                    <m:d>
                      <m:dPr>
                        <m:ctrlPr>
                          <a:rPr lang="en-US" altLang="zh-CN" sz="2600" i="1" smtClean="0">
                            <a:latin typeface="Cambria Math" panose="02040503050406030204" pitchFamily="18" charset="0"/>
                            <a:ea typeface="微软雅黑" panose="020B0503020204020204" pitchFamily="34" charset="-122"/>
                          </a:rPr>
                        </m:ctrlPr>
                      </m:dPr>
                      <m:e>
                        <m:r>
                          <a:rPr lang="en-US" altLang="zh-CN" sz="2600" b="0" i="1" smtClean="0">
                            <a:latin typeface="Cambria Math" panose="02040503050406030204" pitchFamily="18" charset="0"/>
                            <a:ea typeface="微软雅黑" panose="020B0503020204020204" pitchFamily="34" charset="-122"/>
                          </a:rPr>
                          <m:t>0</m:t>
                        </m:r>
                        <m:r>
                          <a:rPr lang="zh-CN" altLang="en-US" sz="2600" b="0" i="1" smtClean="0">
                            <a:latin typeface="Cambria Math" panose="02040503050406030204" pitchFamily="18" charset="0"/>
                            <a:ea typeface="微软雅黑" panose="020B0503020204020204" pitchFamily="34" charset="-122"/>
                          </a:rPr>
                          <m:t>，</m:t>
                        </m:r>
                        <m:r>
                          <a:rPr lang="en-US" altLang="zh-CN" sz="2600" b="0" i="1" smtClean="0">
                            <a:latin typeface="Cambria Math" panose="02040503050406030204" pitchFamily="18" charset="0"/>
                            <a:ea typeface="微软雅黑" panose="020B0503020204020204" pitchFamily="34" charset="-122"/>
                          </a:rPr>
                          <m:t>𝑑</m:t>
                        </m:r>
                      </m:e>
                    </m:d>
                  </m:oMath>
                </a14:m>
                <a:r>
                  <a:rPr lang="zh-CN" altLang="en-US" sz="2800" dirty="0" smtClean="0">
                    <a:latin typeface="微软雅黑" panose="020B0503020204020204" pitchFamily="34" charset="-122"/>
                    <a:ea typeface="微软雅黑" panose="020B0503020204020204" pitchFamily="34" charset="-122"/>
                  </a:rPr>
                  <a:t>区间内，</a:t>
                </a:r>
                <a:endParaRPr lang="en-US" altLang="zh-CN" sz="2800" dirty="0" smtClean="0">
                  <a:latin typeface="微软雅黑" panose="020B0503020204020204" pitchFamily="34" charset="-122"/>
                  <a:ea typeface="微软雅黑" panose="020B0503020204020204" pitchFamily="34" charset="-122"/>
                </a:endParaRPr>
              </a:p>
              <a:p>
                <a:pPr lvl="2" algn="l">
                  <a:buClr>
                    <a:schemeClr val="tx2"/>
                  </a:buClr>
                </a:pPr>
                <a14:m>
                  <m:oMath xmlns:m="http://schemas.openxmlformats.org/officeDocument/2006/math">
                    <m:r>
                      <a:rPr lang="zh-CN" altLang="en-US" sz="2800" i="1">
                        <a:latin typeface="Cambria Math" panose="02040503050406030204" pitchFamily="18" charset="0"/>
                        <a:ea typeface="微软雅黑" panose="020B0503020204020204" pitchFamily="34" charset="-122"/>
                      </a:rPr>
                      <m:t>∆</m:t>
                    </m:r>
                    <m:sSub>
                      <m:sSubPr>
                        <m:ctrlPr>
                          <a:rPr lang="en-US" altLang="zh-CN" sz="2800" i="1">
                            <a:latin typeface="Cambria Math" panose="02040503050406030204" pitchFamily="18" charset="0"/>
                            <a:ea typeface="微软雅黑" panose="020B0503020204020204" pitchFamily="34" charset="-122"/>
                          </a:rPr>
                        </m:ctrlPr>
                      </m:sSubPr>
                      <m:e>
                        <m:r>
                          <a:rPr lang="en-US" altLang="zh-CN" sz="2800" i="1">
                            <a:latin typeface="Cambria Math" panose="02040503050406030204" pitchFamily="18" charset="0"/>
                            <a:ea typeface="微软雅黑" panose="020B0503020204020204" pitchFamily="34" charset="-122"/>
                          </a:rPr>
                          <m:t>𝑑</m:t>
                        </m:r>
                      </m:e>
                      <m:sub>
                        <m:r>
                          <a:rPr lang="en-US" altLang="zh-CN" sz="2800" i="1">
                            <a:latin typeface="Cambria Math" panose="02040503050406030204" pitchFamily="18" charset="0"/>
                            <a:ea typeface="微软雅黑" panose="020B0503020204020204" pitchFamily="34" charset="-122"/>
                          </a:rPr>
                          <m:t>𝑘</m:t>
                        </m:r>
                      </m:sub>
                    </m:sSub>
                  </m:oMath>
                </a14:m>
                <a:r>
                  <a:rPr lang="zh-CN" altLang="en-US" sz="2800" dirty="0" smtClean="0">
                    <a:latin typeface="微软雅黑" panose="020B0503020204020204" pitchFamily="34" charset="-122"/>
                    <a:ea typeface="微软雅黑" panose="020B0503020204020204" pitchFamily="34" charset="-122"/>
                  </a:rPr>
                  <a:t>变化</a:t>
                </a:r>
                <a:r>
                  <a:rPr lang="zh-CN" altLang="en-US" sz="2600" dirty="0" smtClean="0">
                    <a:latin typeface="微软雅黑" panose="020B0503020204020204" pitchFamily="34" charset="-122"/>
                    <a:ea typeface="微软雅黑" panose="020B0503020204020204" pitchFamily="34" charset="-122"/>
                  </a:rPr>
                  <a:t>明显</a:t>
                </a:r>
                <a:r>
                  <a:rPr lang="zh-CN" altLang="en-US" sz="2600" dirty="0">
                    <a:latin typeface="微软雅黑" panose="020B0503020204020204" pitchFamily="34" charset="-122"/>
                    <a:ea typeface="微软雅黑" panose="020B0503020204020204" pitchFamily="34" charset="-122"/>
                  </a:rPr>
                  <a:t>，而</a:t>
                </a:r>
                <a:r>
                  <a:rPr lang="zh-CN" altLang="en-US" sz="2600" dirty="0" smtClean="0">
                    <a:latin typeface="微软雅黑" panose="020B0503020204020204" pitchFamily="34" charset="-122"/>
                    <a:ea typeface="微软雅黑" panose="020B0503020204020204" pitchFamily="34" charset="-122"/>
                  </a:rPr>
                  <a:t>在</a:t>
                </a:r>
                <a:endParaRPr lang="en-US" altLang="zh-CN" sz="2600" dirty="0" smtClean="0">
                  <a:latin typeface="微软雅黑" panose="020B0503020204020204" pitchFamily="34" charset="-122"/>
                  <a:ea typeface="微软雅黑" panose="020B0503020204020204" pitchFamily="34" charset="-122"/>
                </a:endParaRPr>
              </a:p>
              <a:p>
                <a:pPr lvl="2" algn="l">
                  <a:buClr>
                    <a:schemeClr val="tx2"/>
                  </a:buClr>
                </a:pPr>
                <a14:m>
                  <m:oMath xmlns:m="http://schemas.openxmlformats.org/officeDocument/2006/math">
                    <m:d>
                      <m:dPr>
                        <m:ctrlPr>
                          <a:rPr lang="en-US" altLang="zh-CN" sz="2600" i="1">
                            <a:latin typeface="Cambria Math" panose="02040503050406030204" pitchFamily="18" charset="0"/>
                            <a:ea typeface="微软雅黑" panose="020B0503020204020204" pitchFamily="34" charset="-122"/>
                          </a:rPr>
                        </m:ctrlPr>
                      </m:dPr>
                      <m:e>
                        <m:r>
                          <a:rPr lang="en-US" altLang="zh-CN" sz="2600">
                            <a:latin typeface="Cambria Math" panose="02040503050406030204" pitchFamily="18" charset="0"/>
                            <a:ea typeface="微软雅黑" panose="020B0503020204020204" pitchFamily="34" charset="-122"/>
                          </a:rPr>
                          <m:t>−</m:t>
                        </m:r>
                        <m:r>
                          <a:rPr lang="zh-CN" altLang="en-US" sz="2600">
                            <a:latin typeface="Cambria Math" panose="02040503050406030204" pitchFamily="18" charset="0"/>
                            <a:ea typeface="微软雅黑" panose="020B0503020204020204" pitchFamily="34" charset="-122"/>
                          </a:rPr>
                          <m:t>∞</m:t>
                        </m:r>
                        <m:r>
                          <a:rPr lang="zh-CN" altLang="en-US" sz="2600">
                            <a:latin typeface="Cambria Math" panose="02040503050406030204" pitchFamily="18" charset="0"/>
                            <a:ea typeface="微软雅黑" panose="020B0503020204020204" pitchFamily="34" charset="-122"/>
                          </a:rPr>
                          <m:t>，</m:t>
                        </m:r>
                        <m:r>
                          <a:rPr lang="en-US" altLang="zh-CN" sz="2600">
                            <a:latin typeface="Cambria Math" panose="02040503050406030204" pitchFamily="18" charset="0"/>
                            <a:ea typeface="微软雅黑" panose="020B0503020204020204" pitchFamily="34" charset="-122"/>
                          </a:rPr>
                          <m:t>0</m:t>
                        </m:r>
                      </m:e>
                    </m:d>
                  </m:oMath>
                </a14:m>
                <a:r>
                  <a:rPr lang="zh-CN" altLang="en-US" sz="2600" dirty="0">
                    <a:latin typeface="微软雅黑" panose="020B0503020204020204" pitchFamily="34" charset="-122"/>
                    <a:ea typeface="微软雅黑" panose="020B0503020204020204" pitchFamily="34" charset="-122"/>
                  </a:rPr>
                  <a:t>及</a:t>
                </a:r>
                <a14:m>
                  <m:oMath xmlns:m="http://schemas.openxmlformats.org/officeDocument/2006/math">
                    <m:d>
                      <m:dPr>
                        <m:ctrlPr>
                          <a:rPr lang="en-US" altLang="zh-CN" sz="2600" i="1">
                            <a:latin typeface="Cambria Math" panose="02040503050406030204" pitchFamily="18" charset="0"/>
                            <a:ea typeface="微软雅黑" panose="020B0503020204020204" pitchFamily="34" charset="-122"/>
                          </a:rPr>
                        </m:ctrlPr>
                      </m:dPr>
                      <m:e>
                        <m:r>
                          <a:rPr lang="en-US" altLang="zh-CN" sz="2600">
                            <a:latin typeface="Cambria Math" panose="02040503050406030204" pitchFamily="18" charset="0"/>
                            <a:ea typeface="微软雅黑" panose="020B0503020204020204" pitchFamily="34" charset="-122"/>
                          </a:rPr>
                          <m:t>𝑑</m:t>
                        </m:r>
                        <m:r>
                          <a:rPr lang="zh-CN" altLang="en-US" sz="2600">
                            <a:latin typeface="Cambria Math" panose="02040503050406030204" pitchFamily="18" charset="0"/>
                            <a:ea typeface="微软雅黑" panose="020B0503020204020204" pitchFamily="34" charset="-122"/>
                          </a:rPr>
                          <m:t>，</m:t>
                        </m:r>
                        <m:r>
                          <a:rPr lang="en-US" altLang="zh-CN" sz="2600">
                            <a:latin typeface="Cambria Math" panose="02040503050406030204" pitchFamily="18" charset="0"/>
                            <a:ea typeface="微软雅黑" panose="020B0503020204020204" pitchFamily="34" charset="-122"/>
                          </a:rPr>
                          <m:t>+</m:t>
                        </m:r>
                        <m:r>
                          <a:rPr lang="zh-CN" altLang="en-US" sz="2600">
                            <a:latin typeface="Cambria Math" panose="02040503050406030204" pitchFamily="18" charset="0"/>
                            <a:ea typeface="微软雅黑" panose="020B0503020204020204" pitchFamily="34" charset="-122"/>
                          </a:rPr>
                          <m:t>∞</m:t>
                        </m:r>
                      </m:e>
                    </m:d>
                  </m:oMath>
                </a14:m>
                <a:endParaRPr lang="en-US" altLang="zh-CN" sz="2600" dirty="0" smtClean="0">
                  <a:latin typeface="微软雅黑" panose="020B0503020204020204" pitchFamily="34" charset="-122"/>
                  <a:ea typeface="微软雅黑" panose="020B0503020204020204" pitchFamily="34" charset="-122"/>
                </a:endParaRPr>
              </a:p>
              <a:p>
                <a:pPr lvl="2" algn="l">
                  <a:buClr>
                    <a:schemeClr val="tx2"/>
                  </a:buClr>
                </a:pPr>
                <a:r>
                  <a:rPr lang="zh-CN" altLang="en-US" sz="2600" dirty="0" smtClean="0">
                    <a:latin typeface="微软雅黑" panose="020B0503020204020204" pitchFamily="34" charset="-122"/>
                    <a:ea typeface="微软雅黑" panose="020B0503020204020204" pitchFamily="34" charset="-122"/>
                  </a:rPr>
                  <a:t>具有不变性。</a:t>
                </a:r>
                <a:endParaRPr lang="en-US" altLang="zh-CN" sz="2600" dirty="0">
                  <a:latin typeface="微软雅黑" panose="020B0503020204020204" pitchFamily="34" charset="-122"/>
                  <a:ea typeface="微软雅黑" panose="020B0503020204020204" pitchFamily="34" charset="-122"/>
                </a:endParaRPr>
              </a:p>
              <a:p>
                <a:pPr lvl="1" algn="l">
                  <a:buClr>
                    <a:schemeClr val="tx2"/>
                  </a:buClr>
                </a:pPr>
                <a:endParaRPr lang="en-US" altLang="zh-CN" sz="2800" dirty="0">
                  <a:latin typeface="微软雅黑" panose="020B0503020204020204" pitchFamily="34" charset="-122"/>
                  <a:ea typeface="微软雅黑" panose="020B0503020204020204" pitchFamily="34" charset="-122"/>
                </a:endParaRPr>
              </a:p>
              <a:p>
                <a:pPr lvl="1" algn="l">
                  <a:buClr>
                    <a:schemeClr val="tx2"/>
                  </a:buClr>
                </a:pPr>
                <a:endParaRPr lang="en-US" altLang="zh-CN" sz="2800" dirty="0">
                  <a:latin typeface="微软雅黑" panose="020B0503020204020204" pitchFamily="34" charset="-122"/>
                  <a:ea typeface="微软雅黑" panose="020B0503020204020204" pitchFamily="34" charset="-122"/>
                </a:endParaRPr>
              </a:p>
            </p:txBody>
          </p:sp>
        </mc:Choice>
        <mc:Fallback xmlns="">
          <p:sp>
            <p:nvSpPr>
              <p:cNvPr id="17412" name="内容占位符 2"/>
              <p:cNvSpPr>
                <a:spLocks noGrp="1" noRot="1" noChangeAspect="1" noMove="1" noResize="1" noEditPoints="1" noAdjustHandles="1" noChangeArrowheads="1" noChangeShapeType="1" noTextEdit="1"/>
              </p:cNvSpPr>
              <p:nvPr>
                <p:ph idx="1"/>
              </p:nvPr>
            </p:nvSpPr>
            <p:spPr>
              <a:xfrm>
                <a:off x="1981199" y="1123950"/>
                <a:ext cx="8860971" cy="5175250"/>
              </a:xfrm>
              <a:blipFill rotWithShape="0">
                <a:blip r:embed="rId3"/>
                <a:stretch>
                  <a:fillRect l="-1513" t="-2473"/>
                </a:stretch>
              </a:blipFill>
              <a:ln/>
            </p:spPr>
            <p:txBody>
              <a:bodyPr/>
              <a:lstStyle/>
              <a:p>
                <a:r>
                  <a:rPr lang="zh-CN" altLang="en-US">
                    <a:noFill/>
                  </a:rPr>
                  <a:t> </a:t>
                </a:r>
              </a:p>
            </p:txBody>
          </p:sp>
        </mc:Fallback>
      </mc:AlternateContent>
      <p:pic>
        <p:nvPicPr>
          <p:cNvPr id="1741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a14="http://schemas.microsoft.com/office/drawing/2010/main">
        <mc:Choice Requires="a14">
          <p:sp>
            <p:nvSpPr>
              <p:cNvPr id="2" name="矩形 1"/>
              <p:cNvSpPr/>
              <p:nvPr/>
            </p:nvSpPr>
            <p:spPr>
              <a:xfrm>
                <a:off x="2559264" y="2462981"/>
                <a:ext cx="5220930" cy="157389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600" i="1">
                          <a:latin typeface="Cambria Math" panose="02040503050406030204" pitchFamily="18" charset="0"/>
                          <a:ea typeface="微软雅黑" panose="020B0503020204020204" pitchFamily="34" charset="-122"/>
                        </a:rPr>
                        <m:t>𝛥</m:t>
                      </m:r>
                      <m:sSub>
                        <m:sSubPr>
                          <m:ctrlPr>
                            <a:rPr lang="zh-CN" altLang="en-US" sz="2600" i="1">
                              <a:latin typeface="Cambria Math" panose="02040503050406030204" pitchFamily="18" charset="0"/>
                              <a:ea typeface="微软雅黑" panose="020B0503020204020204" pitchFamily="34" charset="-122"/>
                            </a:rPr>
                          </m:ctrlPr>
                        </m:sSubPr>
                        <m:e>
                          <m:r>
                            <a:rPr lang="zh-CN" altLang="en-US" sz="2600" i="1">
                              <a:latin typeface="Cambria Math" panose="02040503050406030204" pitchFamily="18" charset="0"/>
                              <a:ea typeface="微软雅黑" panose="020B0503020204020204" pitchFamily="34" charset="-122"/>
                            </a:rPr>
                            <m:t>𝑑</m:t>
                          </m:r>
                        </m:e>
                        <m:sub>
                          <m:r>
                            <a:rPr lang="zh-CN" altLang="en-US" sz="2600" i="1">
                              <a:latin typeface="Cambria Math" panose="02040503050406030204" pitchFamily="18" charset="0"/>
                              <a:ea typeface="微软雅黑" panose="020B0503020204020204" pitchFamily="34" charset="-122"/>
                            </a:rPr>
                            <m:t>𝑘</m:t>
                          </m:r>
                        </m:sub>
                      </m:sSub>
                      <m:r>
                        <a:rPr lang="zh-CN" altLang="en-US" sz="2600" i="1">
                          <a:latin typeface="Cambria Math" panose="02040503050406030204" pitchFamily="18" charset="0"/>
                          <a:ea typeface="微软雅黑" panose="020B0503020204020204" pitchFamily="34" charset="-122"/>
                        </a:rPr>
                        <m:t>=</m:t>
                      </m:r>
                      <m:d>
                        <m:dPr>
                          <m:begChr m:val="{"/>
                          <m:endChr m:val=""/>
                          <m:ctrlPr>
                            <a:rPr lang="zh-CN" altLang="en-US" sz="2600" i="1">
                              <a:latin typeface="Cambria Math" panose="02040503050406030204" pitchFamily="18" charset="0"/>
                              <a:ea typeface="微软雅黑" panose="020B0503020204020204" pitchFamily="34" charset="-122"/>
                            </a:rPr>
                          </m:ctrlPr>
                        </m:dPr>
                        <m:e>
                          <m:m>
                            <m:mPr>
                              <m:mcs>
                                <m:mc>
                                  <m:mcPr>
                                    <m:count m:val="1"/>
                                    <m:mcJc m:val="center"/>
                                  </m:mcPr>
                                </m:mc>
                              </m:mcs>
                              <m:ctrlPr>
                                <a:rPr lang="zh-CN" altLang="en-US" sz="2600" i="1">
                                  <a:latin typeface="Cambria Math" panose="02040503050406030204" pitchFamily="18" charset="0"/>
                                  <a:ea typeface="微软雅黑" panose="020B0503020204020204" pitchFamily="34" charset="-122"/>
                                </a:rPr>
                              </m:ctrlPr>
                            </m:mPr>
                            <m:mr>
                              <m:e>
                                <m:r>
                                  <a:rPr lang="zh-CN" altLang="en-US" sz="2600" i="1">
                                    <a:latin typeface="Cambria Math" panose="02040503050406030204" pitchFamily="18" charset="0"/>
                                    <a:ea typeface="微软雅黑" panose="020B0503020204020204" pitchFamily="34" charset="-122"/>
                                  </a:rPr>
                                  <m:t>−</m:t>
                                </m:r>
                                <m:r>
                                  <a:rPr lang="zh-CN" altLang="en-US" sz="2600" i="1">
                                    <a:latin typeface="Cambria Math" panose="02040503050406030204" pitchFamily="18" charset="0"/>
                                    <a:ea typeface="微软雅黑" panose="020B0503020204020204" pitchFamily="34" charset="-122"/>
                                  </a:rPr>
                                  <m:t>𝑑</m:t>
                                </m:r>
                                <m:r>
                                  <a:rPr lang="zh-CN" altLang="en-US" sz="2600" i="1">
                                    <a:latin typeface="Cambria Math" panose="02040503050406030204" pitchFamily="18" charset="0"/>
                                    <a:ea typeface="微软雅黑" panose="020B0503020204020204" pitchFamily="34" charset="-122"/>
                                  </a:rPr>
                                  <m:t>,</m:t>
                                </m:r>
                                <m:sSubSup>
                                  <m:sSubSupPr>
                                    <m:ctrlPr>
                                      <a:rPr lang="zh-CN" altLang="en-US" sz="2600" i="1">
                                        <a:latin typeface="Cambria Math" panose="02040503050406030204" pitchFamily="18" charset="0"/>
                                        <a:ea typeface="微软雅黑" panose="020B0503020204020204" pitchFamily="34" charset="-122"/>
                                      </a:rPr>
                                    </m:ctrlPr>
                                  </m:sSubSupPr>
                                  <m:e>
                                    <m:r>
                                      <a:rPr lang="zh-CN" altLang="en-US" sz="2600" i="1">
                                        <a:latin typeface="Cambria Math" panose="02040503050406030204" pitchFamily="18" charset="0"/>
                                        <a:ea typeface="微软雅黑" panose="020B0503020204020204" pitchFamily="34" charset="-122"/>
                                      </a:rPr>
                                      <m:t>𝑥</m:t>
                                    </m:r>
                                  </m:e>
                                  <m:sub>
                                    <m:r>
                                      <a:rPr lang="zh-CN" altLang="en-US" sz="2600" i="1">
                                        <a:latin typeface="Cambria Math" panose="02040503050406030204" pitchFamily="18" charset="0"/>
                                        <a:ea typeface="微软雅黑" panose="020B0503020204020204" pitchFamily="34" charset="-122"/>
                                      </a:rPr>
                                      <m:t>𝑘</m:t>
                                    </m:r>
                                  </m:sub>
                                  <m:sup>
                                    <m:r>
                                      <a:rPr lang="zh-CN" altLang="en-US" sz="2600" i="1">
                                        <a:latin typeface="Cambria Math" panose="02040503050406030204" pitchFamily="18" charset="0"/>
                                        <a:ea typeface="微软雅黑" panose="020B0503020204020204" pitchFamily="34" charset="-122"/>
                                      </a:rPr>
                                      <m:t>𝑡𝑟𝑢𝑒</m:t>
                                    </m:r>
                                  </m:sup>
                                </m:sSubSup>
                                <m:r>
                                  <a:rPr lang="zh-CN" altLang="en-US" sz="2600" i="1">
                                    <a:latin typeface="Cambria Math" panose="02040503050406030204" pitchFamily="18" charset="0"/>
                                    <a:ea typeface="微软雅黑" panose="020B0503020204020204" pitchFamily="34" charset="-122"/>
                                  </a:rPr>
                                  <m:t>≤0</m:t>
                                </m:r>
                              </m:e>
                            </m:mr>
                            <m:mr>
                              <m:e>
                                <m:r>
                                  <a:rPr lang="zh-CN" altLang="en-US" sz="2600" i="1">
                                    <a:latin typeface="Cambria Math" panose="02040503050406030204" pitchFamily="18" charset="0"/>
                                    <a:ea typeface="微软雅黑" panose="020B0503020204020204" pitchFamily="34" charset="-122"/>
                                  </a:rPr>
                                  <m:t>2</m:t>
                                </m:r>
                                <m:sSubSup>
                                  <m:sSubSupPr>
                                    <m:ctrlPr>
                                      <a:rPr lang="zh-CN" altLang="en-US" sz="2600" i="1">
                                        <a:latin typeface="Cambria Math" panose="02040503050406030204" pitchFamily="18" charset="0"/>
                                        <a:ea typeface="微软雅黑" panose="020B0503020204020204" pitchFamily="34" charset="-122"/>
                                      </a:rPr>
                                    </m:ctrlPr>
                                  </m:sSubSupPr>
                                  <m:e>
                                    <m:r>
                                      <a:rPr lang="zh-CN" altLang="en-US" sz="2600" i="1">
                                        <a:latin typeface="Cambria Math" panose="02040503050406030204" pitchFamily="18" charset="0"/>
                                        <a:ea typeface="微软雅黑" panose="020B0503020204020204" pitchFamily="34" charset="-122"/>
                                      </a:rPr>
                                      <m:t>𝑥</m:t>
                                    </m:r>
                                  </m:e>
                                  <m:sub>
                                    <m:r>
                                      <a:rPr lang="zh-CN" altLang="en-US" sz="2600" i="1">
                                        <a:latin typeface="Cambria Math" panose="02040503050406030204" pitchFamily="18" charset="0"/>
                                        <a:ea typeface="微软雅黑" panose="020B0503020204020204" pitchFamily="34" charset="-122"/>
                                      </a:rPr>
                                      <m:t>𝑘</m:t>
                                    </m:r>
                                  </m:sub>
                                  <m:sup>
                                    <m:r>
                                      <a:rPr lang="zh-CN" altLang="en-US" sz="2600" i="1">
                                        <a:latin typeface="Cambria Math" panose="02040503050406030204" pitchFamily="18" charset="0"/>
                                        <a:ea typeface="微软雅黑" panose="020B0503020204020204" pitchFamily="34" charset="-122"/>
                                      </a:rPr>
                                      <m:t>𝑡𝑟𝑢𝑒</m:t>
                                    </m:r>
                                  </m:sup>
                                </m:sSubSup>
                                <m:r>
                                  <a:rPr lang="zh-CN" altLang="en-US" sz="2600" i="1">
                                    <a:latin typeface="Cambria Math" panose="02040503050406030204" pitchFamily="18" charset="0"/>
                                    <a:ea typeface="微软雅黑" panose="020B0503020204020204" pitchFamily="34" charset="-122"/>
                                  </a:rPr>
                                  <m:t>−</m:t>
                                </m:r>
                                <m:r>
                                  <a:rPr lang="zh-CN" altLang="en-US" sz="2600" i="1">
                                    <a:latin typeface="Cambria Math" panose="02040503050406030204" pitchFamily="18" charset="0"/>
                                    <a:ea typeface="微软雅黑" panose="020B0503020204020204" pitchFamily="34" charset="-122"/>
                                  </a:rPr>
                                  <m:t>𝑑</m:t>
                                </m:r>
                                <m:r>
                                  <a:rPr lang="zh-CN" altLang="en-US" sz="2600" i="1">
                                    <a:latin typeface="Cambria Math" panose="02040503050406030204" pitchFamily="18" charset="0"/>
                                    <a:ea typeface="微软雅黑" panose="020B0503020204020204" pitchFamily="34" charset="-122"/>
                                  </a:rPr>
                                  <m:t>,0&lt;</m:t>
                                </m:r>
                                <m:sSubSup>
                                  <m:sSubSupPr>
                                    <m:ctrlPr>
                                      <a:rPr lang="zh-CN" altLang="en-US" sz="2600" i="1">
                                        <a:latin typeface="Cambria Math" panose="02040503050406030204" pitchFamily="18" charset="0"/>
                                        <a:ea typeface="微软雅黑" panose="020B0503020204020204" pitchFamily="34" charset="-122"/>
                                      </a:rPr>
                                    </m:ctrlPr>
                                  </m:sSubSupPr>
                                  <m:e>
                                    <m:r>
                                      <a:rPr lang="zh-CN" altLang="en-US" sz="2600" i="1">
                                        <a:latin typeface="Cambria Math" panose="02040503050406030204" pitchFamily="18" charset="0"/>
                                        <a:ea typeface="微软雅黑" panose="020B0503020204020204" pitchFamily="34" charset="-122"/>
                                      </a:rPr>
                                      <m:t>𝑥</m:t>
                                    </m:r>
                                  </m:e>
                                  <m:sub>
                                    <m:r>
                                      <a:rPr lang="zh-CN" altLang="en-US" sz="2600" i="1">
                                        <a:latin typeface="Cambria Math" panose="02040503050406030204" pitchFamily="18" charset="0"/>
                                        <a:ea typeface="微软雅黑" panose="020B0503020204020204" pitchFamily="34" charset="-122"/>
                                      </a:rPr>
                                      <m:t>𝑘</m:t>
                                    </m:r>
                                  </m:sub>
                                  <m:sup>
                                    <m:r>
                                      <a:rPr lang="zh-CN" altLang="en-US" sz="2600" i="1">
                                        <a:latin typeface="Cambria Math" panose="02040503050406030204" pitchFamily="18" charset="0"/>
                                        <a:ea typeface="微软雅黑" panose="020B0503020204020204" pitchFamily="34" charset="-122"/>
                                      </a:rPr>
                                      <m:t>𝑡𝑟𝑢𝑒</m:t>
                                    </m:r>
                                  </m:sup>
                                </m:sSubSup>
                                <m:r>
                                  <a:rPr lang="zh-CN" altLang="en-US" sz="2600" i="1">
                                    <a:latin typeface="Cambria Math" panose="02040503050406030204" pitchFamily="18" charset="0"/>
                                    <a:ea typeface="微软雅黑" panose="020B0503020204020204" pitchFamily="34" charset="-122"/>
                                  </a:rPr>
                                  <m:t>&lt;</m:t>
                                </m:r>
                                <m:r>
                                  <a:rPr lang="zh-CN" altLang="en-US" sz="2600" i="1">
                                    <a:latin typeface="Cambria Math" panose="02040503050406030204" pitchFamily="18" charset="0"/>
                                    <a:ea typeface="微软雅黑" panose="020B0503020204020204" pitchFamily="34" charset="-122"/>
                                  </a:rPr>
                                  <m:t>𝑑</m:t>
                                </m:r>
                              </m:e>
                            </m:mr>
                            <m:mr>
                              <m:e>
                                <m:r>
                                  <a:rPr lang="zh-CN" altLang="en-US" sz="2600" i="1">
                                    <a:latin typeface="Cambria Math" panose="02040503050406030204" pitchFamily="18" charset="0"/>
                                    <a:ea typeface="微软雅黑" panose="020B0503020204020204" pitchFamily="34" charset="-122"/>
                                  </a:rPr>
                                  <m:t>𝑑</m:t>
                                </m:r>
                                <m:r>
                                  <a:rPr lang="zh-CN" altLang="en-US" sz="2600" i="1">
                                    <a:latin typeface="Cambria Math" panose="02040503050406030204" pitchFamily="18" charset="0"/>
                                    <a:ea typeface="微软雅黑" panose="020B0503020204020204" pitchFamily="34" charset="-122"/>
                                  </a:rPr>
                                  <m:t>,</m:t>
                                </m:r>
                                <m:sSubSup>
                                  <m:sSubSupPr>
                                    <m:ctrlPr>
                                      <a:rPr lang="zh-CN" altLang="en-US" sz="2600" i="1">
                                        <a:latin typeface="Cambria Math" panose="02040503050406030204" pitchFamily="18" charset="0"/>
                                        <a:ea typeface="微软雅黑" panose="020B0503020204020204" pitchFamily="34" charset="-122"/>
                                      </a:rPr>
                                    </m:ctrlPr>
                                  </m:sSubSupPr>
                                  <m:e>
                                    <m:r>
                                      <a:rPr lang="zh-CN" altLang="en-US" sz="2600" i="1">
                                        <a:latin typeface="Cambria Math" panose="02040503050406030204" pitchFamily="18" charset="0"/>
                                        <a:ea typeface="微软雅黑" panose="020B0503020204020204" pitchFamily="34" charset="-122"/>
                                      </a:rPr>
                                      <m:t>𝑥</m:t>
                                    </m:r>
                                  </m:e>
                                  <m:sub>
                                    <m:r>
                                      <a:rPr lang="zh-CN" altLang="en-US" sz="2600" i="1">
                                        <a:latin typeface="Cambria Math" panose="02040503050406030204" pitchFamily="18" charset="0"/>
                                        <a:ea typeface="微软雅黑" panose="020B0503020204020204" pitchFamily="34" charset="-122"/>
                                      </a:rPr>
                                      <m:t>𝑘</m:t>
                                    </m:r>
                                  </m:sub>
                                  <m:sup>
                                    <m:r>
                                      <a:rPr lang="zh-CN" altLang="en-US" sz="2600" i="1">
                                        <a:latin typeface="Cambria Math" panose="02040503050406030204" pitchFamily="18" charset="0"/>
                                        <a:ea typeface="微软雅黑" panose="020B0503020204020204" pitchFamily="34" charset="-122"/>
                                      </a:rPr>
                                      <m:t>𝑡𝑟𝑢𝑒</m:t>
                                    </m:r>
                                  </m:sup>
                                </m:sSubSup>
                                <m:r>
                                  <a:rPr lang="zh-CN" altLang="en-US" sz="2600" i="1">
                                    <a:latin typeface="Cambria Math" panose="02040503050406030204" pitchFamily="18" charset="0"/>
                                    <a:ea typeface="微软雅黑" panose="020B0503020204020204" pitchFamily="34" charset="-122"/>
                                  </a:rPr>
                                  <m:t>≥</m:t>
                                </m:r>
                                <m:r>
                                  <a:rPr lang="zh-CN" altLang="en-US" sz="2600" i="1">
                                    <a:latin typeface="Cambria Math" panose="02040503050406030204" pitchFamily="18" charset="0"/>
                                    <a:ea typeface="微软雅黑" panose="020B0503020204020204" pitchFamily="34" charset="-122"/>
                                  </a:rPr>
                                  <m:t>𝑑</m:t>
                                </m:r>
                              </m:e>
                            </m:mr>
                          </m:m>
                        </m:e>
                      </m:d>
                    </m:oMath>
                  </m:oMathPara>
                </a14:m>
                <a:endParaRPr lang="zh-CN" altLang="en-US" sz="2600" i="1" dirty="0">
                  <a:latin typeface="Cambria Math" panose="02040503050406030204" pitchFamily="18" charset="0"/>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2559264" y="2462981"/>
                <a:ext cx="5220930" cy="1573892"/>
              </a:xfrm>
              <a:prstGeom prst="rect">
                <a:avLst/>
              </a:prstGeom>
              <a:blipFill rotWithShape="0">
                <a:blip r:embed="rId5"/>
                <a:stretch>
                  <a:fillRect/>
                </a:stretch>
              </a:blipFill>
            </p:spPr>
            <p:txBody>
              <a:bodyPr/>
              <a:lstStyle/>
              <a:p>
                <a:r>
                  <a:rPr lang="zh-CN" altLang="en-US">
                    <a:noFill/>
                  </a:rPr>
                  <a:t> </a:t>
                </a:r>
              </a:p>
            </p:txBody>
          </p:sp>
        </mc:Fallback>
      </mc:AlternateContent>
      <p:pic>
        <p:nvPicPr>
          <p:cNvPr id="8" name="图片 7"/>
          <p:cNvPicPr>
            <a:picLocks noChangeAspect="1"/>
          </p:cNvPicPr>
          <p:nvPr/>
        </p:nvPicPr>
        <p:blipFill>
          <a:blip r:embed="rId6"/>
          <a:stretch>
            <a:fillRect/>
          </a:stretch>
        </p:blipFill>
        <p:spPr>
          <a:xfrm>
            <a:off x="7498372" y="1363181"/>
            <a:ext cx="4548293" cy="3297309"/>
          </a:xfrm>
          <a:prstGeom prst="rect">
            <a:avLst/>
          </a:prstGeom>
        </p:spPr>
      </p:pic>
      <mc:AlternateContent xmlns:mc="http://schemas.openxmlformats.org/markup-compatibility/2006" xmlns:a14="http://schemas.microsoft.com/office/drawing/2010/main">
        <mc:Choice Requires="a14">
          <p:sp>
            <p:nvSpPr>
              <p:cNvPr id="9" name="文本框 8"/>
              <p:cNvSpPr txBox="1"/>
              <p:nvPr/>
            </p:nvSpPr>
            <p:spPr>
              <a:xfrm>
                <a:off x="8641439" y="4690136"/>
                <a:ext cx="2531527"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取</a:t>
                </a:r>
                <a:r>
                  <a:rPr lang="en-US" altLang="zh-CN" dirty="0" smtClean="0">
                    <a:latin typeface="微软雅黑" panose="020B0503020204020204" pitchFamily="34" charset="-122"/>
                    <a:ea typeface="微软雅黑" panose="020B0503020204020204" pitchFamily="34" charset="-122"/>
                  </a:rPr>
                  <a:t>d=21m</a:t>
                </a:r>
                <a:r>
                  <a:rPr lang="zh-CN" altLang="en-US" dirty="0" smtClean="0">
                    <a:latin typeface="微软雅黑" panose="020B0503020204020204" pitchFamily="34" charset="-122"/>
                    <a:ea typeface="微软雅黑" panose="020B0503020204020204" pitchFamily="34" charset="-122"/>
                  </a:rPr>
                  <a:t>时，</a:t>
                </a:r>
                <a14:m>
                  <m:oMath xmlns:m="http://schemas.openxmlformats.org/officeDocument/2006/math">
                    <m:r>
                      <a:rPr lang="zh-CN" altLang="en-US" i="1" smtClean="0">
                        <a:latin typeface="Cambria Math" panose="02040503050406030204" pitchFamily="18" charset="0"/>
                        <a:ea typeface="微软雅黑" panose="020B0503020204020204" pitchFamily="34" charset="-122"/>
                      </a:rPr>
                      <m:t>∆</m:t>
                    </m:r>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𝑑</m:t>
                        </m:r>
                      </m:e>
                      <m:sub>
                        <m:r>
                          <a:rPr lang="en-US" altLang="zh-CN" b="0" i="1" smtClean="0">
                            <a:latin typeface="Cambria Math" panose="02040503050406030204" pitchFamily="18" charset="0"/>
                            <a:ea typeface="微软雅黑" panose="020B0503020204020204" pitchFamily="34" charset="-122"/>
                          </a:rPr>
                          <m:t>𝑘</m:t>
                        </m:r>
                      </m:sub>
                    </m:sSub>
                  </m:oMath>
                </a14:m>
                <a:r>
                  <a:rPr lang="zh-CN" altLang="en-US" dirty="0" smtClean="0">
                    <a:latin typeface="微软雅黑" panose="020B0503020204020204" pitchFamily="34" charset="-122"/>
                    <a:ea typeface="微软雅黑" panose="020B0503020204020204" pitchFamily="34" charset="-122"/>
                  </a:rPr>
                  <a:t>曲线</a:t>
                </a:r>
                <a:endParaRPr lang="en-US" altLang="zh-CN" dirty="0" smtClean="0">
                  <a:latin typeface="微软雅黑" panose="020B0503020204020204" pitchFamily="34" charset="-122"/>
                  <a:ea typeface="微软雅黑" panose="020B0503020204020204" pitchFamily="34" charset="-122"/>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8641439" y="4690136"/>
                <a:ext cx="2531527" cy="369332"/>
              </a:xfrm>
              <a:prstGeom prst="rect">
                <a:avLst/>
              </a:prstGeom>
              <a:blipFill rotWithShape="0">
                <a:blip r:embed="rId7"/>
                <a:stretch>
                  <a:fillRect l="-2169" t="-8197" r="-1687"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5150350"/>
      </p:ext>
    </p:extLst>
  </p:cSld>
  <p:clrMapOvr>
    <a:masterClrMapping/>
  </p:clrMapOvr>
  <p:transition advTm="66176"/>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rPr>
              <a:t>室内融合定位算法设计</a:t>
            </a:r>
            <a:endParaRPr lang="zh-CN" altLang="zh-CN" sz="28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7412" name="内容占位符 2"/>
              <p:cNvSpPr>
                <a:spLocks noGrp="1" noChangeArrowheads="1"/>
              </p:cNvSpPr>
              <p:nvPr>
                <p:ph idx="1"/>
              </p:nvPr>
            </p:nvSpPr>
            <p:spPr>
              <a:xfrm>
                <a:off x="816079" y="1111253"/>
                <a:ext cx="8860971" cy="5599263"/>
              </a:xfrm>
              <a:ln/>
            </p:spPr>
            <p:txBody>
              <a:bodyPr>
                <a:normAutofit/>
              </a:bodyPr>
              <a:lstStyle/>
              <a:p>
                <a:pPr marL="342900" indent="-342900" algn="l">
                  <a:buClr>
                    <a:schemeClr val="tx2"/>
                  </a:buClr>
                  <a:buFont typeface="Wingdings" panose="05000000000000000000" pitchFamily="2" charset="2"/>
                  <a:buChar char="p"/>
                </a:pPr>
                <a:r>
                  <a:rPr lang="zh-CN" altLang="en-US" sz="3200" dirty="0" smtClean="0">
                    <a:latin typeface="微软雅黑" panose="020B0503020204020204" pitchFamily="34" charset="-122"/>
                    <a:ea typeface="微软雅黑" panose="020B0503020204020204" pitchFamily="34" charset="-122"/>
                  </a:rPr>
                  <a:t>室内走廊场景</a:t>
                </a:r>
                <a:endParaRPr lang="en-US" altLang="zh-CN" sz="32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基于</a:t>
                </a:r>
                <a:r>
                  <a:rPr lang="en-US" altLang="zh-CN" sz="2800" dirty="0" smtClean="0">
                    <a:latin typeface="微软雅黑" panose="020B0503020204020204" pitchFamily="34" charset="-122"/>
                    <a:ea typeface="微软雅黑" panose="020B0503020204020204" pitchFamily="34" charset="-122"/>
                  </a:rPr>
                  <a:t>TDOA</a:t>
                </a:r>
                <a:r>
                  <a:rPr lang="zh-CN" altLang="en-US" sz="2800" dirty="0" smtClean="0">
                    <a:latin typeface="微软雅黑" panose="020B0503020204020204" pitchFamily="34" charset="-122"/>
                    <a:ea typeface="微软雅黑" panose="020B0503020204020204" pitchFamily="34" charset="-122"/>
                  </a:rPr>
                  <a:t>的粒子初始化</a:t>
                </a:r>
                <a:endParaRPr lang="en-US" altLang="zh-CN" sz="2400" dirty="0">
                  <a:latin typeface="微软雅黑" panose="020B0503020204020204" pitchFamily="34" charset="-122"/>
                  <a:ea typeface="微软雅黑" panose="020B0503020204020204" pitchFamily="34" charset="-122"/>
                </a:endParaRPr>
              </a:p>
              <a:p>
                <a:pPr marL="1371600" lvl="2" indent="-457200" algn="l">
                  <a:buClr>
                    <a:schemeClr val="tx2"/>
                  </a:buClr>
                  <a:buFont typeface="Arial" panose="020B0604020202020204" pitchFamily="34" charset="0"/>
                  <a:buChar char="•"/>
                </a:pPr>
                <a:r>
                  <a:rPr lang="zh-CN" altLang="en-US" sz="2600" dirty="0" smtClean="0">
                    <a:latin typeface="微软雅黑" panose="020B0503020204020204" pitchFamily="34" charset="-122"/>
                    <a:ea typeface="微软雅黑" panose="020B0503020204020204" pitchFamily="34" charset="-122"/>
                  </a:rPr>
                  <a:t>不共线情况</a:t>
                </a:r>
                <a:endParaRPr lang="en-US" altLang="zh-CN" sz="2600" dirty="0" smtClean="0">
                  <a:latin typeface="微软雅黑" panose="020B0503020204020204" pitchFamily="34" charset="-122"/>
                  <a:ea typeface="微软雅黑" panose="020B0503020204020204" pitchFamily="34" charset="-122"/>
                </a:endParaRPr>
              </a:p>
              <a:p>
                <a:pPr marL="1371600" lvl="2" indent="-457200" algn="l">
                  <a:buClr>
                    <a:schemeClr val="tx2"/>
                  </a:buClr>
                  <a:buFont typeface="Arial" panose="020B0604020202020204" pitchFamily="34" charset="0"/>
                  <a:buChar char="•"/>
                </a:pPr>
                <a:endParaRPr lang="en-US" altLang="zh-CN" sz="2600" dirty="0">
                  <a:latin typeface="微软雅黑" panose="020B0503020204020204" pitchFamily="34" charset="-122"/>
                  <a:ea typeface="微软雅黑" panose="020B0503020204020204" pitchFamily="34" charset="-122"/>
                </a:endParaRPr>
              </a:p>
              <a:p>
                <a:pPr marL="1371600" lvl="2" indent="-457200" algn="l">
                  <a:buClr>
                    <a:schemeClr val="tx2"/>
                  </a:buClr>
                  <a:buFont typeface="Arial" panose="020B0604020202020204" pitchFamily="34" charset="0"/>
                  <a:buChar char="•"/>
                </a:pPr>
                <a:endParaRPr lang="en-US" altLang="zh-CN" sz="2600" dirty="0" smtClean="0">
                  <a:latin typeface="微软雅黑" panose="020B0503020204020204" pitchFamily="34" charset="-122"/>
                  <a:ea typeface="微软雅黑" panose="020B0503020204020204" pitchFamily="34" charset="-122"/>
                </a:endParaRPr>
              </a:p>
              <a:p>
                <a:pPr marL="1371600" lvl="2" indent="-457200" algn="l">
                  <a:buClr>
                    <a:schemeClr val="tx2"/>
                  </a:buClr>
                  <a:buFont typeface="Arial" panose="020B0604020202020204" pitchFamily="34" charset="0"/>
                  <a:buChar char="•"/>
                </a:pPr>
                <a:endParaRPr lang="en-US" altLang="zh-CN" sz="2600" dirty="0">
                  <a:latin typeface="微软雅黑" panose="020B0503020204020204" pitchFamily="34" charset="-122"/>
                  <a:ea typeface="微软雅黑" panose="020B0503020204020204" pitchFamily="34" charset="-122"/>
                </a:endParaRPr>
              </a:p>
              <a:p>
                <a:pPr marL="1371600" lvl="2" indent="-457200" algn="l">
                  <a:buClr>
                    <a:schemeClr val="tx2"/>
                  </a:buClr>
                  <a:buFont typeface="Arial" panose="020B0604020202020204" pitchFamily="34" charset="0"/>
                  <a:buChar char="•"/>
                </a:pPr>
                <a:endParaRPr lang="en-US" altLang="zh-CN" sz="2600" dirty="0" smtClean="0">
                  <a:latin typeface="微软雅黑" panose="020B0503020204020204" pitchFamily="34" charset="-122"/>
                  <a:ea typeface="微软雅黑" panose="020B0503020204020204" pitchFamily="34" charset="-122"/>
                </a:endParaRPr>
              </a:p>
              <a:p>
                <a:pPr marL="1371600" lvl="2" indent="-457200" algn="l">
                  <a:buClr>
                    <a:schemeClr val="tx2"/>
                  </a:buClr>
                  <a:buFont typeface="Arial" panose="020B0604020202020204" pitchFamily="34" charset="0"/>
                  <a:buChar char="•"/>
                </a:pPr>
                <a:endParaRPr lang="en-US" altLang="zh-CN" sz="2600" dirty="0">
                  <a:latin typeface="微软雅黑" panose="020B0503020204020204" pitchFamily="34" charset="-122"/>
                  <a:ea typeface="微软雅黑" panose="020B0503020204020204" pitchFamily="34" charset="-122"/>
                </a:endParaRPr>
              </a:p>
              <a:p>
                <a:pPr marL="1371600" lvl="2" indent="-457200" algn="l">
                  <a:buClr>
                    <a:schemeClr val="tx2"/>
                  </a:buClr>
                  <a:buFont typeface="Arial" panose="020B0604020202020204" pitchFamily="34" charset="0"/>
                  <a:buChar char="•"/>
                </a:pPr>
                <a:endParaRPr lang="en-US" altLang="zh-CN" sz="2600" dirty="0" smtClean="0">
                  <a:latin typeface="微软雅黑" panose="020B0503020204020204" pitchFamily="34" charset="-122"/>
                  <a:ea typeface="微软雅黑" panose="020B0503020204020204" pitchFamily="34" charset="-122"/>
                </a:endParaRPr>
              </a:p>
              <a:p>
                <a:pPr lvl="2" algn="l">
                  <a:buClr>
                    <a:schemeClr val="tx2"/>
                  </a:buClr>
                </a:pPr>
                <a:r>
                  <a:rPr lang="zh-CN" altLang="en-US" sz="2600" dirty="0" smtClean="0">
                    <a:latin typeface="微软雅黑" panose="020B0503020204020204" pitchFamily="34" charset="-122"/>
                    <a:ea typeface="微软雅黑" panose="020B0503020204020204" pitchFamily="34" charset="-122"/>
                  </a:rPr>
                  <a:t>在不共线情况下，也可以近似认为</a:t>
                </a:r>
                <a:r>
                  <a:rPr lang="zh-CN" altLang="en-US" sz="2600" dirty="0">
                    <a:latin typeface="微软雅黑" panose="020B0503020204020204" pitchFamily="34" charset="-122"/>
                    <a:ea typeface="微软雅黑" panose="020B0503020204020204" pitchFamily="34" charset="-122"/>
                  </a:rPr>
                  <a:t>在</a:t>
                </a:r>
                <a:endParaRPr lang="en-US" altLang="zh-CN" sz="2600" dirty="0">
                  <a:latin typeface="微软雅黑" panose="020B0503020204020204" pitchFamily="34" charset="-122"/>
                  <a:ea typeface="微软雅黑" panose="020B0503020204020204" pitchFamily="34" charset="-122"/>
                </a:endParaRPr>
              </a:p>
              <a:p>
                <a:pPr lvl="2" algn="l">
                  <a:buClr>
                    <a:schemeClr val="tx2"/>
                  </a:buClr>
                </a:pPr>
                <a14:m>
                  <m:oMath xmlns:m="http://schemas.openxmlformats.org/officeDocument/2006/math">
                    <m:d>
                      <m:dPr>
                        <m:ctrlPr>
                          <a:rPr lang="en-US" altLang="zh-CN" sz="2600" i="1">
                            <a:latin typeface="Cambria Math" panose="02040503050406030204" pitchFamily="18" charset="0"/>
                            <a:ea typeface="微软雅黑" panose="020B0503020204020204" pitchFamily="34" charset="-122"/>
                          </a:rPr>
                        </m:ctrlPr>
                      </m:dPr>
                      <m:e>
                        <m:r>
                          <a:rPr lang="en-US" altLang="zh-CN" sz="2600">
                            <a:latin typeface="Cambria Math" panose="02040503050406030204" pitchFamily="18" charset="0"/>
                            <a:ea typeface="微软雅黑" panose="020B0503020204020204" pitchFamily="34" charset="-122"/>
                          </a:rPr>
                          <m:t>−</m:t>
                        </m:r>
                        <m:r>
                          <a:rPr lang="zh-CN" altLang="en-US" sz="2600">
                            <a:latin typeface="Cambria Math" panose="02040503050406030204" pitchFamily="18" charset="0"/>
                            <a:ea typeface="微软雅黑" panose="020B0503020204020204" pitchFamily="34" charset="-122"/>
                          </a:rPr>
                          <m:t>∞</m:t>
                        </m:r>
                        <m:r>
                          <a:rPr lang="zh-CN" altLang="en-US" sz="2600">
                            <a:latin typeface="Cambria Math" panose="02040503050406030204" pitchFamily="18" charset="0"/>
                            <a:ea typeface="微软雅黑" panose="020B0503020204020204" pitchFamily="34" charset="-122"/>
                          </a:rPr>
                          <m:t>，</m:t>
                        </m:r>
                        <m:r>
                          <a:rPr lang="en-US" altLang="zh-CN" sz="2600">
                            <a:latin typeface="Cambria Math" panose="02040503050406030204" pitchFamily="18" charset="0"/>
                            <a:ea typeface="微软雅黑" panose="020B0503020204020204" pitchFamily="34" charset="-122"/>
                          </a:rPr>
                          <m:t>0</m:t>
                        </m:r>
                      </m:e>
                    </m:d>
                  </m:oMath>
                </a14:m>
                <a:r>
                  <a:rPr lang="zh-CN" altLang="en-US" sz="2600" dirty="0">
                    <a:latin typeface="微软雅黑" panose="020B0503020204020204" pitchFamily="34" charset="-122"/>
                    <a:ea typeface="微软雅黑" panose="020B0503020204020204" pitchFamily="34" charset="-122"/>
                  </a:rPr>
                  <a:t>及</a:t>
                </a:r>
                <a14:m>
                  <m:oMath xmlns:m="http://schemas.openxmlformats.org/officeDocument/2006/math">
                    <m:d>
                      <m:dPr>
                        <m:ctrlPr>
                          <a:rPr lang="en-US" altLang="zh-CN" sz="2600" i="1">
                            <a:latin typeface="Cambria Math" panose="02040503050406030204" pitchFamily="18" charset="0"/>
                            <a:ea typeface="微软雅黑" panose="020B0503020204020204" pitchFamily="34" charset="-122"/>
                          </a:rPr>
                        </m:ctrlPr>
                      </m:dPr>
                      <m:e>
                        <m:r>
                          <a:rPr lang="en-US" altLang="zh-CN" sz="2600">
                            <a:latin typeface="Cambria Math" panose="02040503050406030204" pitchFamily="18" charset="0"/>
                            <a:ea typeface="微软雅黑" panose="020B0503020204020204" pitchFamily="34" charset="-122"/>
                          </a:rPr>
                          <m:t>𝑑</m:t>
                        </m:r>
                        <m:r>
                          <a:rPr lang="zh-CN" altLang="en-US" sz="2600">
                            <a:latin typeface="Cambria Math" panose="02040503050406030204" pitchFamily="18" charset="0"/>
                            <a:ea typeface="微软雅黑" panose="020B0503020204020204" pitchFamily="34" charset="-122"/>
                          </a:rPr>
                          <m:t>，</m:t>
                        </m:r>
                        <m:r>
                          <a:rPr lang="en-US" altLang="zh-CN" sz="2600">
                            <a:latin typeface="Cambria Math" panose="02040503050406030204" pitchFamily="18" charset="0"/>
                            <a:ea typeface="微软雅黑" panose="020B0503020204020204" pitchFamily="34" charset="-122"/>
                          </a:rPr>
                          <m:t>+</m:t>
                        </m:r>
                        <m:r>
                          <a:rPr lang="zh-CN" altLang="en-US" sz="2600">
                            <a:latin typeface="Cambria Math" panose="02040503050406030204" pitchFamily="18" charset="0"/>
                            <a:ea typeface="微软雅黑" panose="020B0503020204020204" pitchFamily="34" charset="-122"/>
                          </a:rPr>
                          <m:t>∞</m:t>
                        </m:r>
                      </m:e>
                    </m:d>
                  </m:oMath>
                </a14:m>
                <a:r>
                  <a:rPr lang="zh-CN" altLang="en-US" sz="2600" dirty="0">
                    <a:latin typeface="微软雅黑" panose="020B0503020204020204" pitchFamily="34" charset="-122"/>
                    <a:ea typeface="微软雅黑" panose="020B0503020204020204" pitchFamily="34" charset="-122"/>
                  </a:rPr>
                  <a:t>具有不变性。</a:t>
                </a:r>
                <a:endParaRPr lang="en-US" altLang="zh-CN" sz="2600" dirty="0">
                  <a:latin typeface="微软雅黑" panose="020B0503020204020204" pitchFamily="34" charset="-122"/>
                  <a:ea typeface="微软雅黑" panose="020B0503020204020204" pitchFamily="34" charset="-122"/>
                </a:endParaRPr>
              </a:p>
              <a:p>
                <a:pPr lvl="2" algn="l">
                  <a:buClr>
                    <a:schemeClr val="tx2"/>
                  </a:buClr>
                </a:pPr>
                <a:endParaRPr lang="en-US" altLang="zh-CN" sz="2600" dirty="0" smtClean="0">
                  <a:latin typeface="微软雅黑" panose="020B0503020204020204" pitchFamily="34" charset="-122"/>
                  <a:ea typeface="微软雅黑" panose="020B0503020204020204" pitchFamily="34" charset="-122"/>
                </a:endParaRPr>
              </a:p>
              <a:p>
                <a:pPr marL="1371600" lvl="2" indent="-457200" algn="l">
                  <a:buClr>
                    <a:schemeClr val="tx2"/>
                  </a:buClr>
                  <a:buFont typeface="Arial" panose="020B0604020202020204" pitchFamily="34" charset="0"/>
                  <a:buChar char="•"/>
                </a:pPr>
                <a:endParaRPr lang="en-US" altLang="zh-CN" sz="2600" dirty="0">
                  <a:latin typeface="微软雅黑" panose="020B0503020204020204" pitchFamily="34" charset="-122"/>
                  <a:ea typeface="微软雅黑" panose="020B0503020204020204" pitchFamily="34" charset="-122"/>
                </a:endParaRPr>
              </a:p>
              <a:p>
                <a:pPr marL="1371600" lvl="2" indent="-457200" algn="l">
                  <a:buClr>
                    <a:schemeClr val="tx2"/>
                  </a:buClr>
                  <a:buFont typeface="Arial" panose="020B0604020202020204" pitchFamily="34" charset="0"/>
                  <a:buChar char="•"/>
                </a:pPr>
                <a:endParaRPr lang="en-US" altLang="zh-CN" sz="2600" dirty="0" smtClean="0">
                  <a:latin typeface="微软雅黑" panose="020B0503020204020204" pitchFamily="34" charset="-122"/>
                  <a:ea typeface="微软雅黑" panose="020B0503020204020204" pitchFamily="34" charset="-122"/>
                </a:endParaRPr>
              </a:p>
              <a:p>
                <a:pPr marL="1371600" lvl="2" indent="-457200" algn="l">
                  <a:buClr>
                    <a:schemeClr val="tx2"/>
                  </a:buClr>
                  <a:buFont typeface="Arial" panose="020B0604020202020204" pitchFamily="34" charset="0"/>
                  <a:buChar char="•"/>
                </a:pPr>
                <a:endParaRPr lang="en-US" altLang="zh-CN" sz="2600" dirty="0">
                  <a:latin typeface="微软雅黑" panose="020B0503020204020204" pitchFamily="34" charset="-122"/>
                  <a:ea typeface="微软雅黑" panose="020B0503020204020204" pitchFamily="34" charset="-122"/>
                </a:endParaRPr>
              </a:p>
              <a:p>
                <a:pPr marL="1371600" lvl="2" indent="-457200" algn="l">
                  <a:buClr>
                    <a:schemeClr val="tx2"/>
                  </a:buClr>
                  <a:buFont typeface="Arial" panose="020B0604020202020204" pitchFamily="34" charset="0"/>
                  <a:buChar char="•"/>
                </a:pPr>
                <a:endParaRPr lang="en-US" altLang="zh-CN" sz="2600" dirty="0" smtClean="0">
                  <a:latin typeface="微软雅黑" panose="020B0503020204020204" pitchFamily="34" charset="-122"/>
                  <a:ea typeface="微软雅黑" panose="020B0503020204020204" pitchFamily="34" charset="-122"/>
                </a:endParaRPr>
              </a:p>
              <a:p>
                <a:pPr lvl="1" algn="l">
                  <a:buClr>
                    <a:schemeClr val="tx2"/>
                  </a:buClr>
                </a:pPr>
                <a:endParaRPr lang="en-US" altLang="zh-CN" sz="2800" dirty="0">
                  <a:latin typeface="微软雅黑" panose="020B0503020204020204" pitchFamily="34" charset="-122"/>
                  <a:ea typeface="微软雅黑" panose="020B0503020204020204" pitchFamily="34" charset="-122"/>
                </a:endParaRPr>
              </a:p>
              <a:p>
                <a:pPr lvl="1" algn="l">
                  <a:buClr>
                    <a:schemeClr val="tx2"/>
                  </a:buClr>
                </a:pPr>
                <a:endParaRPr lang="en-US" altLang="zh-CN" sz="2800" dirty="0">
                  <a:latin typeface="微软雅黑" panose="020B0503020204020204" pitchFamily="34" charset="-122"/>
                  <a:ea typeface="微软雅黑" panose="020B0503020204020204" pitchFamily="34" charset="-122"/>
                </a:endParaRPr>
              </a:p>
            </p:txBody>
          </p:sp>
        </mc:Choice>
        <mc:Fallback xmlns="">
          <p:sp>
            <p:nvSpPr>
              <p:cNvPr id="17412" name="内容占位符 2"/>
              <p:cNvSpPr>
                <a:spLocks noGrp="1" noRot="1" noChangeAspect="1" noMove="1" noResize="1" noEditPoints="1" noAdjustHandles="1" noChangeArrowheads="1" noChangeShapeType="1" noTextEdit="1"/>
              </p:cNvSpPr>
              <p:nvPr>
                <p:ph idx="1"/>
              </p:nvPr>
            </p:nvSpPr>
            <p:spPr>
              <a:xfrm>
                <a:off x="816079" y="1111253"/>
                <a:ext cx="8860971" cy="5599263"/>
              </a:xfrm>
              <a:blipFill rotWithShape="0">
                <a:blip r:embed="rId3"/>
                <a:stretch>
                  <a:fillRect l="-1583" t="-2285"/>
                </a:stretch>
              </a:blipFill>
              <a:ln/>
            </p:spPr>
            <p:txBody>
              <a:bodyPr/>
              <a:lstStyle/>
              <a:p>
                <a:r>
                  <a:rPr lang="zh-CN" altLang="en-US">
                    <a:noFill/>
                  </a:rPr>
                  <a:t> </a:t>
                </a:r>
              </a:p>
            </p:txBody>
          </p:sp>
        </mc:Fallback>
      </mc:AlternateContent>
      <p:pic>
        <p:nvPicPr>
          <p:cNvPr id="1741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a14="http://schemas.microsoft.com/office/drawing/2010/main">
        <mc:Choice Requires="a14">
          <p:sp>
            <p:nvSpPr>
              <p:cNvPr id="9" name="文本框 8"/>
              <p:cNvSpPr txBox="1"/>
              <p:nvPr/>
            </p:nvSpPr>
            <p:spPr>
              <a:xfrm>
                <a:off x="7617333" y="4421503"/>
                <a:ext cx="3432414"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取</a:t>
                </a:r>
                <a:r>
                  <a:rPr lang="en-US" altLang="zh-CN" dirty="0" smtClean="0">
                    <a:latin typeface="微软雅黑" panose="020B0503020204020204" pitchFamily="34" charset="-122"/>
                    <a:ea typeface="微软雅黑" panose="020B0503020204020204" pitchFamily="34" charset="-122"/>
                  </a:rPr>
                  <a:t>d=21m，b=1m</a:t>
                </a:r>
                <a:r>
                  <a:rPr lang="zh-CN" altLang="en-US" dirty="0" smtClean="0">
                    <a:latin typeface="微软雅黑" panose="020B0503020204020204" pitchFamily="34" charset="-122"/>
                    <a:ea typeface="微软雅黑" panose="020B0503020204020204" pitchFamily="34" charset="-122"/>
                  </a:rPr>
                  <a:t>时，</a:t>
                </a:r>
                <a14:m>
                  <m:oMath xmlns:m="http://schemas.openxmlformats.org/officeDocument/2006/math">
                    <m:r>
                      <a:rPr lang="zh-CN" altLang="en-US" i="1" smtClean="0">
                        <a:latin typeface="Cambria Math" panose="02040503050406030204" pitchFamily="18" charset="0"/>
                        <a:ea typeface="微软雅黑" panose="020B0503020204020204" pitchFamily="34" charset="-122"/>
                      </a:rPr>
                      <m:t>∆</m:t>
                    </m:r>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𝑑</m:t>
                        </m:r>
                      </m:e>
                      <m:sub>
                        <m:r>
                          <a:rPr lang="en-US" altLang="zh-CN" b="0" i="1" smtClean="0">
                            <a:latin typeface="Cambria Math" panose="02040503050406030204" pitchFamily="18" charset="0"/>
                            <a:ea typeface="微软雅黑" panose="020B0503020204020204" pitchFamily="34" charset="-122"/>
                          </a:rPr>
                          <m:t>𝑘</m:t>
                        </m:r>
                      </m:sub>
                    </m:sSub>
                  </m:oMath>
                </a14:m>
                <a:r>
                  <a:rPr lang="zh-CN" altLang="en-US" dirty="0" smtClean="0">
                    <a:latin typeface="微软雅黑" panose="020B0503020204020204" pitchFamily="34" charset="-122"/>
                    <a:ea typeface="微软雅黑" panose="020B0503020204020204" pitchFamily="34" charset="-122"/>
                  </a:rPr>
                  <a:t>曲线</a:t>
                </a:r>
                <a:endParaRPr lang="en-US" altLang="zh-CN" dirty="0" smtClean="0">
                  <a:latin typeface="微软雅黑" panose="020B0503020204020204" pitchFamily="34" charset="-122"/>
                  <a:ea typeface="微软雅黑" panose="020B0503020204020204" pitchFamily="34" charset="-122"/>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7617333" y="4421503"/>
                <a:ext cx="3432414" cy="369332"/>
              </a:xfrm>
              <a:prstGeom prst="rect">
                <a:avLst/>
              </a:prstGeom>
              <a:blipFill rotWithShape="0">
                <a:blip r:embed="rId5"/>
                <a:stretch>
                  <a:fillRect l="-1599" t="-8197" r="-1066" b="-24590"/>
                </a:stretch>
              </a:blipFill>
            </p:spPr>
            <p:txBody>
              <a:bodyPr/>
              <a:lstStyle/>
              <a:p>
                <a:r>
                  <a:rPr lang="zh-CN" altLang="en-US">
                    <a:noFill/>
                  </a:rPr>
                  <a:t> </a:t>
                </a:r>
              </a:p>
            </p:txBody>
          </p:sp>
        </mc:Fallback>
      </mc:AlternateContent>
      <p:pic>
        <p:nvPicPr>
          <p:cNvPr id="10" name="图片 9"/>
          <p:cNvPicPr>
            <a:picLocks noChangeAspect="1"/>
          </p:cNvPicPr>
          <p:nvPr/>
        </p:nvPicPr>
        <p:blipFill>
          <a:blip r:embed="rId6"/>
          <a:stretch>
            <a:fillRect/>
          </a:stretch>
        </p:blipFill>
        <p:spPr>
          <a:xfrm>
            <a:off x="1263756" y="2525720"/>
            <a:ext cx="5756787" cy="1457609"/>
          </a:xfrm>
          <a:prstGeom prst="rect">
            <a:avLst/>
          </a:prstGeom>
        </p:spPr>
      </p:pic>
      <mc:AlternateContent xmlns:mc="http://schemas.openxmlformats.org/markup-compatibility/2006" xmlns:a14="http://schemas.microsoft.com/office/drawing/2010/main">
        <mc:Choice Requires="a14">
          <p:sp>
            <p:nvSpPr>
              <p:cNvPr id="3" name="矩形 2"/>
              <p:cNvSpPr/>
              <p:nvPr/>
            </p:nvSpPr>
            <p:spPr>
              <a:xfrm>
                <a:off x="754169" y="4140242"/>
                <a:ext cx="6594498" cy="9065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600" i="1">
                          <a:latin typeface="Cambria Math" panose="02040503050406030204" pitchFamily="18" charset="0"/>
                          <a:ea typeface="微软雅黑" panose="020B0503020204020204" pitchFamily="34" charset="-122"/>
                        </a:rPr>
                        <m:t>𝛥</m:t>
                      </m:r>
                      <m:sSub>
                        <m:sSubPr>
                          <m:ctrlPr>
                            <a:rPr lang="zh-CN" altLang="en-US" sz="2600" i="1">
                              <a:latin typeface="Cambria Math" panose="02040503050406030204" pitchFamily="18" charset="0"/>
                              <a:ea typeface="微软雅黑" panose="020B0503020204020204" pitchFamily="34" charset="-122"/>
                            </a:rPr>
                          </m:ctrlPr>
                        </m:sSubPr>
                        <m:e>
                          <m:r>
                            <a:rPr lang="zh-CN" altLang="en-US" sz="2600" i="1">
                              <a:latin typeface="Cambria Math" panose="02040503050406030204" pitchFamily="18" charset="0"/>
                              <a:ea typeface="微软雅黑" panose="020B0503020204020204" pitchFamily="34" charset="-122"/>
                            </a:rPr>
                            <m:t>𝑑</m:t>
                          </m:r>
                        </m:e>
                        <m:sub>
                          <m:r>
                            <a:rPr lang="zh-CN" altLang="en-US" sz="2600" i="1">
                              <a:latin typeface="Cambria Math" panose="02040503050406030204" pitchFamily="18" charset="0"/>
                              <a:ea typeface="微软雅黑" panose="020B0503020204020204" pitchFamily="34" charset="-122"/>
                            </a:rPr>
                            <m:t>𝑘</m:t>
                          </m:r>
                        </m:sub>
                      </m:sSub>
                      <m:r>
                        <a:rPr lang="zh-CN" altLang="en-US" sz="2600" i="1">
                          <a:latin typeface="Cambria Math" panose="02040503050406030204" pitchFamily="18" charset="0"/>
                          <a:ea typeface="微软雅黑" panose="020B0503020204020204" pitchFamily="34" charset="-122"/>
                        </a:rPr>
                        <m:t>=</m:t>
                      </m:r>
                      <m:rad>
                        <m:radPr>
                          <m:degHide m:val="on"/>
                          <m:ctrlPr>
                            <a:rPr lang="zh-CN" altLang="en-US" sz="2600" i="1">
                              <a:latin typeface="Cambria Math" panose="02040503050406030204" pitchFamily="18" charset="0"/>
                              <a:ea typeface="微软雅黑" panose="020B0503020204020204" pitchFamily="34" charset="-122"/>
                            </a:rPr>
                          </m:ctrlPr>
                        </m:radPr>
                        <m:deg/>
                        <m:e>
                          <m:sSup>
                            <m:sSupPr>
                              <m:ctrlPr>
                                <a:rPr lang="zh-CN" altLang="en-US" sz="2600" i="1">
                                  <a:latin typeface="Cambria Math" panose="02040503050406030204" pitchFamily="18" charset="0"/>
                                  <a:ea typeface="微软雅黑" panose="020B0503020204020204" pitchFamily="34" charset="-122"/>
                                </a:rPr>
                              </m:ctrlPr>
                            </m:sSupPr>
                            <m:e>
                              <m:d>
                                <m:dPr>
                                  <m:ctrlPr>
                                    <a:rPr lang="zh-CN" altLang="en-US" sz="2600" i="1">
                                      <a:latin typeface="Cambria Math" panose="02040503050406030204" pitchFamily="18" charset="0"/>
                                      <a:ea typeface="微软雅黑" panose="020B0503020204020204" pitchFamily="34" charset="-122"/>
                                    </a:rPr>
                                  </m:ctrlPr>
                                </m:dPr>
                                <m:e>
                                  <m:sSubSup>
                                    <m:sSubSupPr>
                                      <m:ctrlPr>
                                        <a:rPr lang="zh-CN" altLang="en-US" sz="2600" i="1">
                                          <a:latin typeface="Cambria Math" panose="02040503050406030204" pitchFamily="18" charset="0"/>
                                          <a:ea typeface="微软雅黑" panose="020B0503020204020204" pitchFamily="34" charset="-122"/>
                                        </a:rPr>
                                      </m:ctrlPr>
                                    </m:sSubSupPr>
                                    <m:e>
                                      <m:r>
                                        <a:rPr lang="zh-CN" altLang="en-US" sz="2600" i="1">
                                          <a:latin typeface="Cambria Math" panose="02040503050406030204" pitchFamily="18" charset="0"/>
                                          <a:ea typeface="微软雅黑" panose="020B0503020204020204" pitchFamily="34" charset="-122"/>
                                        </a:rPr>
                                        <m:t>𝑥</m:t>
                                      </m:r>
                                    </m:e>
                                    <m:sub>
                                      <m:r>
                                        <a:rPr lang="zh-CN" altLang="en-US" sz="2600" i="1">
                                          <a:latin typeface="Cambria Math" panose="02040503050406030204" pitchFamily="18" charset="0"/>
                                          <a:ea typeface="微软雅黑" panose="020B0503020204020204" pitchFamily="34" charset="-122"/>
                                        </a:rPr>
                                        <m:t>𝑘</m:t>
                                      </m:r>
                                    </m:sub>
                                    <m:sup>
                                      <m:r>
                                        <a:rPr lang="zh-CN" altLang="en-US" sz="2600" i="1">
                                          <a:latin typeface="Cambria Math" panose="02040503050406030204" pitchFamily="18" charset="0"/>
                                          <a:ea typeface="微软雅黑" panose="020B0503020204020204" pitchFamily="34" charset="-122"/>
                                        </a:rPr>
                                        <m:t>𝑡𝑟𝑢𝑒</m:t>
                                      </m:r>
                                    </m:sup>
                                  </m:sSubSup>
                                </m:e>
                              </m:d>
                            </m:e>
                            <m:sup>
                              <m:r>
                                <a:rPr lang="zh-CN" altLang="en-US" sz="2600" i="1">
                                  <a:latin typeface="Cambria Math" panose="02040503050406030204" pitchFamily="18" charset="0"/>
                                  <a:ea typeface="微软雅黑" panose="020B0503020204020204" pitchFamily="34" charset="-122"/>
                                </a:rPr>
                                <m:t>2</m:t>
                              </m:r>
                            </m:sup>
                          </m:sSup>
                          <m:r>
                            <a:rPr lang="zh-CN" altLang="en-US" sz="2600" i="1">
                              <a:latin typeface="Cambria Math" panose="02040503050406030204" pitchFamily="18" charset="0"/>
                              <a:ea typeface="微软雅黑" panose="020B0503020204020204" pitchFamily="34" charset="-122"/>
                            </a:rPr>
                            <m:t>+</m:t>
                          </m:r>
                          <m:sSup>
                            <m:sSupPr>
                              <m:ctrlPr>
                                <a:rPr lang="zh-CN" altLang="en-US" sz="2600" i="1">
                                  <a:latin typeface="Cambria Math" panose="02040503050406030204" pitchFamily="18" charset="0"/>
                                  <a:ea typeface="微软雅黑" panose="020B0503020204020204" pitchFamily="34" charset="-122"/>
                                </a:rPr>
                              </m:ctrlPr>
                            </m:sSupPr>
                            <m:e>
                              <m:r>
                                <a:rPr lang="zh-CN" altLang="en-US" sz="2600" i="1">
                                  <a:latin typeface="Cambria Math" panose="02040503050406030204" pitchFamily="18" charset="0"/>
                                  <a:ea typeface="微软雅黑" panose="020B0503020204020204" pitchFamily="34" charset="-122"/>
                                </a:rPr>
                                <m:t>𝑏</m:t>
                              </m:r>
                            </m:e>
                            <m:sup>
                              <m:r>
                                <a:rPr lang="zh-CN" altLang="en-US" sz="2600" i="1">
                                  <a:latin typeface="Cambria Math" panose="02040503050406030204" pitchFamily="18" charset="0"/>
                                  <a:ea typeface="微软雅黑" panose="020B0503020204020204" pitchFamily="34" charset="-122"/>
                                </a:rPr>
                                <m:t>2</m:t>
                              </m:r>
                            </m:sup>
                          </m:sSup>
                        </m:e>
                      </m:rad>
                      <m:r>
                        <a:rPr lang="zh-CN" altLang="en-US" sz="2600" i="1">
                          <a:latin typeface="Cambria Math" panose="02040503050406030204" pitchFamily="18" charset="0"/>
                          <a:ea typeface="微软雅黑" panose="020B0503020204020204" pitchFamily="34" charset="-122"/>
                        </a:rPr>
                        <m:t>−</m:t>
                      </m:r>
                      <m:rad>
                        <m:radPr>
                          <m:degHide m:val="on"/>
                          <m:ctrlPr>
                            <a:rPr lang="zh-CN" altLang="en-US" sz="2600" i="1">
                              <a:latin typeface="Cambria Math" panose="02040503050406030204" pitchFamily="18" charset="0"/>
                              <a:ea typeface="微软雅黑" panose="020B0503020204020204" pitchFamily="34" charset="-122"/>
                            </a:rPr>
                          </m:ctrlPr>
                        </m:radPr>
                        <m:deg/>
                        <m:e>
                          <m:sSup>
                            <m:sSupPr>
                              <m:ctrlPr>
                                <a:rPr lang="zh-CN" altLang="en-US" sz="2600" i="1">
                                  <a:latin typeface="Cambria Math" panose="02040503050406030204" pitchFamily="18" charset="0"/>
                                  <a:ea typeface="微软雅黑" panose="020B0503020204020204" pitchFamily="34" charset="-122"/>
                                </a:rPr>
                              </m:ctrlPr>
                            </m:sSupPr>
                            <m:e>
                              <m:d>
                                <m:dPr>
                                  <m:ctrlPr>
                                    <a:rPr lang="zh-CN" altLang="en-US" sz="2600" i="1">
                                      <a:latin typeface="Cambria Math" panose="02040503050406030204" pitchFamily="18" charset="0"/>
                                      <a:ea typeface="微软雅黑" panose="020B0503020204020204" pitchFamily="34" charset="-122"/>
                                    </a:rPr>
                                  </m:ctrlPr>
                                </m:dPr>
                                <m:e>
                                  <m:r>
                                    <a:rPr lang="zh-CN" altLang="en-US" sz="2600" i="1">
                                      <a:latin typeface="Cambria Math" panose="02040503050406030204" pitchFamily="18" charset="0"/>
                                      <a:ea typeface="微软雅黑" panose="020B0503020204020204" pitchFamily="34" charset="-122"/>
                                    </a:rPr>
                                    <m:t>𝑑</m:t>
                                  </m:r>
                                  <m:r>
                                    <a:rPr lang="zh-CN" altLang="en-US" sz="2600" i="1">
                                      <a:latin typeface="Cambria Math" panose="02040503050406030204" pitchFamily="18" charset="0"/>
                                      <a:ea typeface="微软雅黑" panose="020B0503020204020204" pitchFamily="34" charset="-122"/>
                                    </a:rPr>
                                    <m:t>−</m:t>
                                  </m:r>
                                  <m:sSubSup>
                                    <m:sSubSupPr>
                                      <m:ctrlPr>
                                        <a:rPr lang="zh-CN" altLang="en-US" sz="2600" i="1">
                                          <a:latin typeface="Cambria Math" panose="02040503050406030204" pitchFamily="18" charset="0"/>
                                          <a:ea typeface="微软雅黑" panose="020B0503020204020204" pitchFamily="34" charset="-122"/>
                                        </a:rPr>
                                      </m:ctrlPr>
                                    </m:sSubSupPr>
                                    <m:e>
                                      <m:r>
                                        <a:rPr lang="zh-CN" altLang="en-US" sz="2600" i="1">
                                          <a:latin typeface="Cambria Math" panose="02040503050406030204" pitchFamily="18" charset="0"/>
                                          <a:ea typeface="微软雅黑" panose="020B0503020204020204" pitchFamily="34" charset="-122"/>
                                        </a:rPr>
                                        <m:t>𝑥</m:t>
                                      </m:r>
                                    </m:e>
                                    <m:sub>
                                      <m:r>
                                        <a:rPr lang="zh-CN" altLang="en-US" sz="2600" i="1">
                                          <a:latin typeface="Cambria Math" panose="02040503050406030204" pitchFamily="18" charset="0"/>
                                          <a:ea typeface="微软雅黑" panose="020B0503020204020204" pitchFamily="34" charset="-122"/>
                                        </a:rPr>
                                        <m:t>𝑘</m:t>
                                      </m:r>
                                    </m:sub>
                                    <m:sup>
                                      <m:r>
                                        <a:rPr lang="zh-CN" altLang="en-US" sz="2600" i="1">
                                          <a:latin typeface="Cambria Math" panose="02040503050406030204" pitchFamily="18" charset="0"/>
                                          <a:ea typeface="微软雅黑" panose="020B0503020204020204" pitchFamily="34" charset="-122"/>
                                        </a:rPr>
                                        <m:t>𝑡𝑟𝑢𝑒</m:t>
                                      </m:r>
                                    </m:sup>
                                  </m:sSubSup>
                                </m:e>
                              </m:d>
                            </m:e>
                            <m:sup>
                              <m:r>
                                <a:rPr lang="zh-CN" altLang="en-US" sz="2600" i="1">
                                  <a:latin typeface="Cambria Math" panose="02040503050406030204" pitchFamily="18" charset="0"/>
                                  <a:ea typeface="微软雅黑" panose="020B0503020204020204" pitchFamily="34" charset="-122"/>
                                </a:rPr>
                                <m:t>2</m:t>
                              </m:r>
                            </m:sup>
                          </m:sSup>
                          <m:r>
                            <a:rPr lang="zh-CN" altLang="en-US" sz="2600" i="1">
                              <a:latin typeface="Cambria Math" panose="02040503050406030204" pitchFamily="18" charset="0"/>
                              <a:ea typeface="微软雅黑" panose="020B0503020204020204" pitchFamily="34" charset="-122"/>
                            </a:rPr>
                            <m:t>+</m:t>
                          </m:r>
                          <m:sSup>
                            <m:sSupPr>
                              <m:ctrlPr>
                                <a:rPr lang="zh-CN" altLang="en-US" sz="2600" i="1">
                                  <a:latin typeface="Cambria Math" panose="02040503050406030204" pitchFamily="18" charset="0"/>
                                  <a:ea typeface="微软雅黑" panose="020B0503020204020204" pitchFamily="34" charset="-122"/>
                                </a:rPr>
                              </m:ctrlPr>
                            </m:sSupPr>
                            <m:e>
                              <m:r>
                                <a:rPr lang="zh-CN" altLang="en-US" sz="2600" i="1">
                                  <a:latin typeface="Cambria Math" panose="02040503050406030204" pitchFamily="18" charset="0"/>
                                  <a:ea typeface="微软雅黑" panose="020B0503020204020204" pitchFamily="34" charset="-122"/>
                                </a:rPr>
                                <m:t>𝑏</m:t>
                              </m:r>
                            </m:e>
                            <m:sup>
                              <m:r>
                                <a:rPr lang="zh-CN" altLang="en-US" sz="2600" i="1">
                                  <a:latin typeface="Cambria Math" panose="02040503050406030204" pitchFamily="18" charset="0"/>
                                  <a:ea typeface="微软雅黑" panose="020B0503020204020204" pitchFamily="34" charset="-122"/>
                                </a:rPr>
                                <m:t>2</m:t>
                              </m:r>
                            </m:sup>
                          </m:sSup>
                        </m:e>
                      </m:rad>
                    </m:oMath>
                  </m:oMathPara>
                </a14:m>
                <a:endParaRPr lang="zh-CN" altLang="en-US" sz="2600" i="1" dirty="0">
                  <a:latin typeface="Cambria Math" panose="02040503050406030204" pitchFamily="18" charset="0"/>
                  <a:ea typeface="微软雅黑" panose="020B0503020204020204" pitchFamily="34" charset="-122"/>
                </a:endParaRPr>
              </a:p>
            </p:txBody>
          </p:sp>
        </mc:Choice>
        <mc:Fallback xmlns="">
          <p:sp>
            <p:nvSpPr>
              <p:cNvPr id="3" name="矩形 2"/>
              <p:cNvSpPr>
                <a:spLocks noRot="1" noChangeAspect="1" noMove="1" noResize="1" noEditPoints="1" noAdjustHandles="1" noChangeArrowheads="1" noChangeShapeType="1" noTextEdit="1"/>
              </p:cNvSpPr>
              <p:nvPr/>
            </p:nvSpPr>
            <p:spPr>
              <a:xfrm>
                <a:off x="754169" y="4140242"/>
                <a:ext cx="6594498" cy="906530"/>
              </a:xfrm>
              <a:prstGeom prst="rect">
                <a:avLst/>
              </a:prstGeom>
              <a:blipFill rotWithShape="0">
                <a:blip r:embed="rId7"/>
                <a:stretch>
                  <a:fillRect/>
                </a:stretch>
              </a:blipFill>
            </p:spPr>
            <p:txBody>
              <a:bodyPr/>
              <a:lstStyle/>
              <a:p>
                <a:r>
                  <a:rPr lang="zh-CN" altLang="en-US">
                    <a:noFill/>
                  </a:rPr>
                  <a:t> </a:t>
                </a:r>
              </a:p>
            </p:txBody>
          </p:sp>
        </mc:Fallback>
      </mc:AlternateContent>
      <p:pic>
        <p:nvPicPr>
          <p:cNvPr id="11" name="图片 10"/>
          <p:cNvPicPr>
            <a:picLocks noChangeAspect="1"/>
          </p:cNvPicPr>
          <p:nvPr/>
        </p:nvPicPr>
        <p:blipFill>
          <a:blip r:embed="rId8"/>
          <a:stretch>
            <a:fillRect/>
          </a:stretch>
        </p:blipFill>
        <p:spPr>
          <a:xfrm>
            <a:off x="7020543" y="1277941"/>
            <a:ext cx="4586210" cy="3324797"/>
          </a:xfrm>
          <a:prstGeom prst="rect">
            <a:avLst/>
          </a:prstGeom>
        </p:spPr>
      </p:pic>
      <p:pic>
        <p:nvPicPr>
          <p:cNvPr id="12" name="图片 11"/>
          <p:cNvPicPr>
            <a:picLocks noChangeAspect="1"/>
          </p:cNvPicPr>
          <p:nvPr/>
        </p:nvPicPr>
        <p:blipFill>
          <a:blip r:embed="rId9"/>
          <a:stretch>
            <a:fillRect/>
          </a:stretch>
        </p:blipFill>
        <p:spPr>
          <a:xfrm>
            <a:off x="6452043" y="1224736"/>
            <a:ext cx="5398743" cy="4059575"/>
          </a:xfrm>
          <a:prstGeom prst="rect">
            <a:avLst/>
          </a:prstGeom>
        </p:spPr>
      </p:pic>
    </p:spTree>
    <p:extLst>
      <p:ext uri="{BB962C8B-B14F-4D97-AF65-F5344CB8AC3E}">
        <p14:creationId xmlns:p14="http://schemas.microsoft.com/office/powerpoint/2010/main" val="893376986"/>
      </p:ext>
    </p:extLst>
  </p:cSld>
  <p:clrMapOvr>
    <a:masterClrMapping/>
  </p:clrMapOvr>
  <p:transition advTm="6617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rPr>
              <a:t>室内融合定位算法设计</a:t>
            </a:r>
            <a:endParaRPr lang="zh-CN" altLang="zh-CN" sz="28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7412" name="内容占位符 2"/>
              <p:cNvSpPr>
                <a:spLocks noGrp="1" noChangeArrowheads="1"/>
              </p:cNvSpPr>
              <p:nvPr>
                <p:ph idx="1"/>
              </p:nvPr>
            </p:nvSpPr>
            <p:spPr>
              <a:xfrm>
                <a:off x="1153064" y="1074738"/>
                <a:ext cx="10501380" cy="5734050"/>
              </a:xfrm>
              <a:ln/>
            </p:spPr>
            <p:txBody>
              <a:bodyPr>
                <a:normAutofit/>
              </a:bodyPr>
              <a:lstStyle/>
              <a:p>
                <a:pPr marL="342900" indent="-342900" algn="l">
                  <a:buClr>
                    <a:schemeClr val="tx2"/>
                  </a:buClr>
                  <a:buFont typeface="Wingdings" panose="05000000000000000000" pitchFamily="2" charset="2"/>
                  <a:buChar char="p"/>
                </a:pPr>
                <a:r>
                  <a:rPr lang="zh-CN" altLang="en-US" sz="3200" dirty="0" smtClean="0">
                    <a:latin typeface="微软雅黑" panose="020B0503020204020204" pitchFamily="34" charset="-122"/>
                    <a:ea typeface="微软雅黑" panose="020B0503020204020204" pitchFamily="34" charset="-122"/>
                  </a:rPr>
                  <a:t>室内走廊场景</a:t>
                </a:r>
                <a:endParaRPr lang="en-US" altLang="zh-CN" sz="32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基于</a:t>
                </a:r>
                <a:r>
                  <a:rPr lang="en-US" altLang="zh-CN" sz="2800" dirty="0" smtClean="0">
                    <a:latin typeface="微软雅黑" panose="020B0503020204020204" pitchFamily="34" charset="-122"/>
                    <a:ea typeface="微软雅黑" panose="020B0503020204020204" pitchFamily="34" charset="-122"/>
                  </a:rPr>
                  <a:t>TDOA</a:t>
                </a:r>
                <a:r>
                  <a:rPr lang="zh-CN" altLang="en-US" sz="2800" dirty="0" smtClean="0">
                    <a:latin typeface="微软雅黑" panose="020B0503020204020204" pitchFamily="34" charset="-122"/>
                    <a:ea typeface="微软雅黑" panose="020B0503020204020204" pitchFamily="34" charset="-122"/>
                  </a:rPr>
                  <a:t>的粒子初始化</a:t>
                </a:r>
                <a:endParaRPr lang="en-US" altLang="zh-CN" sz="2800" dirty="0" smtClean="0">
                  <a:latin typeface="微软雅黑" panose="020B0503020204020204" pitchFamily="34" charset="-122"/>
                  <a:ea typeface="微软雅黑" panose="020B0503020204020204" pitchFamily="34" charset="-122"/>
                </a:endParaRPr>
              </a:p>
              <a:p>
                <a:pPr marL="1257300" lvl="2" indent="-342900" algn="l">
                  <a:lnSpc>
                    <a:spcPct val="100000"/>
                  </a:lnSpc>
                  <a:buClr>
                    <a:schemeClr val="tx2"/>
                  </a:buClr>
                  <a:buFont typeface="Arial" panose="020B0604020202020204" pitchFamily="34" charset="0"/>
                  <a:buChar char="•"/>
                </a:pPr>
                <a:r>
                  <a:rPr lang="zh-CN" altLang="zh-CN" sz="2600" dirty="0">
                    <a:latin typeface="微软雅黑" panose="020B0503020204020204" pitchFamily="34" charset="-122"/>
                    <a:ea typeface="微软雅黑" panose="020B0503020204020204" pitchFamily="34" charset="-122"/>
                  </a:rPr>
                  <a:t>利用</a:t>
                </a:r>
                <a:r>
                  <a:rPr lang="x-none" altLang="zh-CN" sz="2600" dirty="0">
                    <a:latin typeface="微软雅黑" panose="020B0503020204020204" pitchFamily="34" charset="-122"/>
                    <a:ea typeface="微软雅黑" panose="020B0503020204020204" pitchFamily="34" charset="-122"/>
                  </a:rPr>
                  <a:t>TDOA</a:t>
                </a:r>
                <a:r>
                  <a:rPr lang="zh-CN" altLang="zh-CN" sz="2600" dirty="0">
                    <a:latin typeface="微软雅黑" panose="020B0503020204020204" pitchFamily="34" charset="-122"/>
                    <a:ea typeface="微软雅黑" panose="020B0503020204020204" pitchFamily="34" charset="-122"/>
                  </a:rPr>
                  <a:t>不变性可对用户初始</a:t>
                </a:r>
                <a:r>
                  <a:rPr lang="zh-CN" altLang="zh-CN" sz="2600" dirty="0" smtClean="0">
                    <a:latin typeface="微软雅黑" panose="020B0503020204020204" pitchFamily="34" charset="-122"/>
                    <a:ea typeface="微软雅黑" panose="020B0503020204020204" pitchFamily="34" charset="-122"/>
                  </a:rPr>
                  <a:t>位置</a:t>
                </a:r>
                <a:endParaRPr lang="en-US" altLang="zh-CN" sz="2600" dirty="0" smtClean="0">
                  <a:latin typeface="微软雅黑" panose="020B0503020204020204" pitchFamily="34" charset="-122"/>
                  <a:ea typeface="微软雅黑" panose="020B0503020204020204" pitchFamily="34" charset="-122"/>
                </a:endParaRPr>
              </a:p>
              <a:p>
                <a:pPr lvl="2" algn="l">
                  <a:lnSpc>
                    <a:spcPct val="100000"/>
                  </a:lnSpc>
                  <a:buClr>
                    <a:schemeClr val="tx2"/>
                  </a:buClr>
                </a:pPr>
                <a:r>
                  <a:rPr lang="zh-CN" altLang="zh-CN" sz="2600" dirty="0" smtClean="0">
                    <a:latin typeface="微软雅黑" panose="020B0503020204020204" pitchFamily="34" charset="-122"/>
                    <a:ea typeface="微软雅黑" panose="020B0503020204020204" pitchFamily="34" charset="-122"/>
                  </a:rPr>
                  <a:t>进行估计</a:t>
                </a:r>
                <a:r>
                  <a:rPr lang="zh-CN" altLang="en-US" sz="2600" dirty="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当</a:t>
                </a:r>
                <a14:m>
                  <m:oMath xmlns:m="http://schemas.openxmlformats.org/officeDocument/2006/math">
                    <m:sSubSup>
                      <m:sSubSupPr>
                        <m:ctrlPr>
                          <a:rPr lang="en-US" altLang="zh-CN" sz="2600" i="1" smtClean="0">
                            <a:latin typeface="Cambria Math" panose="02040503050406030204" pitchFamily="18" charset="0"/>
                            <a:ea typeface="微软雅黑" panose="020B0503020204020204" pitchFamily="34" charset="-122"/>
                          </a:rPr>
                        </m:ctrlPr>
                      </m:sSubSupPr>
                      <m:e>
                        <m:r>
                          <a:rPr lang="en-US" altLang="zh-CN" sz="2600" b="0" i="1" smtClean="0">
                            <a:latin typeface="Cambria Math" panose="02040503050406030204" pitchFamily="18" charset="0"/>
                            <a:ea typeface="微软雅黑" panose="020B0503020204020204" pitchFamily="34" charset="-122"/>
                          </a:rPr>
                          <m:t>𝑥</m:t>
                        </m:r>
                      </m:e>
                      <m:sub>
                        <m:r>
                          <a:rPr lang="en-US" altLang="zh-CN" sz="2600" b="0" i="1" smtClean="0">
                            <a:latin typeface="Cambria Math" panose="02040503050406030204" pitchFamily="18" charset="0"/>
                            <a:ea typeface="微软雅黑" panose="020B0503020204020204" pitchFamily="34" charset="-122"/>
                          </a:rPr>
                          <m:t>𝑘</m:t>
                        </m:r>
                      </m:sub>
                      <m:sup>
                        <m:r>
                          <a:rPr lang="en-US" altLang="zh-CN" sz="2600" b="0" i="1" smtClean="0">
                            <a:latin typeface="Cambria Math" panose="02040503050406030204" pitchFamily="18" charset="0"/>
                            <a:ea typeface="微软雅黑" panose="020B0503020204020204" pitchFamily="34" charset="-122"/>
                          </a:rPr>
                          <m:t>𝑡𝑟𝑢𝑒</m:t>
                        </m:r>
                      </m:sup>
                    </m:sSubSup>
                    <m:r>
                      <a:rPr lang="en-US" altLang="zh-CN" sz="2600" b="0" i="1" smtClean="0">
                        <a:latin typeface="Cambria Math" panose="02040503050406030204" pitchFamily="18" charset="0"/>
                        <a:ea typeface="微软雅黑" panose="020B0503020204020204" pitchFamily="34" charset="-122"/>
                      </a:rPr>
                      <m:t>=0</m:t>
                    </m:r>
                  </m:oMath>
                </a14:m>
                <a:r>
                  <a:rPr lang="zh-CN" altLang="en-US" sz="2600" dirty="0" smtClean="0">
                    <a:latin typeface="微软雅黑" panose="020B0503020204020204" pitchFamily="34" charset="-122"/>
                    <a:ea typeface="微软雅黑" panose="020B0503020204020204" pitchFamily="34" charset="-122"/>
                  </a:rPr>
                  <a:t>时，</a:t>
                </a:r>
                <a:endParaRPr lang="en-US" altLang="zh-CN" sz="2600" dirty="0" smtClean="0">
                  <a:latin typeface="微软雅黑" panose="020B0503020204020204" pitchFamily="34" charset="-122"/>
                  <a:ea typeface="微软雅黑" panose="020B0503020204020204" pitchFamily="34" charset="-122"/>
                </a:endParaRPr>
              </a:p>
              <a:p>
                <a:pPr lvl="2" algn="l">
                  <a:lnSpc>
                    <a:spcPct val="100000"/>
                  </a:lnSpc>
                  <a:buClr>
                    <a:schemeClr val="tx2"/>
                  </a:buClr>
                </a:pPr>
                <a14:m>
                  <m:oMath xmlns:m="http://schemas.openxmlformats.org/officeDocument/2006/math">
                    <m:r>
                      <a:rPr lang="zh-CN" altLang="en-US" sz="2600" i="1" smtClean="0">
                        <a:latin typeface="Cambria Math" panose="02040503050406030204" pitchFamily="18" charset="0"/>
                        <a:ea typeface="微软雅黑" panose="020B0503020204020204" pitchFamily="34" charset="-122"/>
                      </a:rPr>
                      <m:t>∆</m:t>
                    </m:r>
                    <m:sSub>
                      <m:sSubPr>
                        <m:ctrlPr>
                          <a:rPr lang="en-US" altLang="zh-CN" sz="2600" i="1" smtClean="0">
                            <a:latin typeface="Cambria Math" panose="02040503050406030204" pitchFamily="18" charset="0"/>
                            <a:ea typeface="微软雅黑" panose="020B0503020204020204" pitchFamily="34" charset="-122"/>
                          </a:rPr>
                        </m:ctrlPr>
                      </m:sSubPr>
                      <m:e>
                        <m:r>
                          <a:rPr lang="en-US" altLang="zh-CN" sz="2600" b="0" i="1" smtClean="0">
                            <a:latin typeface="Cambria Math" panose="02040503050406030204" pitchFamily="18" charset="0"/>
                            <a:ea typeface="微软雅黑" panose="020B0503020204020204" pitchFamily="34" charset="-122"/>
                          </a:rPr>
                          <m:t>𝑑</m:t>
                        </m:r>
                      </m:e>
                      <m:sub>
                        <m:r>
                          <a:rPr lang="en-US" altLang="zh-CN" sz="2600" b="0" i="1" smtClean="0">
                            <a:latin typeface="Cambria Math" panose="02040503050406030204" pitchFamily="18" charset="0"/>
                            <a:ea typeface="微软雅黑" panose="020B0503020204020204" pitchFamily="34" charset="-122"/>
                          </a:rPr>
                          <m:t>𝑘</m:t>
                        </m:r>
                      </m:sub>
                    </m:sSub>
                    <m:r>
                      <a:rPr lang="en-US" altLang="zh-CN" sz="2600" b="0" i="1" smtClean="0">
                        <a:latin typeface="Cambria Math" panose="02040503050406030204" pitchFamily="18" charset="0"/>
                        <a:ea typeface="微软雅黑" panose="020B0503020204020204" pitchFamily="34" charset="-122"/>
                      </a:rPr>
                      <m:t>=</m:t>
                    </m:r>
                    <m:r>
                      <a:rPr lang="en-US" altLang="zh-CN" sz="2600" b="0" i="1" smtClean="0">
                        <a:latin typeface="Cambria Math" panose="02040503050406030204" pitchFamily="18" charset="0"/>
                        <a:ea typeface="微软雅黑" panose="020B0503020204020204" pitchFamily="34" charset="-122"/>
                      </a:rPr>
                      <m:t>𝑏</m:t>
                    </m:r>
                    <m:r>
                      <a:rPr lang="en-US" altLang="zh-CN" sz="2600" b="0" i="1" smtClean="0">
                        <a:latin typeface="Cambria Math" panose="02040503050406030204" pitchFamily="18" charset="0"/>
                        <a:ea typeface="微软雅黑" panose="020B0503020204020204" pitchFamily="34" charset="-122"/>
                      </a:rPr>
                      <m:t>−</m:t>
                    </m:r>
                    <m:rad>
                      <m:radPr>
                        <m:degHide m:val="on"/>
                        <m:ctrlPr>
                          <a:rPr lang="en-US" altLang="zh-CN" sz="2600" b="0" i="1" smtClean="0">
                            <a:latin typeface="Cambria Math" panose="02040503050406030204" pitchFamily="18" charset="0"/>
                            <a:ea typeface="微软雅黑" panose="020B0503020204020204" pitchFamily="34" charset="-122"/>
                          </a:rPr>
                        </m:ctrlPr>
                      </m:radPr>
                      <m:deg/>
                      <m:e>
                        <m:sSup>
                          <m:sSupPr>
                            <m:ctrlPr>
                              <a:rPr lang="en-US" altLang="zh-CN" sz="2600" b="0" i="1" smtClean="0">
                                <a:latin typeface="Cambria Math" panose="02040503050406030204" pitchFamily="18" charset="0"/>
                                <a:ea typeface="微软雅黑" panose="020B0503020204020204" pitchFamily="34" charset="-122"/>
                              </a:rPr>
                            </m:ctrlPr>
                          </m:sSupPr>
                          <m:e>
                            <m:r>
                              <a:rPr lang="en-US" altLang="zh-CN" sz="2600" b="0" i="1" smtClean="0">
                                <a:latin typeface="Cambria Math" panose="02040503050406030204" pitchFamily="18" charset="0"/>
                                <a:ea typeface="微软雅黑" panose="020B0503020204020204" pitchFamily="34" charset="-122"/>
                              </a:rPr>
                              <m:t>𝑑</m:t>
                            </m:r>
                          </m:e>
                          <m:sup>
                            <m:r>
                              <a:rPr lang="en-US" altLang="zh-CN" sz="2600" b="0" i="1" smtClean="0">
                                <a:latin typeface="Cambria Math" panose="02040503050406030204" pitchFamily="18" charset="0"/>
                                <a:ea typeface="微软雅黑" panose="020B0503020204020204" pitchFamily="34" charset="-122"/>
                              </a:rPr>
                              <m:t>2</m:t>
                            </m:r>
                          </m:sup>
                        </m:sSup>
                        <m:r>
                          <a:rPr lang="en-US" altLang="zh-CN" sz="2600" b="0" i="1" smtClean="0">
                            <a:latin typeface="Cambria Math" panose="02040503050406030204" pitchFamily="18" charset="0"/>
                            <a:ea typeface="微软雅黑" panose="020B0503020204020204" pitchFamily="34" charset="-122"/>
                          </a:rPr>
                          <m:t>+</m:t>
                        </m:r>
                        <m:sSup>
                          <m:sSupPr>
                            <m:ctrlPr>
                              <a:rPr lang="en-US" altLang="zh-CN" sz="2600" b="0" i="1" smtClean="0">
                                <a:latin typeface="Cambria Math" panose="02040503050406030204" pitchFamily="18" charset="0"/>
                                <a:ea typeface="微软雅黑" panose="020B0503020204020204" pitchFamily="34" charset="-122"/>
                              </a:rPr>
                            </m:ctrlPr>
                          </m:sSupPr>
                          <m:e>
                            <m:r>
                              <a:rPr lang="en-US" altLang="zh-CN" sz="2600" b="0" i="1" smtClean="0">
                                <a:latin typeface="Cambria Math" panose="02040503050406030204" pitchFamily="18" charset="0"/>
                                <a:ea typeface="微软雅黑" panose="020B0503020204020204" pitchFamily="34" charset="-122"/>
                              </a:rPr>
                              <m:t>𝑏</m:t>
                            </m:r>
                          </m:e>
                          <m:sup>
                            <m:r>
                              <a:rPr lang="en-US" altLang="zh-CN" sz="2600" b="0" i="1" smtClean="0">
                                <a:latin typeface="Cambria Math" panose="02040503050406030204" pitchFamily="18" charset="0"/>
                                <a:ea typeface="微软雅黑" panose="020B0503020204020204" pitchFamily="34" charset="-122"/>
                              </a:rPr>
                              <m:t>2</m:t>
                            </m:r>
                          </m:sup>
                        </m:sSup>
                      </m:e>
                    </m:rad>
                  </m:oMath>
                </a14:m>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若</a:t>
                </a:r>
                <a:r>
                  <a:rPr lang="en-US" altLang="zh-CN" sz="2600" dirty="0" smtClean="0">
                    <a:latin typeface="微软雅黑" panose="020B0503020204020204" pitchFamily="34" charset="-122"/>
                    <a:ea typeface="微软雅黑" panose="020B0503020204020204" pitchFamily="34" charset="-122"/>
                  </a:rPr>
                  <a:t>k</a:t>
                </a:r>
                <a:r>
                  <a:rPr lang="zh-CN" altLang="en-US" sz="2600" dirty="0" smtClean="0">
                    <a:latin typeface="微软雅黑" panose="020B0503020204020204" pitchFamily="34" charset="-122"/>
                    <a:ea typeface="微软雅黑" panose="020B0503020204020204" pitchFamily="34" charset="-122"/>
                  </a:rPr>
                  <a:t>时刻之前有</a:t>
                </a:r>
                <a:endParaRPr lang="en-US" altLang="zh-CN" sz="2600" dirty="0">
                  <a:latin typeface="微软雅黑" panose="020B0503020204020204" pitchFamily="34" charset="-122"/>
                  <a:ea typeface="微软雅黑" panose="020B0503020204020204" pitchFamily="34" charset="-122"/>
                </a:endParaRPr>
              </a:p>
              <a:p>
                <a:pPr lvl="2" algn="l">
                  <a:lnSpc>
                    <a:spcPct val="100000"/>
                  </a:lnSpc>
                  <a:buClr>
                    <a:schemeClr val="tx2"/>
                  </a:buClr>
                </a:pPr>
                <a14:m>
                  <m:oMathPara xmlns:m="http://schemas.openxmlformats.org/officeDocument/2006/math">
                    <m:oMathParaPr>
                      <m:jc m:val="left"/>
                    </m:oMathParaPr>
                    <m:oMath xmlns:m="http://schemas.openxmlformats.org/officeDocument/2006/math">
                      <m:r>
                        <a:rPr lang="zh-CN" altLang="en-US" sz="2600" i="1" smtClean="0">
                          <a:latin typeface="Cambria Math" panose="02040503050406030204" pitchFamily="18" charset="0"/>
                          <a:ea typeface="微软雅黑" panose="020B0503020204020204" pitchFamily="34" charset="-122"/>
                        </a:rPr>
                        <m:t>∆</m:t>
                      </m:r>
                      <m:sSub>
                        <m:sSubPr>
                          <m:ctrlPr>
                            <a:rPr lang="en-US" altLang="zh-CN" sz="2600" i="1" smtClean="0">
                              <a:latin typeface="Cambria Math" panose="02040503050406030204" pitchFamily="18" charset="0"/>
                              <a:ea typeface="微软雅黑" panose="020B0503020204020204" pitchFamily="34" charset="-122"/>
                            </a:rPr>
                          </m:ctrlPr>
                        </m:sSubPr>
                        <m:e>
                          <m:r>
                            <a:rPr lang="en-US" altLang="zh-CN" sz="2600" b="0" i="1" smtClean="0">
                              <a:latin typeface="Cambria Math" panose="02040503050406030204" pitchFamily="18" charset="0"/>
                              <a:ea typeface="微软雅黑" panose="020B0503020204020204" pitchFamily="34" charset="-122"/>
                            </a:rPr>
                            <m:t>𝑑</m:t>
                          </m:r>
                        </m:e>
                        <m:sub>
                          <m:r>
                            <a:rPr lang="en-US" altLang="zh-CN" sz="2600" b="0" i="1" smtClean="0">
                              <a:latin typeface="Cambria Math" panose="02040503050406030204" pitchFamily="18" charset="0"/>
                              <a:ea typeface="微软雅黑" panose="020B0503020204020204" pitchFamily="34" charset="-122"/>
                            </a:rPr>
                            <m:t>𝑖</m:t>
                          </m:r>
                        </m:sub>
                      </m:sSub>
                      <m:r>
                        <a:rPr lang="en-US" altLang="zh-CN" sz="2600" b="0" i="1" smtClean="0">
                          <a:latin typeface="Cambria Math" panose="02040503050406030204" pitchFamily="18" charset="0"/>
                          <a:ea typeface="微软雅黑" panose="020B0503020204020204" pitchFamily="34" charset="-122"/>
                        </a:rPr>
                        <m:t>−</m:t>
                      </m:r>
                      <m:d>
                        <m:dPr>
                          <m:ctrlPr>
                            <a:rPr lang="en-US" altLang="zh-CN" sz="2600" b="0" i="1" smtClean="0">
                              <a:latin typeface="Cambria Math" panose="02040503050406030204" pitchFamily="18" charset="0"/>
                              <a:ea typeface="微软雅黑" panose="020B0503020204020204" pitchFamily="34" charset="-122"/>
                            </a:rPr>
                          </m:ctrlPr>
                        </m:dPr>
                        <m:e>
                          <m:r>
                            <a:rPr lang="en-US" altLang="zh-CN" sz="2600" b="0" i="1" smtClean="0">
                              <a:latin typeface="Cambria Math" panose="02040503050406030204" pitchFamily="18" charset="0"/>
                              <a:ea typeface="微软雅黑" panose="020B0503020204020204" pitchFamily="34" charset="-122"/>
                            </a:rPr>
                            <m:t>𝑏</m:t>
                          </m:r>
                          <m:r>
                            <a:rPr lang="en-US" altLang="zh-CN" sz="2600" b="0" i="1" smtClean="0">
                              <a:latin typeface="Cambria Math" panose="02040503050406030204" pitchFamily="18" charset="0"/>
                              <a:ea typeface="微软雅黑" panose="020B0503020204020204" pitchFamily="34" charset="-122"/>
                            </a:rPr>
                            <m:t>−</m:t>
                          </m:r>
                          <m:rad>
                            <m:radPr>
                              <m:degHide m:val="on"/>
                              <m:ctrlPr>
                                <a:rPr lang="en-US" altLang="zh-CN" sz="2600" b="0" i="1" smtClean="0">
                                  <a:latin typeface="Cambria Math" panose="02040503050406030204" pitchFamily="18" charset="0"/>
                                  <a:ea typeface="微软雅黑" panose="020B0503020204020204" pitchFamily="34" charset="-122"/>
                                </a:rPr>
                              </m:ctrlPr>
                            </m:radPr>
                            <m:deg/>
                            <m:e>
                              <m:sSup>
                                <m:sSupPr>
                                  <m:ctrlPr>
                                    <a:rPr lang="en-US" altLang="zh-CN" sz="2600" b="0" i="1" smtClean="0">
                                      <a:latin typeface="Cambria Math" panose="02040503050406030204" pitchFamily="18" charset="0"/>
                                      <a:ea typeface="微软雅黑" panose="020B0503020204020204" pitchFamily="34" charset="-122"/>
                                    </a:rPr>
                                  </m:ctrlPr>
                                </m:sSupPr>
                                <m:e>
                                  <m:r>
                                    <a:rPr lang="en-US" altLang="zh-CN" sz="2600" b="0" i="1" smtClean="0">
                                      <a:latin typeface="Cambria Math" panose="02040503050406030204" pitchFamily="18" charset="0"/>
                                      <a:ea typeface="微软雅黑" panose="020B0503020204020204" pitchFamily="34" charset="-122"/>
                                    </a:rPr>
                                    <m:t>𝑑</m:t>
                                  </m:r>
                                </m:e>
                                <m:sup>
                                  <m:r>
                                    <a:rPr lang="en-US" altLang="zh-CN" sz="2600" b="0" i="1" smtClean="0">
                                      <a:latin typeface="Cambria Math" panose="02040503050406030204" pitchFamily="18" charset="0"/>
                                      <a:ea typeface="微软雅黑" panose="020B0503020204020204" pitchFamily="34" charset="-122"/>
                                    </a:rPr>
                                    <m:t>2</m:t>
                                  </m:r>
                                </m:sup>
                              </m:sSup>
                              <m:r>
                                <a:rPr lang="en-US" altLang="zh-CN" sz="2600" b="0" i="1" smtClean="0">
                                  <a:latin typeface="Cambria Math" panose="02040503050406030204" pitchFamily="18" charset="0"/>
                                  <a:ea typeface="微软雅黑" panose="020B0503020204020204" pitchFamily="34" charset="-122"/>
                                </a:rPr>
                                <m:t>+</m:t>
                              </m:r>
                              <m:sSup>
                                <m:sSupPr>
                                  <m:ctrlPr>
                                    <a:rPr lang="en-US" altLang="zh-CN" sz="2600" b="0" i="1" smtClean="0">
                                      <a:latin typeface="Cambria Math" panose="02040503050406030204" pitchFamily="18" charset="0"/>
                                      <a:ea typeface="微软雅黑" panose="020B0503020204020204" pitchFamily="34" charset="-122"/>
                                    </a:rPr>
                                  </m:ctrlPr>
                                </m:sSupPr>
                                <m:e>
                                  <m:r>
                                    <a:rPr lang="en-US" altLang="zh-CN" sz="2600" b="0" i="1" smtClean="0">
                                      <a:latin typeface="Cambria Math" panose="02040503050406030204" pitchFamily="18" charset="0"/>
                                      <a:ea typeface="微软雅黑" panose="020B0503020204020204" pitchFamily="34" charset="-122"/>
                                    </a:rPr>
                                    <m:t>𝑏</m:t>
                                  </m:r>
                                </m:e>
                                <m:sup>
                                  <m:r>
                                    <a:rPr lang="en-US" altLang="zh-CN" sz="2600" b="0" i="1" smtClean="0">
                                      <a:latin typeface="Cambria Math" panose="02040503050406030204" pitchFamily="18" charset="0"/>
                                      <a:ea typeface="微软雅黑" panose="020B0503020204020204" pitchFamily="34" charset="-122"/>
                                    </a:rPr>
                                    <m:t>2</m:t>
                                  </m:r>
                                </m:sup>
                              </m:sSup>
                            </m:e>
                          </m:rad>
                        </m:e>
                      </m:d>
                      <m:r>
                        <a:rPr lang="en-US" altLang="zh-CN" sz="2600" b="0" i="1" smtClean="0">
                          <a:latin typeface="Cambria Math" panose="02040503050406030204" pitchFamily="18" charset="0"/>
                          <a:ea typeface="微软雅黑" panose="020B0503020204020204" pitchFamily="34" charset="-122"/>
                        </a:rPr>
                        <m:t>&lt;</m:t>
                      </m:r>
                      <m:r>
                        <a:rPr lang="en-US" altLang="zh-CN" sz="2600" b="0" i="1" smtClean="0">
                          <a:latin typeface="Cambria Math" panose="02040503050406030204" pitchFamily="18" charset="0"/>
                          <a:ea typeface="微软雅黑" panose="020B0503020204020204" pitchFamily="34" charset="-122"/>
                        </a:rPr>
                        <m:t>𝑡h𝑟𝑒𝑠h𝑜𝑙𝑑</m:t>
                      </m:r>
                      <m:r>
                        <a:rPr lang="en-US" altLang="zh-CN" sz="2600" b="0" i="1" smtClean="0">
                          <a:latin typeface="Cambria Math" panose="02040503050406030204" pitchFamily="18" charset="0"/>
                          <a:ea typeface="微软雅黑" panose="020B0503020204020204" pitchFamily="34" charset="-122"/>
                        </a:rPr>
                        <m:t>,</m:t>
                      </m:r>
                    </m:oMath>
                  </m:oMathPara>
                </a14:m>
                <a:endParaRPr lang="en-US" altLang="zh-CN" sz="2600" b="0" i="1" dirty="0" smtClean="0">
                  <a:latin typeface="Cambria Math" panose="02040503050406030204" pitchFamily="18" charset="0"/>
                  <a:ea typeface="微软雅黑" panose="020B0503020204020204" pitchFamily="34" charset="-122"/>
                </a:endParaRPr>
              </a:p>
              <a:p>
                <a:pPr lvl="2" algn="l">
                  <a:lnSpc>
                    <a:spcPct val="100000"/>
                  </a:lnSpc>
                  <a:buClr>
                    <a:schemeClr val="tx2"/>
                  </a:buClr>
                </a:pPr>
                <a14:m>
                  <m:oMath xmlns:m="http://schemas.openxmlformats.org/officeDocument/2006/math">
                    <m:r>
                      <a:rPr lang="en-US" altLang="zh-CN" sz="2600" b="0" i="1" smtClean="0">
                        <a:latin typeface="Cambria Math" panose="02040503050406030204" pitchFamily="18" charset="0"/>
                        <a:ea typeface="微软雅黑" panose="020B0503020204020204" pitchFamily="34" charset="-122"/>
                      </a:rPr>
                      <m:t>𝑖</m:t>
                    </m:r>
                    <m:r>
                      <a:rPr lang="en-US" altLang="zh-CN" sz="2600" b="0" i="1" smtClean="0">
                        <a:latin typeface="Cambria Math" panose="02040503050406030204" pitchFamily="18" charset="0"/>
                        <a:ea typeface="微软雅黑" panose="020B0503020204020204" pitchFamily="34" charset="-122"/>
                      </a:rPr>
                      <m:t>=1,2..,</m:t>
                    </m:r>
                    <m:r>
                      <a:rPr lang="en-US" altLang="zh-CN" sz="2600" b="0" i="1" smtClean="0">
                        <a:latin typeface="Cambria Math" panose="02040503050406030204" pitchFamily="18" charset="0"/>
                        <a:ea typeface="微软雅黑" panose="020B0503020204020204" pitchFamily="34" charset="-122"/>
                      </a:rPr>
                      <m:t>𝑘</m:t>
                    </m:r>
                    <m:r>
                      <a:rPr lang="en-US" altLang="zh-CN" sz="2600" b="0" i="1" smtClean="0">
                        <a:latin typeface="Cambria Math" panose="02040503050406030204" pitchFamily="18" charset="0"/>
                        <a:ea typeface="微软雅黑" panose="020B0503020204020204" pitchFamily="34" charset="-122"/>
                      </a:rPr>
                      <m:t>−1</m:t>
                    </m:r>
                  </m:oMath>
                </a14:m>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而</a:t>
                </a:r>
                <a:r>
                  <a:rPr lang="en-US" altLang="zh-CN" sz="2600" dirty="0" smtClean="0">
                    <a:latin typeface="微软雅黑" panose="020B0503020204020204" pitchFamily="34" charset="-122"/>
                    <a:ea typeface="微软雅黑" panose="020B0503020204020204" pitchFamily="34" charset="-122"/>
                  </a:rPr>
                  <a:t>k</a:t>
                </a:r>
                <a:r>
                  <a:rPr lang="zh-CN" altLang="en-US" sz="2600" dirty="0" smtClean="0">
                    <a:latin typeface="微软雅黑" panose="020B0503020204020204" pitchFamily="34" charset="-122"/>
                    <a:ea typeface="微软雅黑" panose="020B0503020204020204" pitchFamily="34" charset="-122"/>
                  </a:rPr>
                  <a:t>时刻有，</a:t>
                </a:r>
                <a14:m>
                  <m:oMath xmlns:m="http://schemas.openxmlformats.org/officeDocument/2006/math">
                    <m:r>
                      <a:rPr lang="zh-CN" altLang="en-US" sz="2600" i="1" smtClean="0">
                        <a:latin typeface="Cambria Math" panose="02040503050406030204" pitchFamily="18" charset="0"/>
                        <a:ea typeface="微软雅黑" panose="020B0503020204020204" pitchFamily="34" charset="-122"/>
                      </a:rPr>
                      <m:t>∆</m:t>
                    </m:r>
                    <m:sSub>
                      <m:sSubPr>
                        <m:ctrlPr>
                          <a:rPr lang="en-US" altLang="zh-CN" sz="2600" i="1" smtClean="0">
                            <a:latin typeface="Cambria Math" panose="02040503050406030204" pitchFamily="18" charset="0"/>
                            <a:ea typeface="微软雅黑" panose="020B0503020204020204" pitchFamily="34" charset="-122"/>
                          </a:rPr>
                        </m:ctrlPr>
                      </m:sSubPr>
                      <m:e>
                        <m:r>
                          <a:rPr lang="en-US" altLang="zh-CN" sz="2600" b="0" i="1" smtClean="0">
                            <a:latin typeface="Cambria Math" panose="02040503050406030204" pitchFamily="18" charset="0"/>
                            <a:ea typeface="微软雅黑" panose="020B0503020204020204" pitchFamily="34" charset="-122"/>
                          </a:rPr>
                          <m:t>𝑑</m:t>
                        </m:r>
                      </m:e>
                      <m:sub>
                        <m:r>
                          <a:rPr lang="en-US" altLang="zh-CN" sz="2600" b="0" i="1" smtClean="0">
                            <a:latin typeface="Cambria Math" panose="02040503050406030204" pitchFamily="18" charset="0"/>
                            <a:ea typeface="微软雅黑" panose="020B0503020204020204" pitchFamily="34" charset="-122"/>
                          </a:rPr>
                          <m:t>𝑘</m:t>
                        </m:r>
                      </m:sub>
                    </m:sSub>
                    <m:r>
                      <a:rPr lang="en-US" altLang="zh-CN" sz="2600" b="0" i="1" smtClean="0">
                        <a:latin typeface="Cambria Math" panose="02040503050406030204" pitchFamily="18" charset="0"/>
                        <a:ea typeface="微软雅黑" panose="020B0503020204020204" pitchFamily="34" charset="-122"/>
                      </a:rPr>
                      <m:t>−(</m:t>
                    </m:r>
                    <m:r>
                      <a:rPr lang="en-US" altLang="zh-CN" sz="2600" b="0" i="1" smtClean="0">
                        <a:latin typeface="Cambria Math" panose="02040503050406030204" pitchFamily="18" charset="0"/>
                        <a:ea typeface="微软雅黑" panose="020B0503020204020204" pitchFamily="34" charset="-122"/>
                      </a:rPr>
                      <m:t>𝑏</m:t>
                    </m:r>
                    <m:r>
                      <a:rPr lang="en-US" altLang="zh-CN" sz="2600" b="0" i="1" smtClean="0">
                        <a:latin typeface="Cambria Math" panose="02040503050406030204" pitchFamily="18" charset="0"/>
                        <a:ea typeface="微软雅黑" panose="020B0503020204020204" pitchFamily="34" charset="-122"/>
                      </a:rPr>
                      <m:t>−</m:t>
                    </m:r>
                    <m:rad>
                      <m:radPr>
                        <m:degHide m:val="on"/>
                        <m:ctrlPr>
                          <a:rPr lang="en-US" altLang="zh-CN" sz="2600" b="0" i="1" smtClean="0">
                            <a:latin typeface="Cambria Math" panose="02040503050406030204" pitchFamily="18" charset="0"/>
                            <a:ea typeface="微软雅黑" panose="020B0503020204020204" pitchFamily="34" charset="-122"/>
                          </a:rPr>
                        </m:ctrlPr>
                      </m:radPr>
                      <m:deg/>
                      <m:e>
                        <m:sSup>
                          <m:sSupPr>
                            <m:ctrlPr>
                              <a:rPr lang="en-US" altLang="zh-CN" sz="2600" b="0" i="1" smtClean="0">
                                <a:latin typeface="Cambria Math" panose="02040503050406030204" pitchFamily="18" charset="0"/>
                                <a:ea typeface="微软雅黑" panose="020B0503020204020204" pitchFamily="34" charset="-122"/>
                              </a:rPr>
                            </m:ctrlPr>
                          </m:sSupPr>
                          <m:e>
                            <m:r>
                              <a:rPr lang="en-US" altLang="zh-CN" sz="2600" b="0" i="1" smtClean="0">
                                <a:latin typeface="Cambria Math" panose="02040503050406030204" pitchFamily="18" charset="0"/>
                                <a:ea typeface="微软雅黑" panose="020B0503020204020204" pitchFamily="34" charset="-122"/>
                              </a:rPr>
                              <m:t>𝑑</m:t>
                            </m:r>
                          </m:e>
                          <m:sup>
                            <m:r>
                              <a:rPr lang="en-US" altLang="zh-CN" sz="2600" b="0" i="1" smtClean="0">
                                <a:latin typeface="Cambria Math" panose="02040503050406030204" pitchFamily="18" charset="0"/>
                                <a:ea typeface="微软雅黑" panose="020B0503020204020204" pitchFamily="34" charset="-122"/>
                              </a:rPr>
                              <m:t>2</m:t>
                            </m:r>
                          </m:sup>
                        </m:sSup>
                        <m:r>
                          <a:rPr lang="en-US" altLang="zh-CN" sz="2600" b="0" i="1" smtClean="0">
                            <a:latin typeface="Cambria Math" panose="02040503050406030204" pitchFamily="18" charset="0"/>
                            <a:ea typeface="微软雅黑" panose="020B0503020204020204" pitchFamily="34" charset="-122"/>
                          </a:rPr>
                          <m:t>+</m:t>
                        </m:r>
                        <m:sSup>
                          <m:sSupPr>
                            <m:ctrlPr>
                              <a:rPr lang="en-US" altLang="zh-CN" sz="2600" b="0" i="1" smtClean="0">
                                <a:latin typeface="Cambria Math" panose="02040503050406030204" pitchFamily="18" charset="0"/>
                                <a:ea typeface="微软雅黑" panose="020B0503020204020204" pitchFamily="34" charset="-122"/>
                              </a:rPr>
                            </m:ctrlPr>
                          </m:sSupPr>
                          <m:e>
                            <m:r>
                              <a:rPr lang="en-US" altLang="zh-CN" sz="2600" b="0" i="1" smtClean="0">
                                <a:latin typeface="Cambria Math" panose="02040503050406030204" pitchFamily="18" charset="0"/>
                                <a:ea typeface="微软雅黑" panose="020B0503020204020204" pitchFamily="34" charset="-122"/>
                              </a:rPr>
                              <m:t>𝑏</m:t>
                            </m:r>
                          </m:e>
                          <m:sup>
                            <m:r>
                              <a:rPr lang="en-US" altLang="zh-CN" sz="2600" b="0" i="1" smtClean="0">
                                <a:latin typeface="Cambria Math" panose="02040503050406030204" pitchFamily="18" charset="0"/>
                                <a:ea typeface="微软雅黑" panose="020B0503020204020204" pitchFamily="34" charset="-122"/>
                              </a:rPr>
                              <m:t>2</m:t>
                            </m:r>
                          </m:sup>
                        </m:sSup>
                      </m:e>
                    </m:rad>
                    <m:r>
                      <a:rPr lang="en-US" altLang="zh-CN" sz="2600" b="0" i="1" smtClean="0">
                        <a:latin typeface="Cambria Math" panose="02040503050406030204" pitchFamily="18" charset="0"/>
                        <a:ea typeface="微软雅黑" panose="020B0503020204020204" pitchFamily="34" charset="-122"/>
                      </a:rPr>
                      <m:t>)</m:t>
                    </m:r>
                    <m:r>
                      <a:rPr lang="en-US" altLang="zh-CN" sz="2600" b="0" i="1" smtClean="0">
                        <a:latin typeface="Cambria Math" panose="02040503050406030204" pitchFamily="18" charset="0"/>
                        <a:ea typeface="Cambria Math" panose="02040503050406030204" pitchFamily="18" charset="0"/>
                      </a:rPr>
                      <m:t>≥</m:t>
                    </m:r>
                    <m:r>
                      <a:rPr lang="en-US" altLang="zh-CN" sz="2600" b="0" i="1" smtClean="0">
                        <a:latin typeface="Cambria Math" panose="02040503050406030204" pitchFamily="18" charset="0"/>
                        <a:ea typeface="Cambria Math" panose="02040503050406030204" pitchFamily="18" charset="0"/>
                      </a:rPr>
                      <m:t>𝑡h𝑟𝑒𝑠h𝑜𝑙𝑑</m:t>
                    </m:r>
                  </m:oMath>
                </a14:m>
                <a:r>
                  <a:rPr lang="en-US" altLang="zh-CN" sz="2600" dirty="0" smtClean="0">
                    <a:latin typeface="微软雅黑" panose="020B0503020204020204" pitchFamily="34" charset="-122"/>
                    <a:ea typeface="微软雅黑" panose="020B0503020204020204" pitchFamily="34" charset="-122"/>
                  </a:rPr>
                  <a:t>；</a:t>
                </a:r>
              </a:p>
              <a:p>
                <a:pPr lvl="2" algn="l">
                  <a:lnSpc>
                    <a:spcPct val="100000"/>
                  </a:lnSpc>
                  <a:buClr>
                    <a:schemeClr val="tx2"/>
                  </a:buClr>
                </a:pPr>
                <a:r>
                  <a:rPr lang="zh-CN" altLang="en-US" sz="2600" dirty="0" smtClean="0">
                    <a:latin typeface="微软雅黑" panose="020B0503020204020204" pitchFamily="34" charset="-122"/>
                    <a:ea typeface="微软雅黑" panose="020B0503020204020204" pitchFamily="34" charset="-122"/>
                  </a:rPr>
                  <a:t>则将</a:t>
                </a:r>
                <a14:m>
                  <m:oMath xmlns:m="http://schemas.openxmlformats.org/officeDocument/2006/math">
                    <m:sSub>
                      <m:sSubPr>
                        <m:ctrlPr>
                          <a:rPr lang="en-US" altLang="zh-CN" sz="2600" i="1">
                            <a:latin typeface="Cambria Math" panose="02040503050406030204" pitchFamily="18" charset="0"/>
                            <a:ea typeface="Cambria Math" panose="02040503050406030204" pitchFamily="18" charset="0"/>
                          </a:rPr>
                        </m:ctrlPr>
                      </m:sSubPr>
                      <m:e>
                        <m:r>
                          <a:rPr lang="en-US" altLang="zh-CN" sz="2600" i="1">
                            <a:latin typeface="Cambria Math" panose="02040503050406030204" pitchFamily="18" charset="0"/>
                            <a:ea typeface="Cambria Math" panose="02040503050406030204" pitchFamily="18" charset="0"/>
                          </a:rPr>
                          <m:t>𝑃</m:t>
                        </m:r>
                      </m:e>
                      <m:sub>
                        <m:r>
                          <a:rPr lang="en-US" altLang="zh-CN" sz="2600" i="1">
                            <a:latin typeface="Cambria Math" panose="02040503050406030204" pitchFamily="18" charset="0"/>
                            <a:ea typeface="Cambria Math" panose="02040503050406030204" pitchFamily="18" charset="0"/>
                          </a:rPr>
                          <m:t>𝑛𝑜𝑑𝑒</m:t>
                        </m:r>
                        <m:r>
                          <a:rPr lang="en-US" altLang="zh-CN" sz="2600" i="1">
                            <a:latin typeface="Cambria Math" panose="02040503050406030204" pitchFamily="18" charset="0"/>
                            <a:ea typeface="Cambria Math" panose="02040503050406030204" pitchFamily="18" charset="0"/>
                          </a:rPr>
                          <m:t>1</m:t>
                        </m:r>
                      </m:sub>
                    </m:sSub>
                  </m:oMath>
                </a14:m>
                <a:r>
                  <a:rPr lang="zh-CN" altLang="en-US" sz="2600" dirty="0" smtClean="0">
                    <a:latin typeface="微软雅黑" panose="020B0503020204020204" pitchFamily="34" charset="-122"/>
                    <a:ea typeface="微软雅黑" panose="020B0503020204020204" pitchFamily="34" charset="-122"/>
                  </a:rPr>
                  <a:t>的坐标作为用户初始位置</a:t>
                </a:r>
                <a:r>
                  <a:rPr lang="zh-CN" altLang="en-US" sz="2600" dirty="0" smtClean="0">
                    <a:latin typeface="微软雅黑" panose="020B0503020204020204" pitchFamily="34" charset="-122"/>
                    <a:ea typeface="微软雅黑" panose="020B0503020204020204" pitchFamily="34" charset="-122"/>
                  </a:rPr>
                  <a:t>。其中</a:t>
                </a:r>
                <a14:m>
                  <m:oMath xmlns:m="http://schemas.openxmlformats.org/officeDocument/2006/math">
                    <m:r>
                      <a:rPr lang="en-US" altLang="zh-CN" sz="2600" i="1">
                        <a:latin typeface="Cambria Math" panose="02040503050406030204" pitchFamily="18" charset="0"/>
                        <a:ea typeface="Cambria Math" panose="02040503050406030204" pitchFamily="18" charset="0"/>
                      </a:rPr>
                      <m:t>𝑡h𝑟𝑒𝑠h𝑜𝑙𝑑</m:t>
                    </m:r>
                  </m:oMath>
                </a14:m>
                <a:r>
                  <a:rPr lang="zh-CN" altLang="en-US" sz="2600" dirty="0" smtClean="0">
                    <a:latin typeface="微软雅黑" panose="020B0503020204020204" pitchFamily="34" charset="-122"/>
                    <a:ea typeface="微软雅黑" panose="020B0503020204020204" pitchFamily="34" charset="-122"/>
                  </a:rPr>
                  <a:t>是根据</a:t>
                </a:r>
                <a14:m>
                  <m:oMath xmlns:m="http://schemas.openxmlformats.org/officeDocument/2006/math">
                    <m:r>
                      <a:rPr lang="zh-CN" altLang="en-US" sz="2600" i="1">
                        <a:latin typeface="Cambria Math" panose="02040503050406030204" pitchFamily="18" charset="0"/>
                        <a:ea typeface="微软雅黑" panose="020B0503020204020204" pitchFamily="34" charset="-122"/>
                      </a:rPr>
                      <m:t>∆</m:t>
                    </m:r>
                    <m:sSub>
                      <m:sSubPr>
                        <m:ctrlPr>
                          <a:rPr lang="en-US" altLang="zh-CN" sz="2600" i="1">
                            <a:latin typeface="Cambria Math" panose="02040503050406030204" pitchFamily="18" charset="0"/>
                            <a:ea typeface="微软雅黑" panose="020B0503020204020204" pitchFamily="34" charset="-122"/>
                          </a:rPr>
                        </m:ctrlPr>
                      </m:sSubPr>
                      <m:e>
                        <m:r>
                          <a:rPr lang="en-US" altLang="zh-CN" sz="2600" i="1">
                            <a:latin typeface="Cambria Math" panose="02040503050406030204" pitchFamily="18" charset="0"/>
                            <a:ea typeface="微软雅黑" panose="020B0503020204020204" pitchFamily="34" charset="-122"/>
                          </a:rPr>
                          <m:t>𝑑</m:t>
                        </m:r>
                      </m:e>
                      <m:sub>
                        <m:r>
                          <a:rPr lang="en-US" altLang="zh-CN" sz="2600" i="1">
                            <a:latin typeface="Cambria Math" panose="02040503050406030204" pitchFamily="18" charset="0"/>
                            <a:ea typeface="微软雅黑" panose="020B0503020204020204" pitchFamily="34" charset="-122"/>
                          </a:rPr>
                          <m:t>𝑘</m:t>
                        </m:r>
                      </m:sub>
                    </m:sSub>
                  </m:oMath>
                </a14:m>
                <a:r>
                  <a:rPr lang="zh-CN" altLang="en-US" sz="2600" dirty="0" smtClean="0">
                    <a:latin typeface="微软雅黑" panose="020B0503020204020204" pitchFamily="34" charset="-122"/>
                    <a:ea typeface="微软雅黑" panose="020B0503020204020204" pitchFamily="34" charset="-122"/>
                  </a:rPr>
                  <a:t>量测误差设定的阈值。</a:t>
                </a:r>
                <a:endParaRPr lang="en-US" altLang="zh-CN" sz="2600" dirty="0" smtClean="0">
                  <a:latin typeface="微软雅黑" panose="020B0503020204020204" pitchFamily="34" charset="-122"/>
                  <a:ea typeface="微软雅黑" panose="020B0503020204020204" pitchFamily="34" charset="-122"/>
                </a:endParaRPr>
              </a:p>
              <a:p>
                <a:pPr marL="1371600" lvl="2" indent="-457200" algn="l">
                  <a:lnSpc>
                    <a:spcPct val="100000"/>
                  </a:lnSpc>
                  <a:buClr>
                    <a:schemeClr val="tx2"/>
                  </a:buClr>
                  <a:buFont typeface="Arial" panose="020B0604020202020204" pitchFamily="34" charset="0"/>
                  <a:buChar char="•"/>
                </a:pPr>
                <a:r>
                  <a:rPr lang="zh-CN" altLang="en-US" sz="2600" dirty="0" smtClean="0">
                    <a:latin typeface="微软雅黑" panose="020B0503020204020204" pitchFamily="34" charset="-122"/>
                    <a:ea typeface="微软雅黑" panose="020B0503020204020204" pitchFamily="34" charset="-122"/>
                  </a:rPr>
                  <a:t>走廊宽度为</a:t>
                </a:r>
                <a:r>
                  <a:rPr lang="en-US" altLang="zh-CN" sz="2600" dirty="0" smtClean="0">
                    <a:latin typeface="微软雅黑" panose="020B0503020204020204" pitchFamily="34" charset="-122"/>
                    <a:ea typeface="微软雅黑" panose="020B0503020204020204" pitchFamily="34" charset="-122"/>
                  </a:rPr>
                  <a:t>2m</a:t>
                </a:r>
                <a:r>
                  <a:rPr lang="zh-CN" altLang="en-US" sz="2600" dirty="0" smtClean="0">
                    <a:latin typeface="微软雅黑" panose="020B0503020204020204" pitchFamily="34" charset="-122"/>
                    <a:ea typeface="微软雅黑" panose="020B0503020204020204" pitchFamily="34" charset="-122"/>
                  </a:rPr>
                  <a:t>时，初始位置估计误差约为</a:t>
                </a:r>
                <a:r>
                  <a:rPr lang="en-US" altLang="zh-CN" sz="2600" dirty="0" smtClean="0">
                    <a:latin typeface="微软雅黑" panose="020B0503020204020204" pitchFamily="34" charset="-122"/>
                    <a:ea typeface="微软雅黑" panose="020B0503020204020204" pitchFamily="34" charset="-122"/>
                  </a:rPr>
                  <a:t>1.22m。</a:t>
                </a:r>
                <a:endParaRPr lang="en-US" altLang="zh-CN" sz="2600" dirty="0">
                  <a:latin typeface="微软雅黑" panose="020B0503020204020204" pitchFamily="34" charset="-122"/>
                  <a:ea typeface="微软雅黑" panose="020B0503020204020204" pitchFamily="34" charset="-122"/>
                </a:endParaRPr>
              </a:p>
              <a:p>
                <a:pPr lvl="1" algn="l">
                  <a:buClr>
                    <a:schemeClr val="tx2"/>
                  </a:buClr>
                </a:pPr>
                <a:endParaRPr lang="en-US" altLang="zh-CN" sz="2800" dirty="0">
                  <a:latin typeface="微软雅黑" panose="020B0503020204020204" pitchFamily="34" charset="-122"/>
                  <a:ea typeface="微软雅黑" panose="020B0503020204020204" pitchFamily="34" charset="-122"/>
                </a:endParaRPr>
              </a:p>
              <a:p>
                <a:pPr lvl="1" algn="l">
                  <a:buClr>
                    <a:schemeClr val="tx2"/>
                  </a:buClr>
                </a:pPr>
                <a:endParaRPr lang="en-US" altLang="zh-CN" sz="2800" dirty="0">
                  <a:latin typeface="微软雅黑" panose="020B0503020204020204" pitchFamily="34" charset="-122"/>
                  <a:ea typeface="微软雅黑" panose="020B0503020204020204" pitchFamily="34" charset="-122"/>
                </a:endParaRPr>
              </a:p>
            </p:txBody>
          </p:sp>
        </mc:Choice>
        <mc:Fallback>
          <p:sp>
            <p:nvSpPr>
              <p:cNvPr id="17412" name="内容占位符 2"/>
              <p:cNvSpPr>
                <a:spLocks noGrp="1" noRot="1" noChangeAspect="1" noMove="1" noResize="1" noEditPoints="1" noAdjustHandles="1" noChangeArrowheads="1" noChangeShapeType="1" noTextEdit="1"/>
              </p:cNvSpPr>
              <p:nvPr>
                <p:ph idx="1"/>
              </p:nvPr>
            </p:nvSpPr>
            <p:spPr>
              <a:xfrm>
                <a:off x="1153064" y="1074738"/>
                <a:ext cx="10501380" cy="5734050"/>
              </a:xfrm>
              <a:blipFill rotWithShape="0">
                <a:blip r:embed="rId3"/>
                <a:stretch>
                  <a:fillRect l="-1277" t="-2232" r="-4121"/>
                </a:stretch>
              </a:blipFill>
              <a:ln/>
            </p:spPr>
            <p:txBody>
              <a:bodyPr/>
              <a:lstStyle/>
              <a:p>
                <a:r>
                  <a:rPr lang="zh-CN" altLang="en-US">
                    <a:noFill/>
                  </a:rPr>
                  <a:t> </a:t>
                </a:r>
              </a:p>
            </p:txBody>
          </p:sp>
        </mc:Fallback>
      </mc:AlternateContent>
      <p:pic>
        <p:nvPicPr>
          <p:cNvPr id="1741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图片 5"/>
          <p:cNvPicPr>
            <a:picLocks noChangeAspect="1"/>
          </p:cNvPicPr>
          <p:nvPr/>
        </p:nvPicPr>
        <p:blipFill>
          <a:blip r:embed="rId5"/>
          <a:stretch>
            <a:fillRect/>
          </a:stretch>
        </p:blipFill>
        <p:spPr>
          <a:xfrm>
            <a:off x="7715887" y="1168402"/>
            <a:ext cx="4075312" cy="2954419"/>
          </a:xfrm>
          <a:prstGeom prst="rect">
            <a:avLst/>
          </a:prstGeom>
        </p:spPr>
      </p:pic>
      <p:sp>
        <p:nvSpPr>
          <p:cNvPr id="2" name="椭圆 1"/>
          <p:cNvSpPr/>
          <p:nvPr/>
        </p:nvSpPr>
        <p:spPr>
          <a:xfrm>
            <a:off x="8970319" y="3390025"/>
            <a:ext cx="133004" cy="149629"/>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1558351041"/>
      </p:ext>
    </p:extLst>
  </p:cSld>
  <p:clrMapOvr>
    <a:masterClrMapping/>
  </p:clrMapOvr>
  <p:transition advTm="66176"/>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rPr>
              <a:t>室内融合定位算法设计</a:t>
            </a:r>
            <a:endParaRPr lang="zh-CN" altLang="zh-CN" sz="2800" dirty="0">
              <a:latin typeface="微软雅黑" panose="020B0503020204020204" pitchFamily="34" charset="-122"/>
              <a:ea typeface="微软雅黑" panose="020B0503020204020204" pitchFamily="34" charset="-122"/>
            </a:endParaRPr>
          </a:p>
        </p:txBody>
      </p:sp>
      <p:sp>
        <p:nvSpPr>
          <p:cNvPr id="17412" name="内容占位符 2"/>
          <p:cNvSpPr>
            <a:spLocks noGrp="1" noChangeArrowheads="1"/>
          </p:cNvSpPr>
          <p:nvPr>
            <p:ph idx="1"/>
          </p:nvPr>
        </p:nvSpPr>
        <p:spPr>
          <a:xfrm>
            <a:off x="1981199" y="1123950"/>
            <a:ext cx="8860971" cy="5175250"/>
          </a:xfrm>
          <a:ln/>
        </p:spPr>
        <p:txBody>
          <a:bodyPr>
            <a:normAutofit/>
          </a:bodyPr>
          <a:lstStyle/>
          <a:p>
            <a:pPr marL="342900" indent="-342900" algn="l">
              <a:buClr>
                <a:schemeClr val="tx2"/>
              </a:buClr>
              <a:buFont typeface="Wingdings" panose="05000000000000000000" pitchFamily="2" charset="2"/>
              <a:buChar char="p"/>
            </a:pPr>
            <a:r>
              <a:rPr lang="zh-CN" altLang="en-US" sz="3200" dirty="0" smtClean="0">
                <a:latin typeface="微软雅黑" panose="020B0503020204020204" pitchFamily="34" charset="-122"/>
                <a:ea typeface="微软雅黑" panose="020B0503020204020204" pitchFamily="34" charset="-122"/>
              </a:rPr>
              <a:t>室内走廊场景</a:t>
            </a:r>
            <a:endParaRPr lang="en-US" altLang="zh-CN" sz="32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粒子的状态空间：</a:t>
            </a:r>
            <a:endParaRPr lang="en-US" altLang="zh-CN" sz="28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endParaRPr lang="en-US" altLang="zh-CN" sz="2800" dirty="0">
              <a:latin typeface="微软雅黑" panose="020B0503020204020204" pitchFamily="34" charset="-122"/>
              <a:ea typeface="微软雅黑" panose="020B0503020204020204" pitchFamily="34" charset="-122"/>
            </a:endParaRPr>
          </a:p>
          <a:p>
            <a:pPr lvl="1" algn="l">
              <a:buClr>
                <a:schemeClr val="tx2"/>
              </a:buClr>
            </a:pPr>
            <a:endParaRPr lang="en-US" altLang="zh-CN" sz="2800" dirty="0">
              <a:latin typeface="微软雅黑" panose="020B0503020204020204" pitchFamily="34" charset="-122"/>
              <a:ea typeface="微软雅黑" panose="020B0503020204020204" pitchFamily="34" charset="-122"/>
            </a:endParaRPr>
          </a:p>
          <a:p>
            <a:pPr lvl="1" algn="l">
              <a:buClr>
                <a:schemeClr val="tx2"/>
              </a:buClr>
            </a:pPr>
            <a:endParaRPr lang="en-US" altLang="zh-CN" sz="28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粒子传递，状态方程：</a:t>
            </a:r>
            <a:endParaRPr lang="en-US" altLang="zh-CN" sz="2800" dirty="0" smtClean="0">
              <a:latin typeface="微软雅黑" panose="020B0503020204020204" pitchFamily="34" charset="-122"/>
              <a:ea typeface="微软雅黑" panose="020B0503020204020204" pitchFamily="34" charset="-122"/>
            </a:endParaRPr>
          </a:p>
          <a:p>
            <a:pPr lvl="1" algn="l">
              <a:buClr>
                <a:schemeClr val="tx2"/>
              </a:buClr>
            </a:pPr>
            <a:r>
              <a:rPr lang="zh-CN" altLang="en-US" sz="2800" dirty="0" smtClean="0">
                <a:latin typeface="微软雅黑" panose="020B0503020204020204" pitchFamily="34" charset="-122"/>
                <a:ea typeface="微软雅黑" panose="020B0503020204020204" pitchFamily="34" charset="-122"/>
              </a:rPr>
              <a:t>    </a:t>
            </a:r>
            <a:endParaRPr lang="en-US" altLang="zh-CN" sz="2800" dirty="0" smtClean="0">
              <a:latin typeface="微软雅黑" panose="020B0503020204020204" pitchFamily="34" charset="-122"/>
              <a:ea typeface="微软雅黑" panose="020B0503020204020204" pitchFamily="34" charset="-122"/>
            </a:endParaRPr>
          </a:p>
          <a:p>
            <a:pPr lvl="2" algn="l">
              <a:buClr>
                <a:schemeClr val="tx2"/>
              </a:buClr>
            </a:pPr>
            <a:r>
              <a:rPr lang="zh-CN" altLang="en-US" sz="2600" dirty="0" smtClean="0">
                <a:latin typeface="微软雅黑" panose="020B0503020204020204" pitchFamily="34" charset="-122"/>
                <a:ea typeface="微软雅黑" panose="020B0503020204020204" pitchFamily="34" charset="-122"/>
              </a:rPr>
              <a:t>观测方程：</a:t>
            </a:r>
            <a:endParaRPr lang="en-US" altLang="zh-CN" sz="2600" dirty="0" smtClean="0">
              <a:latin typeface="微软雅黑" panose="020B0503020204020204" pitchFamily="34" charset="-122"/>
              <a:ea typeface="微软雅黑" panose="020B0503020204020204" pitchFamily="34" charset="-122"/>
            </a:endParaRPr>
          </a:p>
          <a:p>
            <a:pPr lvl="1" algn="l">
              <a:buClr>
                <a:schemeClr val="tx2"/>
              </a:buClr>
            </a:pPr>
            <a:endParaRPr lang="en-US" altLang="zh-CN" sz="2800" dirty="0" smtClean="0">
              <a:latin typeface="微软雅黑" panose="020B0503020204020204" pitchFamily="34" charset="-122"/>
              <a:ea typeface="微软雅黑" panose="020B0503020204020204" pitchFamily="34" charset="-122"/>
            </a:endParaRPr>
          </a:p>
          <a:p>
            <a:pPr lvl="1" algn="l">
              <a:buClr>
                <a:schemeClr val="tx2"/>
              </a:buClr>
            </a:pPr>
            <a:endParaRPr lang="en-US" altLang="zh-CN" sz="2800" dirty="0">
              <a:latin typeface="微软雅黑" panose="020B0503020204020204" pitchFamily="34" charset="-122"/>
              <a:ea typeface="微软雅黑" panose="020B0503020204020204" pitchFamily="34" charset="-122"/>
            </a:endParaRPr>
          </a:p>
          <a:p>
            <a:pPr lvl="1" algn="l">
              <a:buClr>
                <a:schemeClr val="tx2"/>
              </a:buClr>
            </a:pPr>
            <a:endParaRPr lang="en-US" altLang="zh-CN" sz="2800" dirty="0">
              <a:latin typeface="微软雅黑" panose="020B0503020204020204" pitchFamily="34" charset="-122"/>
              <a:ea typeface="微软雅黑" panose="020B0503020204020204" pitchFamily="34" charset="-122"/>
            </a:endParaRPr>
          </a:p>
        </p:txBody>
      </p:sp>
      <p:pic>
        <p:nvPicPr>
          <p:cNvPr id="174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a14="http://schemas.microsoft.com/office/drawing/2010/main">
        <mc:Choice Requires="a14">
          <p:sp>
            <p:nvSpPr>
              <p:cNvPr id="3" name="矩形 2"/>
              <p:cNvSpPr/>
              <p:nvPr/>
            </p:nvSpPr>
            <p:spPr>
              <a:xfrm>
                <a:off x="2428876" y="2225726"/>
                <a:ext cx="5176610" cy="57868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sz="2800" i="1" smtClean="0">
                              <a:latin typeface="Cambria Math" panose="02040503050406030204" pitchFamily="18" charset="0"/>
                            </a:rPr>
                          </m:ctrlPr>
                        </m:sSupPr>
                        <m:e>
                          <m:r>
                            <a:rPr lang="zh-CN" altLang="en-US" sz="2800" i="1">
                              <a:latin typeface="Cambria Math" panose="02040503050406030204" pitchFamily="18" charset="0"/>
                            </a:rPr>
                            <m:t>𝑋</m:t>
                          </m:r>
                        </m:e>
                        <m:sup>
                          <m:r>
                            <a:rPr lang="zh-CN" altLang="en-US" sz="2800" i="1">
                              <a:latin typeface="Cambria Math" panose="02040503050406030204" pitchFamily="18" charset="0"/>
                            </a:rPr>
                            <m:t>𝑖</m:t>
                          </m:r>
                        </m:sup>
                      </m:sSup>
                      <m:r>
                        <a:rPr lang="zh-CN" altLang="en-US" sz="2800" i="0">
                          <a:latin typeface="Cambria Math" panose="02040503050406030204" pitchFamily="18" charset="0"/>
                        </a:rPr>
                        <m:t>=</m:t>
                      </m:r>
                      <m:d>
                        <m:dPr>
                          <m:begChr m:val="["/>
                          <m:endChr m:val="]"/>
                          <m:ctrlPr>
                            <a:rPr lang="zh-CN" altLang="en-US" sz="2800" i="1">
                              <a:latin typeface="Cambria Math" panose="02040503050406030204" pitchFamily="18" charset="0"/>
                            </a:rPr>
                          </m:ctrlPr>
                        </m:dPr>
                        <m:e>
                          <m:sSup>
                            <m:sSupPr>
                              <m:ctrlPr>
                                <a:rPr lang="zh-CN" altLang="en-US" sz="2800" i="1">
                                  <a:latin typeface="Cambria Math" panose="02040503050406030204" pitchFamily="18" charset="0"/>
                                </a:rPr>
                              </m:ctrlPr>
                            </m:sSupPr>
                            <m:e>
                              <m:r>
                                <a:rPr lang="zh-CN" altLang="en-US" sz="2800" i="1">
                                  <a:latin typeface="Cambria Math" panose="02040503050406030204" pitchFamily="18" charset="0"/>
                                </a:rPr>
                                <m:t>𝑥</m:t>
                              </m:r>
                            </m:e>
                            <m:sup>
                              <m:r>
                                <a:rPr lang="zh-CN" altLang="en-US" sz="2800" i="1">
                                  <a:latin typeface="Cambria Math" panose="02040503050406030204" pitchFamily="18" charset="0"/>
                                </a:rPr>
                                <m:t>𝑖</m:t>
                              </m:r>
                            </m:sup>
                          </m:sSup>
                          <m:r>
                            <a:rPr lang="zh-CN" altLang="en-US" sz="2800" i="0">
                              <a:latin typeface="Cambria Math" panose="02040503050406030204" pitchFamily="18" charset="0"/>
                            </a:rPr>
                            <m:t>,</m:t>
                          </m:r>
                          <m:sSup>
                            <m:sSupPr>
                              <m:ctrlPr>
                                <a:rPr lang="zh-CN" altLang="en-US" sz="2800" i="1">
                                  <a:latin typeface="Cambria Math" panose="02040503050406030204" pitchFamily="18" charset="0"/>
                                </a:rPr>
                              </m:ctrlPr>
                            </m:sSupPr>
                            <m:e>
                              <m:r>
                                <a:rPr lang="zh-CN" altLang="en-US" sz="2800" i="1">
                                  <a:latin typeface="Cambria Math" panose="02040503050406030204" pitchFamily="18" charset="0"/>
                                </a:rPr>
                                <m:t>𝑦</m:t>
                              </m:r>
                            </m:e>
                            <m:sup>
                              <m:r>
                                <a:rPr lang="zh-CN" altLang="en-US" sz="2800" i="1">
                                  <a:latin typeface="Cambria Math" panose="02040503050406030204" pitchFamily="18" charset="0"/>
                                </a:rPr>
                                <m:t>𝑖</m:t>
                              </m:r>
                            </m:sup>
                          </m:sSup>
                        </m:e>
                      </m:d>
                      <m:r>
                        <a:rPr lang="zh-CN" altLang="en-US" sz="2800" i="0">
                          <a:latin typeface="Cambria Math" panose="02040503050406030204" pitchFamily="18" charset="0"/>
                        </a:rPr>
                        <m:t>,</m:t>
                      </m:r>
                      <m:r>
                        <a:rPr lang="zh-CN" altLang="en-US" sz="2800" i="1">
                          <a:latin typeface="Cambria Math" panose="02040503050406030204" pitchFamily="18" charset="0"/>
                        </a:rPr>
                        <m:t>𝑖</m:t>
                      </m:r>
                      <m:r>
                        <a:rPr lang="zh-CN" altLang="en-US" sz="2800" i="0">
                          <a:latin typeface="Cambria Math" panose="02040503050406030204" pitchFamily="18" charset="0"/>
                        </a:rPr>
                        <m:t>=1,2,...</m:t>
                      </m:r>
                      <m:r>
                        <a:rPr lang="zh-CN" altLang="en-US" sz="2800" i="1">
                          <a:latin typeface="Cambria Math" panose="02040503050406030204" pitchFamily="18" charset="0"/>
                        </a:rPr>
                        <m:t>𝑛</m:t>
                      </m:r>
                    </m:oMath>
                  </m:oMathPara>
                </a14:m>
                <a:endParaRPr lang="zh-CN" altLang="en-US" sz="2800" dirty="0"/>
              </a:p>
            </p:txBody>
          </p:sp>
        </mc:Choice>
        <mc:Fallback xmlns="">
          <p:sp>
            <p:nvSpPr>
              <p:cNvPr id="3" name="矩形 2"/>
              <p:cNvSpPr>
                <a:spLocks noRot="1" noChangeAspect="1" noMove="1" noResize="1" noEditPoints="1" noAdjustHandles="1" noChangeArrowheads="1" noChangeShapeType="1" noTextEdit="1"/>
              </p:cNvSpPr>
              <p:nvPr/>
            </p:nvSpPr>
            <p:spPr>
              <a:xfrm>
                <a:off x="2428876" y="2225726"/>
                <a:ext cx="5176610" cy="578685"/>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6514923" y="3136897"/>
                <a:ext cx="4964244" cy="9432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2400" i="1" smtClean="0">
                              <a:latin typeface="Cambria Math" panose="02040503050406030204" pitchFamily="18" charset="0"/>
                            </a:rPr>
                          </m:ctrlPr>
                        </m:dPr>
                        <m:e>
                          <m:m>
                            <m:mPr>
                              <m:mcs>
                                <m:mc>
                                  <m:mcPr>
                                    <m:count m:val="1"/>
                                    <m:mcJc m:val="center"/>
                                  </m:mcPr>
                                </m:mc>
                              </m:mcs>
                              <m:ctrlPr>
                                <a:rPr lang="zh-CN" altLang="en-US" sz="2400" i="1">
                                  <a:latin typeface="Cambria Math" panose="02040503050406030204" pitchFamily="18" charset="0"/>
                                </a:rPr>
                              </m:ctrlPr>
                            </m:mPr>
                            <m:mr>
                              <m:e>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𝑥</m:t>
                                    </m:r>
                                  </m:e>
                                  <m:sub>
                                    <m:r>
                                      <a:rPr lang="zh-CN" altLang="en-US" sz="2400" i="1">
                                        <a:latin typeface="Cambria Math" panose="02040503050406030204" pitchFamily="18" charset="0"/>
                                      </a:rPr>
                                      <m:t>𝑘</m:t>
                                    </m:r>
                                  </m:sub>
                                  <m:sup>
                                    <m:r>
                                      <a:rPr lang="zh-CN" altLang="en-US" sz="2400" i="1">
                                        <a:latin typeface="Cambria Math" panose="02040503050406030204" pitchFamily="18" charset="0"/>
                                      </a:rPr>
                                      <m:t>𝑖</m:t>
                                    </m:r>
                                  </m:sup>
                                </m:sSubSup>
                              </m:e>
                            </m:mr>
                            <m:mr>
                              <m:e>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𝑦</m:t>
                                    </m:r>
                                  </m:e>
                                  <m:sub>
                                    <m:r>
                                      <a:rPr lang="zh-CN" altLang="en-US" sz="2400" i="1">
                                        <a:latin typeface="Cambria Math" panose="02040503050406030204" pitchFamily="18" charset="0"/>
                                      </a:rPr>
                                      <m:t>𝑘</m:t>
                                    </m:r>
                                  </m:sub>
                                  <m:sup>
                                    <m:r>
                                      <a:rPr lang="zh-CN" altLang="en-US" sz="2400" i="1">
                                        <a:latin typeface="Cambria Math" panose="02040503050406030204" pitchFamily="18" charset="0"/>
                                      </a:rPr>
                                      <m:t>𝑖</m:t>
                                    </m:r>
                                  </m:sup>
                                </m:sSubSup>
                              </m:e>
                            </m:mr>
                          </m:m>
                        </m:e>
                      </m:d>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m>
                            <m:mPr>
                              <m:mcs>
                                <m:mc>
                                  <m:mcPr>
                                    <m:count m:val="1"/>
                                    <m:mcJc m:val="center"/>
                                  </m:mcPr>
                                </m:mc>
                              </m:mcs>
                              <m:ctrlPr>
                                <a:rPr lang="zh-CN" altLang="en-US" sz="2400" i="1">
                                  <a:latin typeface="Cambria Math" panose="02040503050406030204" pitchFamily="18" charset="0"/>
                                </a:rPr>
                              </m:ctrlPr>
                            </m:mPr>
                            <m:mr>
                              <m:e>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𝑥</m:t>
                                    </m:r>
                                  </m:e>
                                  <m:sub>
                                    <m:r>
                                      <a:rPr lang="zh-CN" altLang="en-US" sz="2400" i="1">
                                        <a:latin typeface="Cambria Math" panose="02040503050406030204" pitchFamily="18" charset="0"/>
                                      </a:rPr>
                                      <m:t>𝑘</m:t>
                                    </m:r>
                                    <m:r>
                                      <a:rPr lang="zh-CN" altLang="en-US" sz="2400" i="0">
                                        <a:latin typeface="Cambria Math" panose="02040503050406030204" pitchFamily="18" charset="0"/>
                                      </a:rPr>
                                      <m:t>−1</m:t>
                                    </m:r>
                                  </m:sub>
                                  <m:sup>
                                    <m:r>
                                      <a:rPr lang="zh-CN" altLang="en-US" sz="2400" i="1">
                                        <a:latin typeface="Cambria Math" panose="02040503050406030204" pitchFamily="18" charset="0"/>
                                      </a:rPr>
                                      <m:t>𝑖</m:t>
                                    </m:r>
                                  </m:sup>
                                </m:sSubSup>
                              </m:e>
                            </m:mr>
                            <m:mr>
                              <m:e>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𝑦</m:t>
                                    </m:r>
                                  </m:e>
                                  <m:sub>
                                    <m:r>
                                      <a:rPr lang="zh-CN" altLang="en-US" sz="2400" i="1">
                                        <a:latin typeface="Cambria Math" panose="02040503050406030204" pitchFamily="18" charset="0"/>
                                      </a:rPr>
                                      <m:t>𝑘</m:t>
                                    </m:r>
                                    <m:r>
                                      <a:rPr lang="zh-CN" altLang="en-US" sz="2400" i="0">
                                        <a:latin typeface="Cambria Math" panose="02040503050406030204" pitchFamily="18" charset="0"/>
                                      </a:rPr>
                                      <m:t>−1</m:t>
                                    </m:r>
                                  </m:sub>
                                  <m:sup>
                                    <m:r>
                                      <a:rPr lang="zh-CN" altLang="en-US" sz="2400" i="1">
                                        <a:latin typeface="Cambria Math" panose="02040503050406030204" pitchFamily="18" charset="0"/>
                                      </a:rPr>
                                      <m:t>𝑖</m:t>
                                    </m:r>
                                  </m:sup>
                                </m:sSubSup>
                              </m:e>
                            </m:mr>
                          </m:m>
                        </m:e>
                      </m:d>
                      <m:r>
                        <a:rPr lang="zh-CN" altLang="en-US" sz="2400" i="0">
                          <a:latin typeface="Cambria Math" panose="02040503050406030204" pitchFamily="18" charset="0"/>
                        </a:rPr>
                        <m:t>+</m:t>
                      </m:r>
                      <m:r>
                        <a:rPr lang="zh-CN" altLang="en-US" sz="2400" i="1">
                          <a:latin typeface="Cambria Math" panose="02040503050406030204" pitchFamily="18" charset="0"/>
                        </a:rPr>
                        <m:t>𝑠</m:t>
                      </m:r>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𝑙</m:t>
                          </m:r>
                        </m:e>
                        <m:sub>
                          <m:r>
                            <a:rPr lang="zh-CN" altLang="en-US" sz="2400" i="1">
                              <a:latin typeface="Cambria Math" panose="02040503050406030204" pitchFamily="18" charset="0"/>
                            </a:rPr>
                            <m:t>𝑘</m:t>
                          </m:r>
                        </m:sub>
                        <m:sup>
                          <m:r>
                            <a:rPr lang="zh-CN" altLang="en-US" sz="2400" i="1">
                              <a:latin typeface="Cambria Math" panose="02040503050406030204" pitchFamily="18" charset="0"/>
                            </a:rPr>
                            <m:t>𝑖</m:t>
                          </m:r>
                        </m:sup>
                      </m:sSubSup>
                      <m:d>
                        <m:dPr>
                          <m:begChr m:val="["/>
                          <m:endChr m:val="]"/>
                          <m:ctrlPr>
                            <a:rPr lang="zh-CN" altLang="en-US" sz="2400" i="1">
                              <a:latin typeface="Cambria Math" panose="02040503050406030204" pitchFamily="18" charset="0"/>
                            </a:rPr>
                          </m:ctrlPr>
                        </m:dPr>
                        <m:e>
                          <m:m>
                            <m:mPr>
                              <m:mcs>
                                <m:mc>
                                  <m:mcPr>
                                    <m:count m:val="1"/>
                                    <m:mcJc m:val="center"/>
                                  </m:mcPr>
                                </m:mc>
                              </m:mcs>
                              <m:ctrlPr>
                                <a:rPr lang="zh-CN" altLang="en-US" sz="2400" i="1">
                                  <a:latin typeface="Cambria Math" panose="02040503050406030204" pitchFamily="18" charset="0"/>
                                </a:rPr>
                              </m:ctrlPr>
                            </m:mPr>
                            <m:mr>
                              <m:e>
                                <m:r>
                                  <m:rPr>
                                    <m:sty m:val="p"/>
                                  </m:rPr>
                                  <a:rPr lang="zh-CN" altLang="en-US" sz="2400" i="0">
                                    <a:latin typeface="Cambria Math" panose="02040503050406030204" pitchFamily="18" charset="0"/>
                                  </a:rPr>
                                  <m:t>cos</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𝜃</m:t>
                                    </m:r>
                                  </m:e>
                                  <m:sub>
                                    <m:r>
                                      <a:rPr lang="zh-CN" altLang="en-US" sz="2400" i="1">
                                        <a:latin typeface="Cambria Math" panose="02040503050406030204" pitchFamily="18" charset="0"/>
                                      </a:rPr>
                                      <m:t>𝑘</m:t>
                                    </m:r>
                                  </m:sub>
                                </m:sSub>
                              </m:e>
                            </m:mr>
                            <m:mr>
                              <m:e>
                                <m:r>
                                  <m:rPr>
                                    <m:sty m:val="p"/>
                                  </m:rPr>
                                  <a:rPr lang="zh-CN" altLang="en-US" sz="2400" i="0">
                                    <a:latin typeface="Cambria Math" panose="02040503050406030204" pitchFamily="18" charset="0"/>
                                  </a:rPr>
                                  <m:t>sin</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𝜃</m:t>
                                    </m:r>
                                  </m:e>
                                  <m:sub>
                                    <m:r>
                                      <a:rPr lang="zh-CN" altLang="en-US" sz="2400" i="1">
                                        <a:latin typeface="Cambria Math" panose="02040503050406030204" pitchFamily="18" charset="0"/>
                                      </a:rPr>
                                      <m:t>𝑘</m:t>
                                    </m:r>
                                  </m:sub>
                                </m:sSub>
                              </m:e>
                            </m:mr>
                          </m:m>
                        </m:e>
                      </m:d>
                      <m:r>
                        <a:rPr lang="zh-CN" altLang="en-US" sz="2400" i="0">
                          <a:latin typeface="Cambria Math" panose="02040503050406030204" pitchFamily="18" charset="0"/>
                        </a:rPr>
                        <m:t>+</m:t>
                      </m:r>
                      <m:r>
                        <a:rPr lang="zh-CN" altLang="en-US" sz="2400" i="1">
                          <a:latin typeface="Cambria Math" panose="02040503050406030204" pitchFamily="18" charset="0"/>
                        </a:rPr>
                        <m:t>𝑊</m:t>
                      </m:r>
                      <m:r>
                        <a:rPr lang="zh-CN" altLang="en-US" sz="2400" i="0">
                          <a:latin typeface="Cambria Math" panose="02040503050406030204" pitchFamily="18" charset="0"/>
                        </a:rPr>
                        <m:t>(</m:t>
                      </m:r>
                      <m:r>
                        <a:rPr lang="zh-CN" altLang="en-US" sz="2400" i="1">
                          <a:latin typeface="Cambria Math" panose="02040503050406030204" pitchFamily="18" charset="0"/>
                        </a:rPr>
                        <m:t>𝑘</m:t>
                      </m:r>
                      <m:r>
                        <a:rPr lang="en-US" altLang="zh-CN" sz="2400" b="0" i="1" smtClean="0">
                          <a:latin typeface="Cambria Math" panose="02040503050406030204" pitchFamily="18" charset="0"/>
                        </a:rPr>
                        <m:t>)</m:t>
                      </m:r>
                    </m:oMath>
                  </m:oMathPara>
                </a14:m>
                <a:endParaRPr lang="zh-CN" alt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6514923" y="3136897"/>
                <a:ext cx="4964244" cy="943272"/>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4772998" y="4123803"/>
                <a:ext cx="3277372" cy="8560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CN" altLang="en-US" sz="2400" i="1" smtClean="0">
                              <a:latin typeface="Cambria Math" panose="02040503050406030204" pitchFamily="18" charset="0"/>
                            </a:rPr>
                          </m:ctrlPr>
                        </m:sSubSupPr>
                        <m:e>
                          <m:r>
                            <a:rPr lang="zh-CN" altLang="en-US" sz="2400" i="1">
                              <a:latin typeface="Cambria Math" panose="02040503050406030204" pitchFamily="18" charset="0"/>
                            </a:rPr>
                            <m:t>𝑡</m:t>
                          </m:r>
                        </m:e>
                        <m:sub>
                          <m:r>
                            <a:rPr lang="zh-CN" altLang="en-US" sz="2400" i="1">
                              <a:latin typeface="Cambria Math" panose="02040503050406030204" pitchFamily="18" charset="0"/>
                            </a:rPr>
                            <m:t>𝑘</m:t>
                          </m:r>
                        </m:sub>
                        <m:sup>
                          <m:r>
                            <a:rPr lang="zh-CN" altLang="en-US" sz="2400" i="1">
                              <a:latin typeface="Cambria Math" panose="02040503050406030204" pitchFamily="18" charset="0"/>
                            </a:rPr>
                            <m:t>𝑇𝐷𝑂𝐴</m:t>
                          </m:r>
                        </m:sup>
                      </m:sSubSup>
                      <m:r>
                        <a:rPr lang="zh-CN" altLang="en-US" sz="2400" i="0">
                          <a:latin typeface="Cambria Math" panose="02040503050406030204" pitchFamily="18" charset="0"/>
                        </a:rPr>
                        <m:t>=</m:t>
                      </m:r>
                      <m:f>
                        <m:fPr>
                          <m:ctrlPr>
                            <a:rPr lang="zh-CN" altLang="en-US" sz="2400" i="1">
                              <a:latin typeface="Cambria Math" panose="02040503050406030204" pitchFamily="18" charset="0"/>
                            </a:rPr>
                          </m:ctrlPr>
                        </m:fPr>
                        <m:num>
                          <m:r>
                            <a:rPr lang="zh-CN" altLang="en-US" sz="2400" i="1">
                              <a:latin typeface="Cambria Math" panose="02040503050406030204" pitchFamily="18" charset="0"/>
                            </a:rPr>
                            <m:t>𝛥</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𝑑</m:t>
                              </m:r>
                            </m:e>
                            <m:sub>
                              <m:r>
                                <a:rPr lang="zh-CN" altLang="en-US" sz="2400" i="1">
                                  <a:latin typeface="Cambria Math" panose="02040503050406030204" pitchFamily="18" charset="0"/>
                                </a:rPr>
                                <m:t>𝑘</m:t>
                              </m:r>
                            </m:sub>
                          </m:sSub>
                        </m:num>
                        <m:den>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𝑣</m:t>
                              </m:r>
                            </m:e>
                            <m:sub>
                              <m:r>
                                <a:rPr lang="zh-CN" altLang="en-US" sz="2400" i="1">
                                  <a:latin typeface="Cambria Math" panose="02040503050406030204" pitchFamily="18" charset="0"/>
                                </a:rPr>
                                <m:t>𝑠𝑜𝑢𝑛𝑑</m:t>
                              </m:r>
                            </m:sub>
                          </m:sSub>
                        </m:den>
                      </m:f>
                      <m:r>
                        <a:rPr lang="zh-CN" altLang="en-US" sz="2400" i="0">
                          <a:latin typeface="Cambria Math" panose="02040503050406030204" pitchFamily="18" charset="0"/>
                        </a:rPr>
                        <m:t>+</m:t>
                      </m:r>
                      <m:r>
                        <a:rPr lang="zh-CN" altLang="en-US" sz="2400" i="1">
                          <a:latin typeface="Cambria Math" panose="02040503050406030204" pitchFamily="18" charset="0"/>
                        </a:rPr>
                        <m:t>𝑉</m:t>
                      </m:r>
                      <m:r>
                        <a:rPr lang="zh-CN" altLang="en-US" sz="2400" i="0">
                          <a:latin typeface="Cambria Math" panose="02040503050406030204" pitchFamily="18" charset="0"/>
                        </a:rPr>
                        <m:t>(</m:t>
                      </m:r>
                      <m:r>
                        <a:rPr lang="zh-CN" altLang="en-US" sz="2400" i="1">
                          <a:latin typeface="Cambria Math" panose="02040503050406030204" pitchFamily="18" charset="0"/>
                        </a:rPr>
                        <m:t>𝑘</m:t>
                      </m:r>
                      <m:r>
                        <a:rPr lang="en-US" altLang="zh-CN" sz="2400" b="0" i="1" smtClean="0">
                          <a:latin typeface="Cambria Math" panose="02040503050406030204" pitchFamily="18" charset="0"/>
                        </a:rPr>
                        <m:t>)</m:t>
                      </m:r>
                    </m:oMath>
                  </m:oMathPara>
                </a14:m>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4772998" y="4123803"/>
                <a:ext cx="3277372" cy="856004"/>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4772998" y="5130616"/>
                <a:ext cx="6016840" cy="5091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𝑑</m:t>
                          </m:r>
                        </m:e>
                        <m:sub>
                          <m:r>
                            <a:rPr lang="en-US" altLang="zh-CN" sz="2400" i="1">
                              <a:latin typeface="Cambria Math" panose="02040503050406030204" pitchFamily="18" charset="0"/>
                              <a:ea typeface="Cambria Math" panose="02040503050406030204" pitchFamily="18" charset="0"/>
                            </a:rPr>
                            <m:t>𝑘</m:t>
                          </m:r>
                        </m:sub>
                      </m:sSub>
                      <m:r>
                        <a:rPr lang="en-US" altLang="zh-CN" sz="2400" i="1">
                          <a:latin typeface="Cambria Math" panose="02040503050406030204" pitchFamily="18" charset="0"/>
                          <a:ea typeface="Cambria Math" panose="02040503050406030204" pitchFamily="18" charset="0"/>
                        </a:rPr>
                        <m:t>=</m:t>
                      </m:r>
                      <m:d>
                        <m:dPr>
                          <m:begChr m:val="‖"/>
                          <m:endChr m:val="‖"/>
                          <m:ctrlPr>
                            <a:rPr lang="en-US" altLang="zh-CN" sz="2400" i="1">
                              <a:latin typeface="Cambria Math" panose="02040503050406030204" pitchFamily="18" charset="0"/>
                              <a:ea typeface="Cambria Math" panose="02040503050406030204" pitchFamily="18" charset="0"/>
                            </a:rPr>
                          </m:ctrlPr>
                        </m:dPr>
                        <m:e>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ea typeface="Cambria Math" panose="02040503050406030204" pitchFamily="18" charset="0"/>
                                </a:rPr>
                                <m:t>𝑃</m:t>
                              </m:r>
                            </m:e>
                            <m:sub>
                              <m:r>
                                <a:rPr lang="en-US" altLang="zh-CN" sz="2400" i="1">
                                  <a:latin typeface="Cambria Math" panose="02040503050406030204" pitchFamily="18" charset="0"/>
                                  <a:ea typeface="Cambria Math" panose="02040503050406030204" pitchFamily="18" charset="0"/>
                                </a:rPr>
                                <m:t>𝑘</m:t>
                              </m:r>
                            </m:sub>
                            <m:sup>
                              <m:r>
                                <a:rPr lang="en-US" altLang="zh-CN" sz="2400" i="1">
                                  <a:latin typeface="Cambria Math" panose="02040503050406030204" pitchFamily="18" charset="0"/>
                                  <a:ea typeface="Cambria Math" panose="02040503050406030204" pitchFamily="18" charset="0"/>
                                </a:rPr>
                                <m:t>𝑡𝑟𝑢𝑒</m:t>
                              </m:r>
                            </m:sup>
                          </m:sSubSup>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𝑃</m:t>
                              </m:r>
                            </m:e>
                            <m:sub>
                              <m:r>
                                <a:rPr lang="en-US" altLang="zh-CN" sz="2400" i="1">
                                  <a:latin typeface="Cambria Math" panose="02040503050406030204" pitchFamily="18" charset="0"/>
                                  <a:ea typeface="Cambria Math" panose="02040503050406030204" pitchFamily="18" charset="0"/>
                                </a:rPr>
                                <m:t>𝑛𝑜𝑑𝑒</m:t>
                              </m:r>
                              <m:r>
                                <a:rPr lang="en-US" altLang="zh-CN" sz="2400" i="1">
                                  <a:latin typeface="Cambria Math" panose="02040503050406030204" pitchFamily="18" charset="0"/>
                                  <a:ea typeface="Cambria Math" panose="02040503050406030204" pitchFamily="18" charset="0"/>
                                </a:rPr>
                                <m:t>1</m:t>
                              </m:r>
                            </m:sub>
                          </m:sSub>
                        </m:e>
                      </m:d>
                      <m:r>
                        <a:rPr lang="en-US" altLang="zh-CN" sz="2400" i="1">
                          <a:latin typeface="Cambria Math" panose="02040503050406030204" pitchFamily="18" charset="0"/>
                          <a:ea typeface="Cambria Math" panose="02040503050406030204" pitchFamily="18" charset="0"/>
                        </a:rPr>
                        <m:t>−</m:t>
                      </m:r>
                      <m:d>
                        <m:dPr>
                          <m:begChr m:val="‖"/>
                          <m:endChr m:val="‖"/>
                          <m:ctrlPr>
                            <a:rPr lang="en-US" altLang="zh-CN" sz="2400" i="1">
                              <a:latin typeface="Cambria Math" panose="02040503050406030204" pitchFamily="18" charset="0"/>
                              <a:ea typeface="Cambria Math" panose="02040503050406030204" pitchFamily="18" charset="0"/>
                            </a:rPr>
                          </m:ctrlPr>
                        </m:dPr>
                        <m:e>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ea typeface="Cambria Math" panose="02040503050406030204" pitchFamily="18" charset="0"/>
                                </a:rPr>
                                <m:t>𝑃</m:t>
                              </m:r>
                            </m:e>
                            <m:sub>
                              <m:r>
                                <a:rPr lang="en-US" altLang="zh-CN" sz="2400" i="1">
                                  <a:latin typeface="Cambria Math" panose="02040503050406030204" pitchFamily="18" charset="0"/>
                                  <a:ea typeface="Cambria Math" panose="02040503050406030204" pitchFamily="18" charset="0"/>
                                </a:rPr>
                                <m:t>𝑘</m:t>
                              </m:r>
                            </m:sub>
                            <m:sup>
                              <m:r>
                                <a:rPr lang="en-US" altLang="zh-CN" sz="2400" i="1">
                                  <a:latin typeface="Cambria Math" panose="02040503050406030204" pitchFamily="18" charset="0"/>
                                  <a:ea typeface="Cambria Math" panose="02040503050406030204" pitchFamily="18" charset="0"/>
                                </a:rPr>
                                <m:t>𝑡𝑟𝑢𝑒</m:t>
                              </m:r>
                            </m:sup>
                          </m:sSubSup>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𝑃</m:t>
                              </m:r>
                            </m:e>
                            <m:sub>
                              <m:r>
                                <a:rPr lang="en-US" altLang="zh-CN" sz="2400" i="1">
                                  <a:latin typeface="Cambria Math" panose="02040503050406030204" pitchFamily="18" charset="0"/>
                                  <a:ea typeface="Cambria Math" panose="02040503050406030204" pitchFamily="18" charset="0"/>
                                </a:rPr>
                                <m:t>𝑛𝑜𝑑𝑒</m:t>
                              </m:r>
                              <m:r>
                                <a:rPr lang="en-US" altLang="zh-CN" sz="2400" i="1">
                                  <a:latin typeface="Cambria Math" panose="02040503050406030204" pitchFamily="18" charset="0"/>
                                  <a:ea typeface="Cambria Math" panose="02040503050406030204" pitchFamily="18" charset="0"/>
                                </a:rPr>
                                <m:t>2</m:t>
                              </m:r>
                            </m:sub>
                          </m:sSub>
                        </m:e>
                      </m:d>
                    </m:oMath>
                  </m:oMathPara>
                </a14:m>
                <a:endParaRPr lang="zh-CN" alt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4772998" y="5130616"/>
                <a:ext cx="6016840" cy="509178"/>
              </a:xfrm>
              <a:prstGeom prst="rect">
                <a:avLst/>
              </a:prstGeom>
              <a:blipFill rotWithShape="0">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44062994"/>
      </p:ext>
    </p:extLst>
  </p:cSld>
  <p:clrMapOvr>
    <a:masterClrMapping/>
  </p:clrMapOvr>
  <p:transition advTm="66176"/>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rPr>
              <a:t>室内融合定位算法设计</a:t>
            </a:r>
            <a:endParaRPr lang="zh-CN" altLang="zh-CN" sz="28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7412" name="内容占位符 2"/>
              <p:cNvSpPr>
                <a:spLocks noGrp="1" noChangeArrowheads="1"/>
              </p:cNvSpPr>
              <p:nvPr>
                <p:ph idx="1"/>
              </p:nvPr>
            </p:nvSpPr>
            <p:spPr>
              <a:xfrm>
                <a:off x="1498115" y="1227189"/>
                <a:ext cx="9124334" cy="5630811"/>
              </a:xfrm>
              <a:ln/>
            </p:spPr>
            <p:txBody>
              <a:bodyPr>
                <a:normAutofit fontScale="92500"/>
              </a:bodyPr>
              <a:lstStyle/>
              <a:p>
                <a:pPr marL="342900" indent="-342900" algn="l">
                  <a:buClr>
                    <a:schemeClr val="tx2"/>
                  </a:buClr>
                  <a:buFont typeface="Wingdings" panose="05000000000000000000" pitchFamily="2" charset="2"/>
                  <a:buChar char="p"/>
                </a:pPr>
                <a:r>
                  <a:rPr lang="zh-CN" altLang="en-US" sz="3200" dirty="0" smtClean="0">
                    <a:latin typeface="微软雅黑" panose="020B0503020204020204" pitchFamily="34" charset="-122"/>
                    <a:ea typeface="微软雅黑" panose="020B0503020204020204" pitchFamily="34" charset="-122"/>
                  </a:rPr>
                  <a:t>室内</a:t>
                </a:r>
                <a:r>
                  <a:rPr lang="zh-CN" altLang="en-US" sz="3200" dirty="0">
                    <a:latin typeface="微软雅黑" panose="020B0503020204020204" pitchFamily="34" charset="-122"/>
                    <a:ea typeface="微软雅黑" panose="020B0503020204020204" pitchFamily="34" charset="-122"/>
                  </a:rPr>
                  <a:t>走廊</a:t>
                </a:r>
                <a:r>
                  <a:rPr lang="zh-CN" altLang="en-US" sz="3200" dirty="0" smtClean="0">
                    <a:latin typeface="微软雅黑" panose="020B0503020204020204" pitchFamily="34" charset="-122"/>
                    <a:ea typeface="微软雅黑" panose="020B0503020204020204" pitchFamily="34" charset="-122"/>
                  </a:rPr>
                  <a:t>场景</a:t>
                </a:r>
                <a:endParaRPr lang="en-US" altLang="zh-CN" sz="32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基于非视距识别的粒子权值更新</a:t>
                </a:r>
                <a:endParaRPr lang="en-US" altLang="zh-CN" sz="2800" dirty="0" smtClean="0">
                  <a:latin typeface="微软雅黑" panose="020B0503020204020204" pitchFamily="34" charset="-122"/>
                  <a:ea typeface="微软雅黑" panose="020B0503020204020204" pitchFamily="34" charset="-122"/>
                </a:endParaRPr>
              </a:p>
              <a:p>
                <a:pPr marL="1428750" lvl="2" indent="-514350" algn="l">
                  <a:lnSpc>
                    <a:spcPct val="110000"/>
                  </a:lnSpc>
                  <a:buClr>
                    <a:schemeClr val="tx2"/>
                  </a:buClr>
                  <a:buFont typeface="+mj-lt"/>
                  <a:buAutoNum type="arabicPeriod"/>
                </a:pPr>
                <a:r>
                  <a:rPr lang="zh-CN" altLang="en-US" sz="2600" dirty="0" smtClean="0">
                    <a:latin typeface="微软雅黑" panose="020B0503020204020204" pitchFamily="34" charset="-122"/>
                    <a:ea typeface="微软雅黑" panose="020B0503020204020204" pitchFamily="34" charset="-122"/>
                  </a:rPr>
                  <a:t>检测</a:t>
                </a:r>
                <a:r>
                  <a:rPr lang="en-US" altLang="zh-CN" sz="2600" dirty="0" smtClean="0">
                    <a:latin typeface="微软雅黑" panose="020B0503020204020204" pitchFamily="34" charset="-122"/>
                    <a:ea typeface="微软雅黑" panose="020B0503020204020204" pitchFamily="34" charset="-122"/>
                  </a:rPr>
                  <a:t>k</a:t>
                </a:r>
                <a:r>
                  <a:rPr lang="zh-CN" altLang="en-US" sz="2600" dirty="0" smtClean="0">
                    <a:latin typeface="微软雅黑" panose="020B0503020204020204" pitchFamily="34" charset="-122"/>
                    <a:ea typeface="微软雅黑" panose="020B0503020204020204" pitchFamily="34" charset="-122"/>
                  </a:rPr>
                  <a:t>时刻是否接收到</a:t>
                </a:r>
                <a:r>
                  <a:rPr lang="en-US" altLang="zh-CN" sz="2600" dirty="0" smtClean="0">
                    <a:latin typeface="微软雅黑" panose="020B0503020204020204" pitchFamily="34" charset="-122"/>
                    <a:ea typeface="微软雅黑" panose="020B0503020204020204" pitchFamily="34" charset="-122"/>
                  </a:rPr>
                  <a:t>TDOA</a:t>
                </a:r>
                <a:r>
                  <a:rPr lang="zh-CN" altLang="en-US" sz="2600" dirty="0" smtClean="0">
                    <a:latin typeface="微软雅黑" panose="020B0503020204020204" pitchFamily="34" charset="-122"/>
                    <a:ea typeface="微软雅黑" panose="020B0503020204020204" pitchFamily="34" charset="-122"/>
                  </a:rPr>
                  <a:t>信息</a:t>
                </a:r>
                <a14:m>
                  <m:oMath xmlns:m="http://schemas.openxmlformats.org/officeDocument/2006/math">
                    <m:sSubSup>
                      <m:sSubSupPr>
                        <m:ctrlPr>
                          <a:rPr lang="en-US" altLang="zh-CN" sz="2600" i="1">
                            <a:latin typeface="Cambria Math" panose="02040503050406030204" pitchFamily="18" charset="0"/>
                            <a:ea typeface="微软雅黑" panose="020B0503020204020204" pitchFamily="34" charset="-122"/>
                          </a:rPr>
                        </m:ctrlPr>
                      </m:sSubSupPr>
                      <m:e>
                        <m:r>
                          <a:rPr lang="en-US" altLang="zh-CN" sz="2600" b="0" i="1" smtClean="0">
                            <a:latin typeface="Cambria Math" panose="02040503050406030204" pitchFamily="18" charset="0"/>
                            <a:ea typeface="微软雅黑" panose="020B0503020204020204" pitchFamily="34" charset="-122"/>
                          </a:rPr>
                          <m:t>𝑡</m:t>
                        </m:r>
                      </m:e>
                      <m:sub>
                        <m:r>
                          <a:rPr lang="en-US" altLang="zh-CN" sz="2600" i="1">
                            <a:latin typeface="Cambria Math" panose="02040503050406030204" pitchFamily="18" charset="0"/>
                            <a:ea typeface="微软雅黑" panose="020B0503020204020204" pitchFamily="34" charset="-122"/>
                          </a:rPr>
                          <m:t>𝑘</m:t>
                        </m:r>
                      </m:sub>
                      <m:sup>
                        <m:r>
                          <a:rPr lang="en-US" altLang="zh-CN" sz="2600" b="0" i="1" smtClean="0">
                            <a:latin typeface="Cambria Math" panose="02040503050406030204" pitchFamily="18" charset="0"/>
                            <a:ea typeface="微软雅黑" panose="020B0503020204020204" pitchFamily="34" charset="-122"/>
                          </a:rPr>
                          <m:t>𝑇𝐷𝑂𝐴</m:t>
                        </m:r>
                      </m:sup>
                    </m:sSubSup>
                  </m:oMath>
                </a14:m>
                <a:r>
                  <a:rPr lang="zh-CN" altLang="en-US" sz="2600" dirty="0" smtClean="0">
                    <a:latin typeface="微软雅黑" panose="020B0503020204020204" pitchFamily="34" charset="-122"/>
                    <a:ea typeface="微软雅黑" panose="020B0503020204020204" pitchFamily="34" charset="-122"/>
                  </a:rPr>
                  <a:t>，若接收到则进行步骤</a:t>
                </a:r>
                <a:r>
                  <a:rPr lang="en-US" altLang="zh-CN" sz="2600" dirty="0" smtClean="0">
                    <a:latin typeface="微软雅黑" panose="020B0503020204020204" pitchFamily="34" charset="-122"/>
                    <a:ea typeface="微软雅黑" panose="020B0503020204020204" pitchFamily="34" charset="-122"/>
                  </a:rPr>
                  <a:t>2。</a:t>
                </a:r>
              </a:p>
              <a:p>
                <a:pPr marL="1428750" lvl="2" indent="-514350" algn="l">
                  <a:lnSpc>
                    <a:spcPct val="110000"/>
                  </a:lnSpc>
                  <a:buClr>
                    <a:schemeClr val="tx2"/>
                  </a:buClr>
                  <a:buFont typeface="+mj-lt"/>
                  <a:buAutoNum type="arabicPeriod"/>
                </a:pPr>
                <a:r>
                  <a:rPr lang="zh-CN" altLang="en-US" sz="2600" dirty="0" smtClean="0">
                    <a:latin typeface="微软雅黑" panose="020B0503020204020204" pitchFamily="34" charset="-122"/>
                    <a:ea typeface="微软雅黑" panose="020B0503020204020204" pitchFamily="34" charset="-122"/>
                  </a:rPr>
                  <a:t>计算</a:t>
                </a:r>
                <a:r>
                  <a:rPr lang="en-US" altLang="zh-CN" sz="2600" dirty="0" smtClean="0">
                    <a:latin typeface="微软雅黑" panose="020B0503020204020204" pitchFamily="34" charset="-122"/>
                    <a:ea typeface="微软雅黑" panose="020B0503020204020204" pitchFamily="34" charset="-122"/>
                  </a:rPr>
                  <a:t>k</a:t>
                </a:r>
                <a:r>
                  <a:rPr lang="zh-CN" altLang="en-US" sz="2600" dirty="0" smtClean="0">
                    <a:latin typeface="微软雅黑" panose="020B0503020204020204" pitchFamily="34" charset="-122"/>
                    <a:ea typeface="微软雅黑" panose="020B0503020204020204" pitchFamily="34" charset="-122"/>
                  </a:rPr>
                  <a:t>时刻粒子群的位置中心：</a:t>
                </a:r>
                <a14:m>
                  <m:oMath xmlns:m="http://schemas.openxmlformats.org/officeDocument/2006/math">
                    <m:sSubSup>
                      <m:sSubSupPr>
                        <m:ctrlPr>
                          <a:rPr lang="en-US" altLang="zh-CN" sz="2600" i="1" smtClean="0">
                            <a:latin typeface="Cambria Math" panose="02040503050406030204" pitchFamily="18" charset="0"/>
                            <a:ea typeface="微软雅黑" panose="020B0503020204020204" pitchFamily="34" charset="-122"/>
                          </a:rPr>
                        </m:ctrlPr>
                      </m:sSubSupPr>
                      <m:e>
                        <m:r>
                          <a:rPr lang="en-US" altLang="zh-CN" sz="2600" b="0" i="1" smtClean="0">
                            <a:latin typeface="Cambria Math" panose="02040503050406030204" pitchFamily="18" charset="0"/>
                            <a:ea typeface="微软雅黑" panose="020B0503020204020204" pitchFamily="34" charset="-122"/>
                          </a:rPr>
                          <m:t>𝑃</m:t>
                        </m:r>
                      </m:e>
                      <m:sub>
                        <m:r>
                          <a:rPr lang="en-US" altLang="zh-CN" sz="2600" b="0" i="1" smtClean="0">
                            <a:latin typeface="Cambria Math" panose="02040503050406030204" pitchFamily="18" charset="0"/>
                            <a:ea typeface="微软雅黑" panose="020B0503020204020204" pitchFamily="34" charset="-122"/>
                          </a:rPr>
                          <m:t>𝑘</m:t>
                        </m:r>
                      </m:sub>
                      <m:sup>
                        <m:r>
                          <a:rPr lang="en-US" altLang="zh-CN" sz="2600" b="0" i="1" smtClean="0">
                            <a:latin typeface="Cambria Math" panose="02040503050406030204" pitchFamily="18" charset="0"/>
                            <a:ea typeface="微软雅黑" panose="020B0503020204020204" pitchFamily="34" charset="-122"/>
                          </a:rPr>
                          <m:t>𝑐𝑒𝑛𝑡𝑒𝑟</m:t>
                        </m:r>
                      </m:sup>
                    </m:sSubSup>
                    <m:r>
                      <a:rPr lang="en-US" altLang="zh-CN" sz="2600" b="0" i="1" smtClean="0">
                        <a:latin typeface="Cambria Math" panose="02040503050406030204" pitchFamily="18" charset="0"/>
                        <a:ea typeface="微软雅黑" panose="020B0503020204020204" pitchFamily="34" charset="-122"/>
                      </a:rPr>
                      <m:t>=</m:t>
                    </m:r>
                    <m:nary>
                      <m:naryPr>
                        <m:chr m:val="∑"/>
                        <m:ctrlPr>
                          <a:rPr lang="en-US" altLang="zh-CN" sz="2600" b="0" i="1" smtClean="0">
                            <a:latin typeface="Cambria Math" panose="02040503050406030204" pitchFamily="18" charset="0"/>
                            <a:ea typeface="微软雅黑" panose="020B0503020204020204" pitchFamily="34" charset="-122"/>
                          </a:rPr>
                        </m:ctrlPr>
                      </m:naryPr>
                      <m:sub>
                        <m:r>
                          <m:rPr>
                            <m:brk m:alnAt="23"/>
                          </m:rPr>
                          <a:rPr lang="en-US" altLang="zh-CN" sz="2600" b="0" i="1" smtClean="0">
                            <a:latin typeface="Cambria Math" panose="02040503050406030204" pitchFamily="18" charset="0"/>
                            <a:ea typeface="微软雅黑" panose="020B0503020204020204" pitchFamily="34" charset="-122"/>
                          </a:rPr>
                          <m:t>𝑖</m:t>
                        </m:r>
                        <m:r>
                          <a:rPr lang="en-US" altLang="zh-CN" sz="2600" b="0" i="1" smtClean="0">
                            <a:latin typeface="Cambria Math" panose="02040503050406030204" pitchFamily="18" charset="0"/>
                            <a:ea typeface="微软雅黑" panose="020B0503020204020204" pitchFamily="34" charset="-122"/>
                          </a:rPr>
                          <m:t>=1</m:t>
                        </m:r>
                      </m:sub>
                      <m:sup>
                        <m:r>
                          <a:rPr lang="en-US" altLang="zh-CN" sz="2600" b="0" i="1" smtClean="0">
                            <a:latin typeface="Cambria Math" panose="02040503050406030204" pitchFamily="18" charset="0"/>
                            <a:ea typeface="微软雅黑" panose="020B0503020204020204" pitchFamily="34" charset="-122"/>
                          </a:rPr>
                          <m:t>𝑛</m:t>
                        </m:r>
                      </m:sup>
                      <m:e>
                        <m:sSubSup>
                          <m:sSubSupPr>
                            <m:ctrlPr>
                              <a:rPr lang="en-US" altLang="zh-CN" sz="2600" b="0" i="1" smtClean="0">
                                <a:latin typeface="Cambria Math" panose="02040503050406030204" pitchFamily="18" charset="0"/>
                                <a:ea typeface="微软雅黑" panose="020B0503020204020204" pitchFamily="34" charset="-122"/>
                              </a:rPr>
                            </m:ctrlPr>
                          </m:sSubSupPr>
                          <m:e>
                            <m:r>
                              <a:rPr lang="en-US" altLang="zh-CN" sz="2600" b="0" i="1" smtClean="0">
                                <a:latin typeface="Cambria Math" panose="02040503050406030204" pitchFamily="18" charset="0"/>
                                <a:ea typeface="微软雅黑" panose="020B0503020204020204" pitchFamily="34" charset="-122"/>
                              </a:rPr>
                              <m:t>𝑤</m:t>
                            </m:r>
                          </m:e>
                          <m:sub>
                            <m:r>
                              <a:rPr lang="en-US" altLang="zh-CN" sz="2600" b="0" i="1" smtClean="0">
                                <a:latin typeface="Cambria Math" panose="02040503050406030204" pitchFamily="18" charset="0"/>
                                <a:ea typeface="微软雅黑" panose="020B0503020204020204" pitchFamily="34" charset="-122"/>
                              </a:rPr>
                              <m:t>𝑘</m:t>
                            </m:r>
                          </m:sub>
                          <m:sup>
                            <m:r>
                              <a:rPr lang="en-US" altLang="zh-CN" sz="2600" b="0" i="1" smtClean="0">
                                <a:latin typeface="Cambria Math" panose="02040503050406030204" pitchFamily="18" charset="0"/>
                                <a:ea typeface="微软雅黑" panose="020B0503020204020204" pitchFamily="34" charset="-122"/>
                              </a:rPr>
                              <m:t>𝑖</m:t>
                            </m:r>
                          </m:sup>
                        </m:sSubSup>
                        <m:sSubSup>
                          <m:sSubSupPr>
                            <m:ctrlPr>
                              <a:rPr lang="en-US" altLang="zh-CN" sz="2600" b="0" i="1" smtClean="0">
                                <a:latin typeface="Cambria Math" panose="02040503050406030204" pitchFamily="18" charset="0"/>
                                <a:ea typeface="微软雅黑" panose="020B0503020204020204" pitchFamily="34" charset="-122"/>
                              </a:rPr>
                            </m:ctrlPr>
                          </m:sSubSupPr>
                          <m:e>
                            <m:r>
                              <a:rPr lang="en-US" altLang="zh-CN" sz="2600" b="0" i="1" smtClean="0">
                                <a:latin typeface="Cambria Math" panose="02040503050406030204" pitchFamily="18" charset="0"/>
                                <a:ea typeface="微软雅黑" panose="020B0503020204020204" pitchFamily="34" charset="-122"/>
                              </a:rPr>
                              <m:t>𝑃</m:t>
                            </m:r>
                          </m:e>
                          <m:sub>
                            <m:r>
                              <a:rPr lang="en-US" altLang="zh-CN" sz="2600" b="0" i="1" smtClean="0">
                                <a:latin typeface="Cambria Math" panose="02040503050406030204" pitchFamily="18" charset="0"/>
                                <a:ea typeface="微软雅黑" panose="020B0503020204020204" pitchFamily="34" charset="-122"/>
                              </a:rPr>
                              <m:t>𝑘</m:t>
                            </m:r>
                          </m:sub>
                          <m:sup>
                            <m:r>
                              <a:rPr lang="en-US" altLang="zh-CN" sz="2600" b="0" i="1" smtClean="0">
                                <a:latin typeface="Cambria Math" panose="02040503050406030204" pitchFamily="18" charset="0"/>
                                <a:ea typeface="微软雅黑" panose="020B0503020204020204" pitchFamily="34" charset="-122"/>
                              </a:rPr>
                              <m:t>𝑖</m:t>
                            </m:r>
                          </m:sup>
                        </m:sSubSup>
                      </m:e>
                    </m:nary>
                  </m:oMath>
                </a14:m>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并计算</a:t>
                </a:r>
                <a14:m>
                  <m:oMath xmlns:m="http://schemas.openxmlformats.org/officeDocument/2006/math">
                    <m:sSubSup>
                      <m:sSubSupPr>
                        <m:ctrlPr>
                          <a:rPr lang="en-US" altLang="zh-CN" sz="2600" i="1">
                            <a:latin typeface="Cambria Math" panose="02040503050406030204" pitchFamily="18" charset="0"/>
                            <a:ea typeface="微软雅黑" panose="020B0503020204020204" pitchFamily="34" charset="-122"/>
                          </a:rPr>
                        </m:ctrlPr>
                      </m:sSubSupPr>
                      <m:e>
                        <m:r>
                          <a:rPr lang="en-US" altLang="zh-CN" sz="2600" i="1">
                            <a:latin typeface="Cambria Math" panose="02040503050406030204" pitchFamily="18" charset="0"/>
                            <a:ea typeface="微软雅黑" panose="020B0503020204020204" pitchFamily="34" charset="-122"/>
                          </a:rPr>
                          <m:t>𝑃</m:t>
                        </m:r>
                      </m:e>
                      <m:sub>
                        <m:r>
                          <a:rPr lang="en-US" altLang="zh-CN" sz="2600" i="1">
                            <a:latin typeface="Cambria Math" panose="02040503050406030204" pitchFamily="18" charset="0"/>
                            <a:ea typeface="微软雅黑" panose="020B0503020204020204" pitchFamily="34" charset="-122"/>
                          </a:rPr>
                          <m:t>𝑘</m:t>
                        </m:r>
                      </m:sub>
                      <m:sup>
                        <m:r>
                          <a:rPr lang="en-US" altLang="zh-CN" sz="2600" i="1">
                            <a:latin typeface="Cambria Math" panose="02040503050406030204" pitchFamily="18" charset="0"/>
                            <a:ea typeface="微软雅黑" panose="020B0503020204020204" pitchFamily="34" charset="-122"/>
                          </a:rPr>
                          <m:t>𝑐𝑒𝑛𝑡𝑒𝑟</m:t>
                        </m:r>
                      </m:sup>
                    </m:sSubSup>
                  </m:oMath>
                </a14:m>
                <a:r>
                  <a:rPr lang="zh-CN" altLang="en-US" sz="2600" dirty="0" smtClean="0">
                    <a:latin typeface="微软雅黑" panose="020B0503020204020204" pitchFamily="34" charset="-122"/>
                    <a:ea typeface="微软雅黑" panose="020B0503020204020204" pitchFamily="34" charset="-122"/>
                  </a:rPr>
                  <a:t>到两个声信号接收节点的距离差</a:t>
                </a:r>
                <a14:m>
                  <m:oMath xmlns:m="http://schemas.openxmlformats.org/officeDocument/2006/math">
                    <m:r>
                      <a:rPr lang="en-US" altLang="zh-CN" sz="2600" i="1">
                        <a:latin typeface="Cambria Math" panose="02040503050406030204" pitchFamily="18" charset="0"/>
                        <a:ea typeface="Cambria Math" panose="02040503050406030204" pitchFamily="18" charset="0"/>
                      </a:rPr>
                      <m:t>∆</m:t>
                    </m:r>
                    <m:sSubSup>
                      <m:sSubSupPr>
                        <m:ctrlPr>
                          <a:rPr lang="en-US" altLang="zh-CN" sz="2600" i="1" smtClean="0">
                            <a:latin typeface="Cambria Math" panose="02040503050406030204" pitchFamily="18" charset="0"/>
                            <a:ea typeface="Cambria Math" panose="02040503050406030204" pitchFamily="18" charset="0"/>
                          </a:rPr>
                        </m:ctrlPr>
                      </m:sSubSupPr>
                      <m:e>
                        <m:r>
                          <a:rPr lang="en-US" altLang="zh-CN" sz="2600" b="0" i="1" smtClean="0">
                            <a:latin typeface="Cambria Math" panose="02040503050406030204" pitchFamily="18" charset="0"/>
                            <a:ea typeface="Cambria Math" panose="02040503050406030204" pitchFamily="18" charset="0"/>
                          </a:rPr>
                          <m:t>𝑑</m:t>
                        </m:r>
                      </m:e>
                      <m:sub>
                        <m:r>
                          <a:rPr lang="en-US" altLang="zh-CN" sz="2600" b="0" i="1" smtClean="0">
                            <a:latin typeface="Cambria Math" panose="02040503050406030204" pitchFamily="18" charset="0"/>
                            <a:ea typeface="Cambria Math" panose="02040503050406030204" pitchFamily="18" charset="0"/>
                          </a:rPr>
                          <m:t>𝑘</m:t>
                        </m:r>
                      </m:sub>
                      <m:sup>
                        <m:r>
                          <a:rPr lang="en-US" altLang="zh-CN" sz="2600" b="0" i="1" smtClean="0">
                            <a:latin typeface="Cambria Math" panose="02040503050406030204" pitchFamily="18" charset="0"/>
                            <a:ea typeface="Cambria Math" panose="02040503050406030204" pitchFamily="18" charset="0"/>
                          </a:rPr>
                          <m:t>𝑐𝑒𝑛𝑡𝑒𝑟</m:t>
                        </m:r>
                      </m:sup>
                    </m:sSubSup>
                    <m:r>
                      <a:rPr lang="en-US" altLang="zh-CN" sz="2600" i="1">
                        <a:latin typeface="Cambria Math" panose="02040503050406030204" pitchFamily="18" charset="0"/>
                        <a:ea typeface="Cambria Math" panose="02040503050406030204" pitchFamily="18" charset="0"/>
                      </a:rPr>
                      <m:t>=</m:t>
                    </m:r>
                    <m:d>
                      <m:dPr>
                        <m:begChr m:val="‖"/>
                        <m:endChr m:val="‖"/>
                        <m:ctrlPr>
                          <a:rPr lang="en-US" altLang="zh-CN" sz="2600" i="1">
                            <a:latin typeface="Cambria Math" panose="02040503050406030204" pitchFamily="18" charset="0"/>
                            <a:ea typeface="Cambria Math" panose="02040503050406030204" pitchFamily="18" charset="0"/>
                          </a:rPr>
                        </m:ctrlPr>
                      </m:dPr>
                      <m:e>
                        <m:sSubSup>
                          <m:sSubSupPr>
                            <m:ctrlPr>
                              <a:rPr lang="en-US" altLang="zh-CN" sz="2600" i="1">
                                <a:latin typeface="Cambria Math" panose="02040503050406030204" pitchFamily="18" charset="0"/>
                                <a:ea typeface="Cambria Math" panose="02040503050406030204" pitchFamily="18" charset="0"/>
                              </a:rPr>
                            </m:ctrlPr>
                          </m:sSubSupPr>
                          <m:e>
                            <m:r>
                              <a:rPr lang="en-US" altLang="zh-CN" sz="2600" i="1">
                                <a:latin typeface="Cambria Math" panose="02040503050406030204" pitchFamily="18" charset="0"/>
                                <a:ea typeface="Cambria Math" panose="02040503050406030204" pitchFamily="18" charset="0"/>
                              </a:rPr>
                              <m:t>𝑃</m:t>
                            </m:r>
                          </m:e>
                          <m:sub>
                            <m:r>
                              <a:rPr lang="en-US" altLang="zh-CN" sz="2600" i="1">
                                <a:latin typeface="Cambria Math" panose="02040503050406030204" pitchFamily="18" charset="0"/>
                                <a:ea typeface="Cambria Math" panose="02040503050406030204" pitchFamily="18" charset="0"/>
                              </a:rPr>
                              <m:t>𝑘</m:t>
                            </m:r>
                          </m:sub>
                          <m:sup>
                            <m:r>
                              <a:rPr lang="en-US" altLang="zh-CN" sz="2600" b="0" i="1" smtClean="0">
                                <a:latin typeface="Cambria Math" panose="02040503050406030204" pitchFamily="18" charset="0"/>
                                <a:ea typeface="Cambria Math" panose="02040503050406030204" pitchFamily="18" charset="0"/>
                              </a:rPr>
                              <m:t>𝑐𝑒𝑛𝑡𝑒𝑟</m:t>
                            </m:r>
                          </m:sup>
                        </m:sSubSup>
                        <m:r>
                          <a:rPr lang="en-US" altLang="zh-CN" sz="2600" i="1">
                            <a:latin typeface="Cambria Math" panose="02040503050406030204" pitchFamily="18" charset="0"/>
                            <a:ea typeface="Cambria Math" panose="02040503050406030204" pitchFamily="18" charset="0"/>
                          </a:rPr>
                          <m:t>−</m:t>
                        </m:r>
                        <m:sSub>
                          <m:sSubPr>
                            <m:ctrlPr>
                              <a:rPr lang="en-US" altLang="zh-CN" sz="2600" i="1">
                                <a:latin typeface="Cambria Math" panose="02040503050406030204" pitchFamily="18" charset="0"/>
                                <a:ea typeface="Cambria Math" panose="02040503050406030204" pitchFamily="18" charset="0"/>
                              </a:rPr>
                            </m:ctrlPr>
                          </m:sSubPr>
                          <m:e>
                            <m:r>
                              <a:rPr lang="en-US" altLang="zh-CN" sz="2600" i="1">
                                <a:latin typeface="Cambria Math" panose="02040503050406030204" pitchFamily="18" charset="0"/>
                                <a:ea typeface="Cambria Math" panose="02040503050406030204" pitchFamily="18" charset="0"/>
                              </a:rPr>
                              <m:t>𝑃</m:t>
                            </m:r>
                          </m:e>
                          <m:sub>
                            <m:r>
                              <a:rPr lang="en-US" altLang="zh-CN" sz="2600" i="1">
                                <a:latin typeface="Cambria Math" panose="02040503050406030204" pitchFamily="18" charset="0"/>
                                <a:ea typeface="Cambria Math" panose="02040503050406030204" pitchFamily="18" charset="0"/>
                              </a:rPr>
                              <m:t>𝑛𝑜𝑑𝑒</m:t>
                            </m:r>
                            <m:r>
                              <a:rPr lang="en-US" altLang="zh-CN" sz="2600" i="1">
                                <a:latin typeface="Cambria Math" panose="02040503050406030204" pitchFamily="18" charset="0"/>
                                <a:ea typeface="Cambria Math" panose="02040503050406030204" pitchFamily="18" charset="0"/>
                              </a:rPr>
                              <m:t>1</m:t>
                            </m:r>
                          </m:sub>
                        </m:sSub>
                      </m:e>
                    </m:d>
                    <m:r>
                      <a:rPr lang="en-US" altLang="zh-CN" sz="2600" i="1">
                        <a:latin typeface="Cambria Math" panose="02040503050406030204" pitchFamily="18" charset="0"/>
                        <a:ea typeface="Cambria Math" panose="02040503050406030204" pitchFamily="18" charset="0"/>
                      </a:rPr>
                      <m:t>−</m:t>
                    </m:r>
                    <m:d>
                      <m:dPr>
                        <m:begChr m:val="‖"/>
                        <m:endChr m:val="‖"/>
                        <m:ctrlPr>
                          <a:rPr lang="en-US" altLang="zh-CN" sz="2600" i="1">
                            <a:latin typeface="Cambria Math" panose="02040503050406030204" pitchFamily="18" charset="0"/>
                            <a:ea typeface="Cambria Math" panose="02040503050406030204" pitchFamily="18" charset="0"/>
                          </a:rPr>
                        </m:ctrlPr>
                      </m:dPr>
                      <m:e>
                        <m:sSubSup>
                          <m:sSubSupPr>
                            <m:ctrlPr>
                              <a:rPr lang="en-US" altLang="zh-CN" sz="2600" i="1">
                                <a:latin typeface="Cambria Math" panose="02040503050406030204" pitchFamily="18" charset="0"/>
                                <a:ea typeface="Cambria Math" panose="02040503050406030204" pitchFamily="18" charset="0"/>
                              </a:rPr>
                            </m:ctrlPr>
                          </m:sSubSupPr>
                          <m:e>
                            <m:r>
                              <a:rPr lang="en-US" altLang="zh-CN" sz="2600" i="1">
                                <a:latin typeface="Cambria Math" panose="02040503050406030204" pitchFamily="18" charset="0"/>
                                <a:ea typeface="Cambria Math" panose="02040503050406030204" pitchFamily="18" charset="0"/>
                              </a:rPr>
                              <m:t>𝑃</m:t>
                            </m:r>
                          </m:e>
                          <m:sub>
                            <m:r>
                              <a:rPr lang="en-US" altLang="zh-CN" sz="2600" i="1">
                                <a:latin typeface="Cambria Math" panose="02040503050406030204" pitchFamily="18" charset="0"/>
                                <a:ea typeface="Cambria Math" panose="02040503050406030204" pitchFamily="18" charset="0"/>
                              </a:rPr>
                              <m:t>𝑘</m:t>
                            </m:r>
                          </m:sub>
                          <m:sup>
                            <m:r>
                              <a:rPr lang="en-US" altLang="zh-CN" sz="2600" i="1">
                                <a:latin typeface="Cambria Math" panose="02040503050406030204" pitchFamily="18" charset="0"/>
                                <a:ea typeface="Cambria Math" panose="02040503050406030204" pitchFamily="18" charset="0"/>
                              </a:rPr>
                              <m:t>𝑡𝑟𝑢𝑒</m:t>
                            </m:r>
                          </m:sup>
                        </m:sSubSup>
                        <m:r>
                          <a:rPr lang="en-US" altLang="zh-CN" sz="2600" i="1">
                            <a:latin typeface="Cambria Math" panose="02040503050406030204" pitchFamily="18" charset="0"/>
                            <a:ea typeface="Cambria Math" panose="02040503050406030204" pitchFamily="18" charset="0"/>
                          </a:rPr>
                          <m:t>−</m:t>
                        </m:r>
                        <m:sSub>
                          <m:sSubPr>
                            <m:ctrlPr>
                              <a:rPr lang="en-US" altLang="zh-CN" sz="2600" i="1">
                                <a:latin typeface="Cambria Math" panose="02040503050406030204" pitchFamily="18" charset="0"/>
                                <a:ea typeface="Cambria Math" panose="02040503050406030204" pitchFamily="18" charset="0"/>
                              </a:rPr>
                            </m:ctrlPr>
                          </m:sSubPr>
                          <m:e>
                            <m:r>
                              <a:rPr lang="en-US" altLang="zh-CN" sz="2600" i="1">
                                <a:latin typeface="Cambria Math" panose="02040503050406030204" pitchFamily="18" charset="0"/>
                                <a:ea typeface="Cambria Math" panose="02040503050406030204" pitchFamily="18" charset="0"/>
                              </a:rPr>
                              <m:t>𝑃</m:t>
                            </m:r>
                          </m:e>
                          <m:sub>
                            <m:r>
                              <a:rPr lang="en-US" altLang="zh-CN" sz="2600" i="1">
                                <a:latin typeface="Cambria Math" panose="02040503050406030204" pitchFamily="18" charset="0"/>
                                <a:ea typeface="Cambria Math" panose="02040503050406030204" pitchFamily="18" charset="0"/>
                              </a:rPr>
                              <m:t>𝑛𝑜𝑑𝑒</m:t>
                            </m:r>
                            <m:r>
                              <a:rPr lang="en-US" altLang="zh-CN" sz="2600" i="1">
                                <a:latin typeface="Cambria Math" panose="02040503050406030204" pitchFamily="18" charset="0"/>
                                <a:ea typeface="Cambria Math" panose="02040503050406030204" pitchFamily="18" charset="0"/>
                              </a:rPr>
                              <m:t>2</m:t>
                            </m:r>
                          </m:sub>
                        </m:sSub>
                      </m:e>
                    </m:d>
                  </m:oMath>
                </a14:m>
                <a:r>
                  <a:rPr lang="zh-CN" altLang="en-US" sz="2600" dirty="0" smtClean="0">
                    <a:latin typeface="微软雅黑" panose="020B0503020204020204" pitchFamily="34" charset="-122"/>
                    <a:ea typeface="微软雅黑" panose="020B0503020204020204" pitchFamily="34" charset="-122"/>
                  </a:rPr>
                  <a:t>，进一步计算</a:t>
                </a:r>
                <a14:m>
                  <m:oMath xmlns:m="http://schemas.openxmlformats.org/officeDocument/2006/math">
                    <m:sSub>
                      <m:sSubPr>
                        <m:ctrlPr>
                          <a:rPr lang="en-US" altLang="zh-CN" sz="2600" i="1" smtClean="0">
                            <a:latin typeface="Cambria Math" panose="02040503050406030204" pitchFamily="18" charset="0"/>
                            <a:ea typeface="微软雅黑" panose="020B0503020204020204" pitchFamily="34" charset="-122"/>
                          </a:rPr>
                        </m:ctrlPr>
                      </m:sSubPr>
                      <m:e>
                        <m:r>
                          <a:rPr lang="en-US" altLang="zh-CN" sz="2600" b="0" i="1" smtClean="0">
                            <a:latin typeface="Cambria Math" panose="02040503050406030204" pitchFamily="18" charset="0"/>
                            <a:ea typeface="微软雅黑" panose="020B0503020204020204" pitchFamily="34" charset="-122"/>
                          </a:rPr>
                          <m:t>𝑑𝑖𝑠𝑡</m:t>
                        </m:r>
                      </m:e>
                      <m:sub>
                        <m:r>
                          <a:rPr lang="en-US" altLang="zh-CN" sz="2600" b="0" i="1" smtClean="0">
                            <a:latin typeface="Cambria Math" panose="02040503050406030204" pitchFamily="18" charset="0"/>
                            <a:ea typeface="微软雅黑" panose="020B0503020204020204" pitchFamily="34" charset="-122"/>
                          </a:rPr>
                          <m:t>𝑘</m:t>
                        </m:r>
                      </m:sub>
                    </m:sSub>
                    <m:r>
                      <a:rPr lang="en-US" altLang="zh-CN" sz="2600" b="0" i="1" smtClean="0">
                        <a:latin typeface="Cambria Math" panose="02040503050406030204" pitchFamily="18" charset="0"/>
                        <a:ea typeface="微软雅黑" panose="020B0503020204020204" pitchFamily="34" charset="-122"/>
                      </a:rPr>
                      <m:t>=</m:t>
                    </m:r>
                    <m:r>
                      <a:rPr lang="en-US" altLang="zh-CN" sz="2600" i="1">
                        <a:latin typeface="Cambria Math" panose="02040503050406030204" pitchFamily="18" charset="0"/>
                        <a:ea typeface="Cambria Math" panose="02040503050406030204" pitchFamily="18" charset="0"/>
                      </a:rPr>
                      <m:t>∆</m:t>
                    </m:r>
                    <m:sSubSup>
                      <m:sSubSupPr>
                        <m:ctrlPr>
                          <a:rPr lang="en-US" altLang="zh-CN" sz="2600" i="1">
                            <a:latin typeface="Cambria Math" panose="02040503050406030204" pitchFamily="18" charset="0"/>
                            <a:ea typeface="Cambria Math" panose="02040503050406030204" pitchFamily="18" charset="0"/>
                          </a:rPr>
                        </m:ctrlPr>
                      </m:sSubSupPr>
                      <m:e>
                        <m:r>
                          <a:rPr lang="en-US" altLang="zh-CN" sz="2600" i="1">
                            <a:latin typeface="Cambria Math" panose="02040503050406030204" pitchFamily="18" charset="0"/>
                            <a:ea typeface="Cambria Math" panose="02040503050406030204" pitchFamily="18" charset="0"/>
                          </a:rPr>
                          <m:t>𝑑</m:t>
                        </m:r>
                      </m:e>
                      <m:sub>
                        <m:r>
                          <a:rPr lang="en-US" altLang="zh-CN" sz="2600" i="1">
                            <a:latin typeface="Cambria Math" panose="02040503050406030204" pitchFamily="18" charset="0"/>
                            <a:ea typeface="Cambria Math" panose="02040503050406030204" pitchFamily="18" charset="0"/>
                          </a:rPr>
                          <m:t>𝑘</m:t>
                        </m:r>
                      </m:sub>
                      <m:sup>
                        <m:r>
                          <a:rPr lang="en-US" altLang="zh-CN" sz="2600" i="1">
                            <a:latin typeface="Cambria Math" panose="02040503050406030204" pitchFamily="18" charset="0"/>
                            <a:ea typeface="Cambria Math" panose="02040503050406030204" pitchFamily="18" charset="0"/>
                          </a:rPr>
                          <m:t>𝑐𝑒𝑛𝑡𝑒𝑟</m:t>
                        </m:r>
                      </m:sup>
                    </m:sSubSup>
                    <m:r>
                      <a:rPr lang="en-US" altLang="zh-CN" sz="2600" b="0" i="1" smtClean="0">
                        <a:latin typeface="Cambria Math" panose="02040503050406030204" pitchFamily="18" charset="0"/>
                        <a:ea typeface="Cambria Math" panose="02040503050406030204" pitchFamily="18" charset="0"/>
                      </a:rPr>
                      <m:t>−</m:t>
                    </m:r>
                    <m:r>
                      <a:rPr lang="en-US" altLang="zh-CN" sz="2600" i="1">
                        <a:latin typeface="Cambria Math" panose="02040503050406030204" pitchFamily="18" charset="0"/>
                        <a:ea typeface="Cambria Math" panose="02040503050406030204" pitchFamily="18" charset="0"/>
                      </a:rPr>
                      <m:t>∆</m:t>
                    </m:r>
                    <m:sSubSup>
                      <m:sSubSupPr>
                        <m:ctrlPr>
                          <a:rPr lang="en-US" altLang="zh-CN" sz="2600" i="1" smtClean="0">
                            <a:latin typeface="Cambria Math" panose="02040503050406030204" pitchFamily="18" charset="0"/>
                            <a:ea typeface="Cambria Math" panose="02040503050406030204" pitchFamily="18" charset="0"/>
                          </a:rPr>
                        </m:ctrlPr>
                      </m:sSubSupPr>
                      <m:e>
                        <m:r>
                          <a:rPr lang="en-US" altLang="zh-CN" sz="2600" i="1">
                            <a:latin typeface="Cambria Math" panose="02040503050406030204" pitchFamily="18" charset="0"/>
                            <a:ea typeface="Cambria Math" panose="02040503050406030204" pitchFamily="18" charset="0"/>
                          </a:rPr>
                          <m:t>𝑑</m:t>
                        </m:r>
                      </m:e>
                      <m:sub>
                        <m:r>
                          <a:rPr lang="en-US" altLang="zh-CN" sz="2600" i="1">
                            <a:latin typeface="Cambria Math" panose="02040503050406030204" pitchFamily="18" charset="0"/>
                            <a:ea typeface="Cambria Math" panose="02040503050406030204" pitchFamily="18" charset="0"/>
                          </a:rPr>
                          <m:t>𝑘</m:t>
                        </m:r>
                      </m:sub>
                      <m:sup>
                        <m:r>
                          <a:rPr lang="en-US" altLang="zh-CN" sz="2600" b="0" i="1" smtClean="0">
                            <a:latin typeface="Cambria Math" panose="02040503050406030204" pitchFamily="18" charset="0"/>
                            <a:ea typeface="Cambria Math" panose="02040503050406030204" pitchFamily="18" charset="0"/>
                          </a:rPr>
                          <m:t>𝑇𝐷𝑂𝐴</m:t>
                        </m:r>
                      </m:sup>
                    </m:sSubSup>
                    <m:r>
                      <a:rPr lang="zh-CN" altLang="en-US" sz="2600" b="0" i="1" smtClean="0">
                        <a:latin typeface="Cambria Math" panose="02040503050406030204" pitchFamily="18" charset="0"/>
                        <a:ea typeface="Cambria Math" panose="02040503050406030204" pitchFamily="18" charset="0"/>
                      </a:rPr>
                      <m:t>，</m:t>
                    </m:r>
                    <m:r>
                      <a:rPr lang="en-US" altLang="zh-CN" sz="2600" i="1">
                        <a:latin typeface="Cambria Math" panose="02040503050406030204" pitchFamily="18" charset="0"/>
                        <a:ea typeface="Cambria Math" panose="02040503050406030204" pitchFamily="18" charset="0"/>
                      </a:rPr>
                      <m:t>∆</m:t>
                    </m:r>
                    <m:sSubSup>
                      <m:sSubSupPr>
                        <m:ctrlPr>
                          <a:rPr lang="en-US" altLang="zh-CN" sz="2600" i="1">
                            <a:latin typeface="Cambria Math" panose="02040503050406030204" pitchFamily="18" charset="0"/>
                            <a:ea typeface="Cambria Math" panose="02040503050406030204" pitchFamily="18" charset="0"/>
                          </a:rPr>
                        </m:ctrlPr>
                      </m:sSubSupPr>
                      <m:e>
                        <m:r>
                          <a:rPr lang="en-US" altLang="zh-CN" sz="2600" i="1">
                            <a:latin typeface="Cambria Math" panose="02040503050406030204" pitchFamily="18" charset="0"/>
                            <a:ea typeface="Cambria Math" panose="02040503050406030204" pitchFamily="18" charset="0"/>
                          </a:rPr>
                          <m:t>𝑑</m:t>
                        </m:r>
                      </m:e>
                      <m:sub>
                        <m:r>
                          <a:rPr lang="en-US" altLang="zh-CN" sz="2600" i="1">
                            <a:latin typeface="Cambria Math" panose="02040503050406030204" pitchFamily="18" charset="0"/>
                            <a:ea typeface="Cambria Math" panose="02040503050406030204" pitchFamily="18" charset="0"/>
                          </a:rPr>
                          <m:t>𝑘</m:t>
                        </m:r>
                      </m:sub>
                      <m:sup>
                        <m:r>
                          <a:rPr lang="en-US" altLang="zh-CN" sz="2600" i="1">
                            <a:latin typeface="Cambria Math" panose="02040503050406030204" pitchFamily="18" charset="0"/>
                            <a:ea typeface="Cambria Math" panose="02040503050406030204" pitchFamily="18" charset="0"/>
                          </a:rPr>
                          <m:t>𝑇𝐷𝑂𝐴</m:t>
                        </m:r>
                      </m:sup>
                    </m:sSubSup>
                    <m:r>
                      <a:rPr lang="en-US" altLang="zh-CN" sz="2600" b="0" i="1" smtClean="0">
                        <a:latin typeface="Cambria Math" panose="02040503050406030204" pitchFamily="18" charset="0"/>
                        <a:ea typeface="Cambria Math" panose="02040503050406030204" pitchFamily="18" charset="0"/>
                      </a:rPr>
                      <m:t>=</m:t>
                    </m:r>
                    <m:sSubSup>
                      <m:sSubSupPr>
                        <m:ctrlPr>
                          <a:rPr lang="en-US" altLang="zh-CN" sz="2600" i="1">
                            <a:latin typeface="Cambria Math" panose="02040503050406030204" pitchFamily="18" charset="0"/>
                            <a:ea typeface="微软雅黑" panose="020B0503020204020204" pitchFamily="34" charset="-122"/>
                          </a:rPr>
                        </m:ctrlPr>
                      </m:sSubSupPr>
                      <m:e>
                        <m:r>
                          <a:rPr lang="en-US" altLang="zh-CN" sz="2600" i="1">
                            <a:latin typeface="Cambria Math" panose="02040503050406030204" pitchFamily="18" charset="0"/>
                            <a:ea typeface="微软雅黑" panose="020B0503020204020204" pitchFamily="34" charset="-122"/>
                          </a:rPr>
                          <m:t>𝑡</m:t>
                        </m:r>
                      </m:e>
                      <m:sub>
                        <m:r>
                          <a:rPr lang="en-US" altLang="zh-CN" sz="2600" i="1">
                            <a:latin typeface="Cambria Math" panose="02040503050406030204" pitchFamily="18" charset="0"/>
                            <a:ea typeface="微软雅黑" panose="020B0503020204020204" pitchFamily="34" charset="-122"/>
                          </a:rPr>
                          <m:t>𝑘</m:t>
                        </m:r>
                      </m:sub>
                      <m:sup>
                        <m:r>
                          <a:rPr lang="en-US" altLang="zh-CN" sz="2600" i="1">
                            <a:latin typeface="Cambria Math" panose="02040503050406030204" pitchFamily="18" charset="0"/>
                            <a:ea typeface="微软雅黑" panose="020B0503020204020204" pitchFamily="34" charset="-122"/>
                          </a:rPr>
                          <m:t>𝑇𝐷𝑂𝐴</m:t>
                        </m:r>
                      </m:sup>
                    </m:sSubSup>
                    <m:r>
                      <a:rPr lang="en-US" altLang="zh-CN" sz="2600" i="1">
                        <a:latin typeface="Cambria Math" panose="02040503050406030204" pitchFamily="18" charset="0"/>
                        <a:ea typeface="微软雅黑" panose="020B0503020204020204" pitchFamily="34" charset="-122"/>
                      </a:rPr>
                      <m:t>∗</m:t>
                    </m:r>
                    <m:sSub>
                      <m:sSubPr>
                        <m:ctrlPr>
                          <a:rPr lang="en-US" altLang="zh-CN" sz="2600" i="1">
                            <a:latin typeface="Cambria Math" panose="02040503050406030204" pitchFamily="18" charset="0"/>
                            <a:ea typeface="微软雅黑" panose="020B0503020204020204" pitchFamily="34" charset="-122"/>
                          </a:rPr>
                        </m:ctrlPr>
                      </m:sSubPr>
                      <m:e>
                        <m:r>
                          <a:rPr lang="en-US" altLang="zh-CN" sz="2600" i="1">
                            <a:latin typeface="Cambria Math" panose="02040503050406030204" pitchFamily="18" charset="0"/>
                            <a:ea typeface="微软雅黑" panose="020B0503020204020204" pitchFamily="34" charset="-122"/>
                          </a:rPr>
                          <m:t>𝑣</m:t>
                        </m:r>
                      </m:e>
                      <m:sub>
                        <m:r>
                          <a:rPr lang="en-US" altLang="zh-CN" sz="2600" i="1">
                            <a:latin typeface="Cambria Math" panose="02040503050406030204" pitchFamily="18" charset="0"/>
                            <a:ea typeface="微软雅黑" panose="020B0503020204020204" pitchFamily="34" charset="-122"/>
                          </a:rPr>
                          <m:t>𝑠𝑜𝑢𝑛𝑑</m:t>
                        </m:r>
                      </m:sub>
                    </m:sSub>
                  </m:oMath>
                </a14:m>
                <a:r>
                  <a:rPr lang="en-US" altLang="zh-CN" sz="2600" dirty="0" smtClean="0">
                    <a:latin typeface="微软雅黑" panose="020B0503020204020204" pitchFamily="34" charset="-122"/>
                    <a:ea typeface="微软雅黑" panose="020B0503020204020204" pitchFamily="34" charset="-122"/>
                  </a:rPr>
                  <a:t>。</a:t>
                </a:r>
              </a:p>
              <a:p>
                <a:pPr marL="1428750" lvl="2" indent="-514350" algn="l">
                  <a:lnSpc>
                    <a:spcPct val="110000"/>
                  </a:lnSpc>
                  <a:buClr>
                    <a:schemeClr val="tx2"/>
                  </a:buClr>
                  <a:buFont typeface="+mj-lt"/>
                  <a:buAutoNum type="arabicPeriod"/>
                </a:pPr>
                <a:r>
                  <a:rPr lang="zh-CN" altLang="en-US" sz="2600" dirty="0">
                    <a:latin typeface="微软雅黑" panose="020B0503020204020204" pitchFamily="34" charset="-122"/>
                    <a:ea typeface="微软雅黑" panose="020B0503020204020204" pitchFamily="34" charset="-122"/>
                  </a:rPr>
                  <a:t>将</a:t>
                </a:r>
                <a14:m>
                  <m:oMath xmlns:m="http://schemas.openxmlformats.org/officeDocument/2006/math">
                    <m:sSub>
                      <m:sSubPr>
                        <m:ctrlPr>
                          <a:rPr lang="en-US" altLang="zh-CN" sz="2600" i="1">
                            <a:latin typeface="Cambria Math" panose="02040503050406030204" pitchFamily="18" charset="0"/>
                            <a:ea typeface="微软雅黑" panose="020B0503020204020204" pitchFamily="34" charset="-122"/>
                          </a:rPr>
                        </m:ctrlPr>
                      </m:sSubPr>
                      <m:e>
                        <m:r>
                          <a:rPr lang="en-US" altLang="zh-CN" sz="2600" i="1">
                            <a:latin typeface="Cambria Math" panose="02040503050406030204" pitchFamily="18" charset="0"/>
                            <a:ea typeface="微软雅黑" panose="020B0503020204020204" pitchFamily="34" charset="-122"/>
                          </a:rPr>
                          <m:t>𝑑𝑖𝑠𝑡</m:t>
                        </m:r>
                      </m:e>
                      <m:sub>
                        <m:r>
                          <a:rPr lang="en-US" altLang="zh-CN" sz="2600" i="1">
                            <a:latin typeface="Cambria Math" panose="02040503050406030204" pitchFamily="18" charset="0"/>
                            <a:ea typeface="微软雅黑" panose="020B0503020204020204" pitchFamily="34" charset="-122"/>
                          </a:rPr>
                          <m:t>𝑘</m:t>
                        </m:r>
                      </m:sub>
                    </m:sSub>
                  </m:oMath>
                </a14:m>
                <a:r>
                  <a:rPr lang="zh-CN" altLang="en-US" sz="2600" dirty="0" smtClean="0">
                    <a:latin typeface="微软雅黑" panose="020B0503020204020204" pitchFamily="34" charset="-122"/>
                    <a:ea typeface="微软雅黑" panose="020B0503020204020204" pitchFamily="34" charset="-122"/>
                  </a:rPr>
                  <a:t>与</a:t>
                </a:r>
                <a14:m>
                  <m:oMath xmlns:m="http://schemas.openxmlformats.org/officeDocument/2006/math">
                    <m:r>
                      <a:rPr lang="zh-CN" altLang="en-US" sz="2600" i="1" dirty="0" smtClean="0">
                        <a:latin typeface="Cambria Math" panose="02040503050406030204" pitchFamily="18" charset="0"/>
                        <a:ea typeface="微软雅黑" panose="020B0503020204020204" pitchFamily="34" charset="-122"/>
                      </a:rPr>
                      <m:t>𝜀</m:t>
                    </m:r>
                  </m:oMath>
                </a14:m>
                <a:r>
                  <a:rPr lang="zh-CN" altLang="en-US" sz="2600" dirty="0" smtClean="0">
                    <a:latin typeface="微软雅黑" panose="020B0503020204020204" pitchFamily="34" charset="-122"/>
                    <a:ea typeface="微软雅黑" panose="020B0503020204020204" pitchFamily="34" charset="-122"/>
                  </a:rPr>
                  <a:t>进行比较，若</a:t>
                </a:r>
                <a14:m>
                  <m:oMath xmlns:m="http://schemas.openxmlformats.org/officeDocument/2006/math">
                    <m:sSub>
                      <m:sSubPr>
                        <m:ctrlPr>
                          <a:rPr lang="en-US" altLang="zh-CN" sz="2600" i="1">
                            <a:latin typeface="Cambria Math" panose="02040503050406030204" pitchFamily="18" charset="0"/>
                            <a:ea typeface="微软雅黑" panose="020B0503020204020204" pitchFamily="34" charset="-122"/>
                          </a:rPr>
                        </m:ctrlPr>
                      </m:sSubPr>
                      <m:e>
                        <m:r>
                          <a:rPr lang="en-US" altLang="zh-CN" sz="2600" i="1">
                            <a:latin typeface="Cambria Math" panose="02040503050406030204" pitchFamily="18" charset="0"/>
                            <a:ea typeface="微软雅黑" panose="020B0503020204020204" pitchFamily="34" charset="-122"/>
                          </a:rPr>
                          <m:t>𝑑𝑖𝑠𝑡</m:t>
                        </m:r>
                      </m:e>
                      <m:sub>
                        <m:r>
                          <a:rPr lang="en-US" altLang="zh-CN" sz="2600" i="1">
                            <a:latin typeface="Cambria Math" panose="02040503050406030204" pitchFamily="18" charset="0"/>
                            <a:ea typeface="微软雅黑" panose="020B0503020204020204" pitchFamily="34" charset="-122"/>
                          </a:rPr>
                          <m:t>𝑘</m:t>
                        </m:r>
                      </m:sub>
                    </m:sSub>
                    <m:r>
                      <a:rPr lang="en-US" altLang="zh-CN" sz="2600" b="0" i="1" smtClean="0">
                        <a:latin typeface="Cambria Math" panose="02040503050406030204" pitchFamily="18" charset="0"/>
                        <a:ea typeface="微软雅黑" panose="020B0503020204020204" pitchFamily="34" charset="-122"/>
                      </a:rPr>
                      <m:t>&gt;</m:t>
                    </m:r>
                    <m:r>
                      <a:rPr lang="zh-CN" altLang="en-US" sz="2600" i="1" dirty="0">
                        <a:latin typeface="Cambria Math" panose="02040503050406030204" pitchFamily="18" charset="0"/>
                        <a:ea typeface="微软雅黑" panose="020B0503020204020204" pitchFamily="34" charset="-122"/>
                      </a:rPr>
                      <m:t>𝜀</m:t>
                    </m:r>
                  </m:oMath>
                </a14:m>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则认为</a:t>
                </a:r>
                <a14:m>
                  <m:oMath xmlns:m="http://schemas.openxmlformats.org/officeDocument/2006/math">
                    <m:sSubSup>
                      <m:sSubSupPr>
                        <m:ctrlPr>
                          <a:rPr lang="en-US" altLang="zh-CN" sz="2600" i="1">
                            <a:latin typeface="Cambria Math" panose="02040503050406030204" pitchFamily="18" charset="0"/>
                            <a:ea typeface="微软雅黑" panose="020B0503020204020204" pitchFamily="34" charset="-122"/>
                          </a:rPr>
                        </m:ctrlPr>
                      </m:sSubSupPr>
                      <m:e>
                        <m:r>
                          <a:rPr lang="en-US" altLang="zh-CN" sz="2600" i="1">
                            <a:latin typeface="Cambria Math" panose="02040503050406030204" pitchFamily="18" charset="0"/>
                            <a:ea typeface="微软雅黑" panose="020B0503020204020204" pitchFamily="34" charset="-122"/>
                          </a:rPr>
                          <m:t>𝑡</m:t>
                        </m:r>
                      </m:e>
                      <m:sub>
                        <m:r>
                          <a:rPr lang="en-US" altLang="zh-CN" sz="2600" i="1">
                            <a:latin typeface="Cambria Math" panose="02040503050406030204" pitchFamily="18" charset="0"/>
                            <a:ea typeface="微软雅黑" panose="020B0503020204020204" pitchFamily="34" charset="-122"/>
                          </a:rPr>
                          <m:t>𝑘</m:t>
                        </m:r>
                      </m:sub>
                      <m:sup>
                        <m:r>
                          <a:rPr lang="en-US" altLang="zh-CN" sz="2600" i="1">
                            <a:latin typeface="Cambria Math" panose="02040503050406030204" pitchFamily="18" charset="0"/>
                            <a:ea typeface="微软雅黑" panose="020B0503020204020204" pitchFamily="34" charset="-122"/>
                          </a:rPr>
                          <m:t>𝑇𝐷𝑂𝐴</m:t>
                        </m:r>
                      </m:sup>
                    </m:sSubSup>
                  </m:oMath>
                </a14:m>
                <a:r>
                  <a:rPr lang="zh-CN" altLang="en-US" sz="2600" dirty="0" smtClean="0">
                    <a:latin typeface="微软雅黑" panose="020B0503020204020204" pitchFamily="34" charset="-122"/>
                    <a:ea typeface="微软雅黑" panose="020B0503020204020204" pitchFamily="34" charset="-122"/>
                  </a:rPr>
                  <a:t>存在异常，故粒子权值不发生变化；反之，则认为</a:t>
                </a:r>
                <a14:m>
                  <m:oMath xmlns:m="http://schemas.openxmlformats.org/officeDocument/2006/math">
                    <m:sSubSup>
                      <m:sSubSupPr>
                        <m:ctrlPr>
                          <a:rPr lang="en-US" altLang="zh-CN" sz="2600" i="1">
                            <a:latin typeface="Cambria Math" panose="02040503050406030204" pitchFamily="18" charset="0"/>
                            <a:ea typeface="微软雅黑" panose="020B0503020204020204" pitchFamily="34" charset="-122"/>
                          </a:rPr>
                        </m:ctrlPr>
                      </m:sSubSupPr>
                      <m:e>
                        <m:r>
                          <a:rPr lang="en-US" altLang="zh-CN" sz="2600" i="1">
                            <a:latin typeface="Cambria Math" panose="02040503050406030204" pitchFamily="18" charset="0"/>
                            <a:ea typeface="微软雅黑" panose="020B0503020204020204" pitchFamily="34" charset="-122"/>
                          </a:rPr>
                          <m:t>𝑡</m:t>
                        </m:r>
                      </m:e>
                      <m:sub>
                        <m:r>
                          <a:rPr lang="en-US" altLang="zh-CN" sz="2600" i="1">
                            <a:latin typeface="Cambria Math" panose="02040503050406030204" pitchFamily="18" charset="0"/>
                            <a:ea typeface="微软雅黑" panose="020B0503020204020204" pitchFamily="34" charset="-122"/>
                          </a:rPr>
                          <m:t>𝑘</m:t>
                        </m:r>
                      </m:sub>
                      <m:sup>
                        <m:r>
                          <a:rPr lang="en-US" altLang="zh-CN" sz="2600" i="1">
                            <a:latin typeface="Cambria Math" panose="02040503050406030204" pitchFamily="18" charset="0"/>
                            <a:ea typeface="微软雅黑" panose="020B0503020204020204" pitchFamily="34" charset="-122"/>
                          </a:rPr>
                          <m:t>𝑇𝐷𝑂𝐴</m:t>
                        </m:r>
                      </m:sup>
                    </m:sSubSup>
                  </m:oMath>
                </a14:m>
                <a:r>
                  <a:rPr lang="zh-CN" altLang="en-US" sz="2600" dirty="0" smtClean="0">
                    <a:latin typeface="微软雅黑" panose="020B0503020204020204" pitchFamily="34" charset="-122"/>
                    <a:ea typeface="微软雅黑" panose="020B0503020204020204" pitchFamily="34" charset="-122"/>
                  </a:rPr>
                  <a:t>是有效的，将其作为观测量，通过似然函数对粒子权值进行更新。</a:t>
                </a:r>
                <a:endParaRPr lang="en-US" altLang="zh-CN" sz="2600" dirty="0" smtClean="0">
                  <a:latin typeface="微软雅黑" panose="020B0503020204020204" pitchFamily="34" charset="-122"/>
                  <a:ea typeface="微软雅黑" panose="020B0503020204020204" pitchFamily="34" charset="-122"/>
                </a:endParaRPr>
              </a:p>
              <a:p>
                <a:pPr marL="1428750" lvl="2" indent="-514350" algn="l">
                  <a:buClr>
                    <a:schemeClr val="tx2"/>
                  </a:buClr>
                  <a:buFont typeface="+mj-lt"/>
                  <a:buAutoNum type="arabicPeriod"/>
                </a:pPr>
                <a:endParaRPr lang="en-US" altLang="zh-CN" sz="2600" dirty="0" smtClean="0">
                  <a:latin typeface="微软雅黑" panose="020B0503020204020204" pitchFamily="34" charset="-122"/>
                  <a:ea typeface="微软雅黑" panose="020B0503020204020204" pitchFamily="34" charset="-122"/>
                </a:endParaRPr>
              </a:p>
              <a:p>
                <a:pPr lvl="1" algn="l">
                  <a:buClr>
                    <a:schemeClr val="tx2"/>
                  </a:buClr>
                </a:pPr>
                <a:endParaRPr lang="en-US" altLang="zh-CN" sz="2800" dirty="0" smtClean="0">
                  <a:latin typeface="微软雅黑" panose="020B0503020204020204" pitchFamily="34" charset="-122"/>
                  <a:ea typeface="微软雅黑" panose="020B0503020204020204" pitchFamily="34" charset="-122"/>
                </a:endParaRPr>
              </a:p>
              <a:p>
                <a:pPr lvl="1" algn="l">
                  <a:buClr>
                    <a:schemeClr val="tx2"/>
                  </a:buClr>
                </a:pPr>
                <a:endParaRPr lang="en-US" altLang="zh-CN" sz="2800" dirty="0">
                  <a:latin typeface="微软雅黑" panose="020B0503020204020204" pitchFamily="34" charset="-122"/>
                  <a:ea typeface="微软雅黑" panose="020B0503020204020204" pitchFamily="34" charset="-122"/>
                </a:endParaRPr>
              </a:p>
              <a:p>
                <a:pPr lvl="1" algn="l">
                  <a:buClr>
                    <a:schemeClr val="tx2"/>
                  </a:buClr>
                </a:pPr>
                <a:endParaRPr lang="en-US" altLang="zh-CN" sz="2800" dirty="0">
                  <a:latin typeface="微软雅黑" panose="020B0503020204020204" pitchFamily="34" charset="-122"/>
                  <a:ea typeface="微软雅黑" panose="020B0503020204020204" pitchFamily="34" charset="-122"/>
                </a:endParaRPr>
              </a:p>
            </p:txBody>
          </p:sp>
        </mc:Choice>
        <mc:Fallback>
          <p:sp>
            <p:nvSpPr>
              <p:cNvPr id="17412" name="内容占位符 2"/>
              <p:cNvSpPr>
                <a:spLocks noGrp="1" noRot="1" noChangeAspect="1" noMove="1" noResize="1" noEditPoints="1" noAdjustHandles="1" noChangeArrowheads="1" noChangeShapeType="1" noTextEdit="1"/>
              </p:cNvSpPr>
              <p:nvPr>
                <p:ph idx="1"/>
              </p:nvPr>
            </p:nvSpPr>
            <p:spPr>
              <a:xfrm>
                <a:off x="1498115" y="1227189"/>
                <a:ext cx="9124334" cy="5630811"/>
              </a:xfrm>
              <a:blipFill rotWithShape="0">
                <a:blip r:embed="rId3"/>
                <a:stretch>
                  <a:fillRect l="-1403" t="-2165" r="-401"/>
                </a:stretch>
              </a:blipFill>
              <a:ln/>
            </p:spPr>
            <p:txBody>
              <a:bodyPr/>
              <a:lstStyle/>
              <a:p>
                <a:r>
                  <a:rPr lang="zh-CN" altLang="en-US">
                    <a:noFill/>
                  </a:rPr>
                  <a:t> </a:t>
                </a:r>
              </a:p>
            </p:txBody>
          </p:sp>
        </mc:Fallback>
      </mc:AlternateContent>
      <p:pic>
        <p:nvPicPr>
          <p:cNvPr id="1741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54134362"/>
      </p:ext>
    </p:extLst>
  </p:cSld>
  <p:clrMapOvr>
    <a:masterClrMapping/>
  </p:clrMapOvr>
  <p:transition advTm="66176"/>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rPr>
              <a:t>室内融合定位算法设计</a:t>
            </a:r>
            <a:endParaRPr lang="zh-CN" altLang="zh-CN" sz="2800" dirty="0">
              <a:latin typeface="微软雅黑" panose="020B0503020204020204" pitchFamily="34" charset="-122"/>
              <a:ea typeface="微软雅黑" panose="020B0503020204020204" pitchFamily="34" charset="-122"/>
            </a:endParaRPr>
          </a:p>
        </p:txBody>
      </p:sp>
      <p:sp>
        <p:nvSpPr>
          <p:cNvPr id="17412" name="内容占位符 2"/>
          <p:cNvSpPr>
            <a:spLocks noGrp="1" noChangeArrowheads="1"/>
          </p:cNvSpPr>
          <p:nvPr>
            <p:ph idx="1"/>
          </p:nvPr>
        </p:nvSpPr>
        <p:spPr>
          <a:xfrm>
            <a:off x="1981199" y="1123950"/>
            <a:ext cx="8860971" cy="5175250"/>
          </a:xfrm>
          <a:ln/>
        </p:spPr>
        <p:txBody>
          <a:bodyPr>
            <a:normAutofit/>
          </a:bodyPr>
          <a:lstStyle/>
          <a:p>
            <a:pPr marL="342900" indent="-342900" algn="l">
              <a:buClr>
                <a:schemeClr val="tx2"/>
              </a:buClr>
              <a:buFont typeface="Wingdings" panose="05000000000000000000" pitchFamily="2" charset="2"/>
              <a:buChar char="p"/>
            </a:pPr>
            <a:r>
              <a:rPr lang="zh-CN" altLang="en-US" sz="3200" dirty="0" smtClean="0">
                <a:latin typeface="微软雅黑" panose="020B0503020204020204" pitchFamily="34" charset="-122"/>
                <a:ea typeface="微软雅黑" panose="020B0503020204020204" pitchFamily="34" charset="-122"/>
              </a:rPr>
              <a:t>室内走廊场景</a:t>
            </a:r>
            <a:endParaRPr lang="en-US" altLang="zh-CN" sz="32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地图约束信息</a:t>
            </a:r>
            <a:endParaRPr lang="en-US" altLang="zh-CN" sz="26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endParaRPr lang="en-US" altLang="zh-CN" sz="2800" dirty="0" smtClean="0">
              <a:latin typeface="微软雅黑" panose="020B0503020204020204" pitchFamily="34" charset="-122"/>
              <a:ea typeface="微软雅黑" panose="020B0503020204020204" pitchFamily="34" charset="-122"/>
            </a:endParaRPr>
          </a:p>
          <a:p>
            <a:pPr lvl="1" algn="l">
              <a:buClr>
                <a:schemeClr val="tx2"/>
              </a:buClr>
            </a:pPr>
            <a:endParaRPr lang="en-US" altLang="zh-CN" sz="2800" dirty="0" smtClean="0">
              <a:latin typeface="微软雅黑" panose="020B0503020204020204" pitchFamily="34" charset="-122"/>
              <a:ea typeface="微软雅黑" panose="020B0503020204020204" pitchFamily="34" charset="-122"/>
            </a:endParaRPr>
          </a:p>
          <a:p>
            <a:pPr lvl="1" algn="l">
              <a:buClr>
                <a:schemeClr val="tx2"/>
              </a:buClr>
            </a:pPr>
            <a:endParaRPr lang="en-US" altLang="zh-CN" sz="2800" dirty="0">
              <a:latin typeface="微软雅黑" panose="020B0503020204020204" pitchFamily="34" charset="-122"/>
              <a:ea typeface="微软雅黑" panose="020B0503020204020204" pitchFamily="34" charset="-122"/>
            </a:endParaRPr>
          </a:p>
          <a:p>
            <a:pPr lvl="1" algn="l">
              <a:buClr>
                <a:schemeClr val="tx2"/>
              </a:buClr>
            </a:pPr>
            <a:endParaRPr lang="en-US" altLang="zh-CN" sz="2800" dirty="0">
              <a:latin typeface="微软雅黑" panose="020B0503020204020204" pitchFamily="34" charset="-122"/>
              <a:ea typeface="微软雅黑" panose="020B0503020204020204" pitchFamily="34" charset="-122"/>
            </a:endParaRPr>
          </a:p>
        </p:txBody>
      </p:sp>
      <p:pic>
        <p:nvPicPr>
          <p:cNvPr id="174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 name="图片 1"/>
          <p:cNvPicPr>
            <a:picLocks noChangeAspect="1"/>
          </p:cNvPicPr>
          <p:nvPr/>
        </p:nvPicPr>
        <p:blipFill>
          <a:blip r:embed="rId4"/>
          <a:stretch>
            <a:fillRect/>
          </a:stretch>
        </p:blipFill>
        <p:spPr>
          <a:xfrm>
            <a:off x="3444487" y="2291982"/>
            <a:ext cx="5303026" cy="4007218"/>
          </a:xfrm>
          <a:prstGeom prst="rect">
            <a:avLst/>
          </a:prstGeom>
        </p:spPr>
      </p:pic>
    </p:spTree>
    <p:extLst>
      <p:ext uri="{BB962C8B-B14F-4D97-AF65-F5344CB8AC3E}">
        <p14:creationId xmlns:p14="http://schemas.microsoft.com/office/powerpoint/2010/main" val="4178649353"/>
      </p:ext>
    </p:extLst>
  </p:cSld>
  <p:clrMapOvr>
    <a:masterClrMapping/>
  </p:clrMapOvr>
  <p:transition advTm="66176"/>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rPr>
              <a:t>绪论</a:t>
            </a:r>
            <a:endParaRPr lang="zh-CN" altLang="zh-CN" sz="2800" dirty="0">
              <a:latin typeface="微软雅黑" panose="020B0503020204020204" pitchFamily="34" charset="-122"/>
              <a:ea typeface="微软雅黑" panose="020B0503020204020204" pitchFamily="34" charset="-122"/>
            </a:endParaRPr>
          </a:p>
        </p:txBody>
      </p:sp>
      <p:sp>
        <p:nvSpPr>
          <p:cNvPr id="17412" name="内容占位符 2"/>
          <p:cNvSpPr>
            <a:spLocks noGrp="1" noChangeArrowheads="1"/>
          </p:cNvSpPr>
          <p:nvPr>
            <p:ph idx="1"/>
          </p:nvPr>
        </p:nvSpPr>
        <p:spPr>
          <a:xfrm>
            <a:off x="1981200" y="1123950"/>
            <a:ext cx="2800312" cy="5113338"/>
          </a:xfrm>
          <a:ln/>
        </p:spPr>
        <p:txBody>
          <a:bodyPr>
            <a:normAutofit/>
          </a:bodyPr>
          <a:lstStyle/>
          <a:p>
            <a:pPr marL="342900" indent="-342900" algn="l">
              <a:buClr>
                <a:schemeClr val="tx2"/>
              </a:buClr>
              <a:buFont typeface="Wingdings" panose="05000000000000000000" pitchFamily="2" charset="2"/>
              <a:buChar char="p"/>
            </a:pPr>
            <a:r>
              <a:rPr lang="zh-CN" altLang="en-US" sz="3200" dirty="0" smtClean="0">
                <a:latin typeface="微软雅黑" panose="020B0503020204020204" pitchFamily="34" charset="-122"/>
                <a:ea typeface="微软雅黑" panose="020B0503020204020204" pitchFamily="34" charset="-122"/>
              </a:rPr>
              <a:t>研究背景</a:t>
            </a:r>
            <a:endParaRPr lang="en-US" altLang="zh-CN" sz="3200" dirty="0" smtClean="0">
              <a:latin typeface="微软雅黑" panose="020B0503020204020204" pitchFamily="34" charset="-122"/>
              <a:ea typeface="微软雅黑" panose="020B0503020204020204" pitchFamily="34" charset="-122"/>
            </a:endParaRPr>
          </a:p>
          <a:p>
            <a:pPr marL="971550" lvl="1" indent="-514350" algn="l">
              <a:buClr>
                <a:schemeClr val="tx2"/>
              </a:buClr>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智能手机</a:t>
            </a:r>
            <a:endParaRPr lang="en-US" altLang="zh-CN" sz="2800" dirty="0">
              <a:latin typeface="微软雅黑" panose="020B0503020204020204" pitchFamily="34" charset="-122"/>
              <a:ea typeface="微软雅黑" panose="020B0503020204020204" pitchFamily="34" charset="-122"/>
            </a:endParaRPr>
          </a:p>
        </p:txBody>
      </p:sp>
      <p:sp>
        <p:nvSpPr>
          <p:cNvPr id="17413" name="内容占位符 3"/>
          <p:cNvSpPr>
            <a:spLocks noGrp="1" noChangeArrowheads="1"/>
          </p:cNvSpPr>
          <p:nvPr/>
        </p:nvSpPr>
        <p:spPr bwMode="auto">
          <a:xfrm>
            <a:off x="2351088" y="5589589"/>
            <a:ext cx="6265862" cy="1366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Clr>
                <a:schemeClr val="tx2"/>
              </a:buClr>
              <a:buFont typeface="Wingdings" panose="05000000000000000000" pitchFamily="2" charset="2"/>
              <a:buChar char="p"/>
            </a:pPr>
            <a:endParaRPr lang="zh-CN" altLang="en-US" sz="1400" b="1">
              <a:sym typeface="Arial" panose="020B0604020202020204" pitchFamily="34" charset="0"/>
            </a:endParaRPr>
          </a:p>
          <a:p>
            <a:pPr lvl="1">
              <a:lnSpc>
                <a:spcPct val="150000"/>
              </a:lnSpc>
              <a:buFont typeface="Wingdings" panose="05000000000000000000" pitchFamily="2" charset="2"/>
              <a:buChar char="Ø"/>
            </a:pPr>
            <a:endParaRPr lang="zh-CN" altLang="en-US" sz="1400" b="1">
              <a:sym typeface="Arial" panose="020B0604020202020204" pitchFamily="34" charset="0"/>
            </a:endParaRPr>
          </a:p>
          <a:p>
            <a:pPr lvl="1">
              <a:lnSpc>
                <a:spcPct val="150000"/>
              </a:lnSpc>
              <a:buFont typeface="Wingdings" panose="05000000000000000000" pitchFamily="2" charset="2"/>
              <a:buChar char="Ø"/>
            </a:pPr>
            <a:endParaRPr lang="zh-CN" altLang="en-US" sz="1400" b="1">
              <a:sym typeface="Arial" panose="020B0604020202020204" pitchFamily="34" charset="0"/>
            </a:endParaRPr>
          </a:p>
          <a:p>
            <a:pPr>
              <a:buClr>
                <a:schemeClr val="tx2"/>
              </a:buClr>
              <a:buFont typeface="Wingdings" panose="05000000000000000000" pitchFamily="2" charset="2"/>
              <a:buChar char="p"/>
            </a:pPr>
            <a:endParaRPr lang="en-US" altLang="zh-CN" sz="1400" b="1">
              <a:solidFill>
                <a:schemeClr val="accent1"/>
              </a:solidFill>
              <a:sym typeface="Arial" panose="020B0604020202020204" pitchFamily="34" charset="0"/>
            </a:endParaRPr>
          </a:p>
        </p:txBody>
      </p:sp>
      <p:pic>
        <p:nvPicPr>
          <p:cNvPr id="174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4" name="Picture 25"/>
          <p:cNvPicPr>
            <a:picLocks noChangeAspect="1" noChangeArrowheads="1"/>
          </p:cNvPicPr>
          <p:nvPr/>
        </p:nvPicPr>
        <p:blipFill>
          <a:blip r:embed="rId4"/>
          <a:srcRect/>
          <a:stretch>
            <a:fillRect/>
          </a:stretch>
        </p:blipFill>
        <p:spPr bwMode="auto">
          <a:xfrm>
            <a:off x="4781512" y="1913005"/>
            <a:ext cx="5429288" cy="3963604"/>
          </a:xfrm>
          <a:prstGeom prst="rect">
            <a:avLst/>
          </a:prstGeom>
          <a:noFill/>
          <a:ln w="9525">
            <a:noFill/>
            <a:miter lim="800000"/>
            <a:headEnd/>
            <a:tailEnd/>
          </a:ln>
        </p:spPr>
      </p:pic>
      <p:pic>
        <p:nvPicPr>
          <p:cNvPr id="76" name="图片 75" descr="zBnfqNJcSVYZP.jpg"/>
          <p:cNvPicPr>
            <a:picLocks noChangeAspect="1"/>
          </p:cNvPicPr>
          <p:nvPr/>
        </p:nvPicPr>
        <p:blipFill>
          <a:blip r:embed="rId5"/>
          <a:srcRect l="29528" r="29528"/>
          <a:stretch>
            <a:fillRect/>
          </a:stretch>
        </p:blipFill>
        <p:spPr>
          <a:xfrm>
            <a:off x="2428876" y="2254184"/>
            <a:ext cx="1977582" cy="3622425"/>
          </a:xfrm>
          <a:prstGeom prst="rect">
            <a:avLst/>
          </a:prstGeom>
        </p:spPr>
      </p:pic>
    </p:spTree>
    <p:extLst>
      <p:ext uri="{BB962C8B-B14F-4D97-AF65-F5344CB8AC3E}">
        <p14:creationId xmlns:p14="http://schemas.microsoft.com/office/powerpoint/2010/main" val="1071281562"/>
      </p:ext>
    </p:extLst>
  </p:cSld>
  <p:clrMapOvr>
    <a:masterClrMapping/>
  </p:clrMapOvr>
  <p:transition advTm="66176"/>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rPr>
              <a:t>室内融合定位算法设计</a:t>
            </a:r>
            <a:endParaRPr lang="zh-CN" altLang="zh-CN" sz="2800" dirty="0">
              <a:latin typeface="微软雅黑" panose="020B0503020204020204" pitchFamily="34" charset="-122"/>
              <a:ea typeface="微软雅黑" panose="020B0503020204020204" pitchFamily="34" charset="-122"/>
            </a:endParaRPr>
          </a:p>
        </p:txBody>
      </p:sp>
      <p:sp>
        <p:nvSpPr>
          <p:cNvPr id="17412" name="内容占位符 2"/>
          <p:cNvSpPr>
            <a:spLocks noGrp="1" noChangeArrowheads="1"/>
          </p:cNvSpPr>
          <p:nvPr>
            <p:ph idx="1"/>
          </p:nvPr>
        </p:nvSpPr>
        <p:spPr>
          <a:xfrm>
            <a:off x="1981199" y="1123950"/>
            <a:ext cx="8860971" cy="5175250"/>
          </a:xfrm>
          <a:ln/>
        </p:spPr>
        <p:txBody>
          <a:bodyPr>
            <a:normAutofit/>
          </a:bodyPr>
          <a:lstStyle/>
          <a:p>
            <a:pPr marL="342900" indent="-342900" algn="l">
              <a:buClr>
                <a:schemeClr val="tx2"/>
              </a:buClr>
              <a:buFont typeface="Wingdings" panose="05000000000000000000" pitchFamily="2" charset="2"/>
              <a:buChar char="p"/>
            </a:pPr>
            <a:r>
              <a:rPr lang="zh-CN" altLang="en-US" sz="3200" dirty="0" smtClean="0">
                <a:latin typeface="微软雅黑" panose="020B0503020204020204" pitchFamily="34" charset="-122"/>
                <a:ea typeface="微软雅黑" panose="020B0503020204020204" pitchFamily="34" charset="-122"/>
              </a:rPr>
              <a:t>室内走廊场景</a:t>
            </a:r>
            <a:r>
              <a:rPr lang="en-US" altLang="zh-CN" sz="3200" dirty="0" smtClean="0">
                <a:latin typeface="微软雅黑" panose="020B0503020204020204" pitchFamily="34" charset="-122"/>
                <a:ea typeface="微软雅黑" panose="020B0503020204020204" pitchFamily="34" charset="-122"/>
              </a:rPr>
              <a:t>—</a:t>
            </a:r>
            <a:r>
              <a:rPr lang="zh-CN" altLang="en-US" sz="3200" dirty="0" smtClean="0">
                <a:latin typeface="微软雅黑" panose="020B0503020204020204" pitchFamily="34" charset="-122"/>
                <a:ea typeface="微软雅黑" panose="020B0503020204020204" pitchFamily="34" charset="-122"/>
              </a:rPr>
              <a:t>相关仿真</a:t>
            </a:r>
            <a:endParaRPr lang="en-US" altLang="zh-CN" sz="32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粒子数目的选择</a:t>
            </a:r>
            <a:endParaRPr lang="en-US" altLang="zh-CN" sz="2800" dirty="0" smtClean="0">
              <a:latin typeface="微软雅黑" panose="020B0503020204020204" pitchFamily="34" charset="-122"/>
              <a:ea typeface="微软雅黑" panose="020B0503020204020204" pitchFamily="34" charset="-122"/>
            </a:endParaRPr>
          </a:p>
          <a:p>
            <a:pPr lvl="1" algn="l">
              <a:buClr>
                <a:schemeClr val="tx2"/>
              </a:buClr>
            </a:pPr>
            <a:endParaRPr lang="en-US" altLang="zh-CN" sz="2800" dirty="0" smtClean="0">
              <a:latin typeface="微软雅黑" panose="020B0503020204020204" pitchFamily="34" charset="-122"/>
              <a:ea typeface="微软雅黑" panose="020B0503020204020204" pitchFamily="34" charset="-122"/>
            </a:endParaRPr>
          </a:p>
          <a:p>
            <a:pPr lvl="1" algn="l">
              <a:buClr>
                <a:schemeClr val="tx2"/>
              </a:buClr>
            </a:pPr>
            <a:endParaRPr lang="en-US" altLang="zh-CN" sz="2800" dirty="0">
              <a:latin typeface="微软雅黑" panose="020B0503020204020204" pitchFamily="34" charset="-122"/>
              <a:ea typeface="微软雅黑" panose="020B0503020204020204" pitchFamily="34" charset="-122"/>
            </a:endParaRPr>
          </a:p>
          <a:p>
            <a:pPr lvl="1" algn="l">
              <a:buClr>
                <a:schemeClr val="tx2"/>
              </a:buClr>
            </a:pPr>
            <a:endParaRPr lang="en-US" altLang="zh-CN" sz="2800" dirty="0">
              <a:latin typeface="微软雅黑" panose="020B0503020204020204" pitchFamily="34" charset="-122"/>
              <a:ea typeface="微软雅黑" panose="020B0503020204020204" pitchFamily="34" charset="-122"/>
            </a:endParaRPr>
          </a:p>
        </p:txBody>
      </p:sp>
      <p:pic>
        <p:nvPicPr>
          <p:cNvPr id="174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图片 8"/>
          <p:cNvPicPr/>
          <p:nvPr/>
        </p:nvPicPr>
        <p:blipFill>
          <a:blip r:embed="rId4">
            <a:extLst>
              <a:ext uri="{28A0092B-C50C-407E-A947-70E740481C1C}">
                <a14:useLocalDpi xmlns:a14="http://schemas.microsoft.com/office/drawing/2010/main" val="0"/>
              </a:ext>
            </a:extLst>
          </a:blip>
          <a:srcRect/>
          <a:stretch>
            <a:fillRect/>
          </a:stretch>
        </p:blipFill>
        <p:spPr bwMode="auto">
          <a:xfrm>
            <a:off x="2532743" y="2040163"/>
            <a:ext cx="7126514" cy="3968751"/>
          </a:xfrm>
          <a:prstGeom prst="rect">
            <a:avLst/>
          </a:prstGeom>
          <a:noFill/>
          <a:ln>
            <a:noFill/>
          </a:ln>
        </p:spPr>
      </p:pic>
    </p:spTree>
    <p:extLst>
      <p:ext uri="{BB962C8B-B14F-4D97-AF65-F5344CB8AC3E}">
        <p14:creationId xmlns:p14="http://schemas.microsoft.com/office/powerpoint/2010/main" val="3003321504"/>
      </p:ext>
    </p:extLst>
  </p:cSld>
  <p:clrMapOvr>
    <a:masterClrMapping/>
  </p:clrMapOvr>
  <p:transition advTm="66176"/>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rPr>
              <a:t>室内融合定位算法设计</a:t>
            </a:r>
            <a:endParaRPr lang="zh-CN" altLang="zh-CN" sz="2800" dirty="0">
              <a:latin typeface="微软雅黑" panose="020B0503020204020204" pitchFamily="34" charset="-122"/>
              <a:ea typeface="微软雅黑" panose="020B0503020204020204" pitchFamily="34" charset="-122"/>
            </a:endParaRPr>
          </a:p>
        </p:txBody>
      </p:sp>
      <p:sp>
        <p:nvSpPr>
          <p:cNvPr id="17412" name="内容占位符 2"/>
          <p:cNvSpPr>
            <a:spLocks noGrp="1" noChangeArrowheads="1"/>
          </p:cNvSpPr>
          <p:nvPr>
            <p:ph idx="1"/>
          </p:nvPr>
        </p:nvSpPr>
        <p:spPr>
          <a:xfrm>
            <a:off x="1981199" y="1123950"/>
            <a:ext cx="8860971" cy="5175250"/>
          </a:xfrm>
          <a:ln/>
        </p:spPr>
        <p:txBody>
          <a:bodyPr>
            <a:normAutofit/>
          </a:bodyPr>
          <a:lstStyle/>
          <a:p>
            <a:pPr marL="342900" indent="-342900" algn="l">
              <a:buClr>
                <a:schemeClr val="tx2"/>
              </a:buClr>
              <a:buFont typeface="Wingdings" panose="05000000000000000000" pitchFamily="2" charset="2"/>
              <a:buChar char="p"/>
            </a:pPr>
            <a:r>
              <a:rPr lang="zh-CN" altLang="en-US" sz="3200" dirty="0" smtClean="0">
                <a:latin typeface="微软雅黑" panose="020B0503020204020204" pitchFamily="34" charset="-122"/>
                <a:ea typeface="微软雅黑" panose="020B0503020204020204" pitchFamily="34" charset="-122"/>
              </a:rPr>
              <a:t>室内走廊场景</a:t>
            </a:r>
            <a:r>
              <a:rPr lang="en-US" altLang="zh-CN" sz="3200" dirty="0" smtClean="0">
                <a:latin typeface="微软雅黑" panose="020B0503020204020204" pitchFamily="34" charset="-122"/>
                <a:ea typeface="微软雅黑" panose="020B0503020204020204" pitchFamily="34" charset="-122"/>
              </a:rPr>
              <a:t>—</a:t>
            </a:r>
            <a:r>
              <a:rPr lang="zh-CN" altLang="en-US" sz="3200" dirty="0" smtClean="0">
                <a:latin typeface="微软雅黑" panose="020B0503020204020204" pitchFamily="34" charset="-122"/>
                <a:ea typeface="微软雅黑" panose="020B0503020204020204" pitchFamily="34" charset="-122"/>
              </a:rPr>
              <a:t>相关仿真</a:t>
            </a:r>
            <a:endParaRPr lang="en-US" altLang="zh-CN" sz="32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r>
              <a:rPr lang="zh-CN" altLang="zh-CN" sz="2800" dirty="0" smtClean="0">
                <a:latin typeface="微软雅黑" panose="020B0503020204020204" pitchFamily="34" charset="-122"/>
                <a:ea typeface="微软雅黑" panose="020B0503020204020204" pitchFamily="34" charset="-122"/>
              </a:rPr>
              <a:t>初始位置估计误差对定位的影响</a:t>
            </a:r>
            <a:endParaRPr lang="en-US" altLang="zh-CN" sz="2800" dirty="0" smtClean="0">
              <a:latin typeface="微软雅黑" panose="020B0503020204020204" pitchFamily="34" charset="-122"/>
              <a:ea typeface="微软雅黑" panose="020B0503020204020204" pitchFamily="34" charset="-122"/>
            </a:endParaRPr>
          </a:p>
          <a:p>
            <a:pPr lvl="1" algn="l">
              <a:buClr>
                <a:schemeClr val="tx2"/>
              </a:buClr>
            </a:pPr>
            <a:endParaRPr lang="en-US" altLang="zh-CN" sz="2800" dirty="0" smtClean="0">
              <a:latin typeface="微软雅黑" panose="020B0503020204020204" pitchFamily="34" charset="-122"/>
              <a:ea typeface="微软雅黑" panose="020B0503020204020204" pitchFamily="34" charset="-122"/>
            </a:endParaRPr>
          </a:p>
          <a:p>
            <a:pPr lvl="1" algn="l">
              <a:buClr>
                <a:schemeClr val="tx2"/>
              </a:buClr>
            </a:pPr>
            <a:endParaRPr lang="en-US" altLang="zh-CN" sz="2800" dirty="0">
              <a:latin typeface="微软雅黑" panose="020B0503020204020204" pitchFamily="34" charset="-122"/>
              <a:ea typeface="微软雅黑" panose="020B0503020204020204" pitchFamily="34" charset="-122"/>
            </a:endParaRPr>
          </a:p>
          <a:p>
            <a:pPr lvl="1" algn="l">
              <a:buClr>
                <a:schemeClr val="tx2"/>
              </a:buClr>
            </a:pPr>
            <a:endParaRPr lang="en-US" altLang="zh-CN" sz="2800" dirty="0">
              <a:latin typeface="微软雅黑" panose="020B0503020204020204" pitchFamily="34" charset="-122"/>
              <a:ea typeface="微软雅黑" panose="020B0503020204020204" pitchFamily="34" charset="-122"/>
            </a:endParaRPr>
          </a:p>
        </p:txBody>
      </p:sp>
      <p:pic>
        <p:nvPicPr>
          <p:cNvPr id="174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图片 6"/>
          <p:cNvPicPr/>
          <p:nvPr/>
        </p:nvPicPr>
        <p:blipFill>
          <a:blip r:embed="rId4">
            <a:extLst>
              <a:ext uri="{28A0092B-C50C-407E-A947-70E740481C1C}">
                <a14:useLocalDpi xmlns:a14="http://schemas.microsoft.com/office/drawing/2010/main" val="0"/>
              </a:ext>
            </a:extLst>
          </a:blip>
          <a:srcRect/>
          <a:stretch>
            <a:fillRect/>
          </a:stretch>
        </p:blipFill>
        <p:spPr bwMode="auto">
          <a:xfrm>
            <a:off x="2428876" y="2133553"/>
            <a:ext cx="7077981" cy="4049533"/>
          </a:xfrm>
          <a:prstGeom prst="rect">
            <a:avLst/>
          </a:prstGeom>
          <a:noFill/>
          <a:ln>
            <a:noFill/>
          </a:ln>
        </p:spPr>
      </p:pic>
    </p:spTree>
    <p:extLst>
      <p:ext uri="{BB962C8B-B14F-4D97-AF65-F5344CB8AC3E}">
        <p14:creationId xmlns:p14="http://schemas.microsoft.com/office/powerpoint/2010/main" val="884597855"/>
      </p:ext>
    </p:extLst>
  </p:cSld>
  <p:clrMapOvr>
    <a:masterClrMapping/>
  </p:clrMapOvr>
  <p:transition advTm="66176"/>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rPr>
              <a:t>室内融合定位算法设计</a:t>
            </a:r>
            <a:endParaRPr lang="zh-CN" altLang="zh-CN" sz="2800" dirty="0">
              <a:latin typeface="微软雅黑" panose="020B0503020204020204" pitchFamily="34" charset="-122"/>
              <a:ea typeface="微软雅黑" panose="020B0503020204020204" pitchFamily="34" charset="-122"/>
            </a:endParaRPr>
          </a:p>
        </p:txBody>
      </p:sp>
      <p:sp>
        <p:nvSpPr>
          <p:cNvPr id="17412" name="内容占位符 2"/>
          <p:cNvSpPr>
            <a:spLocks noGrp="1" noChangeArrowheads="1"/>
          </p:cNvSpPr>
          <p:nvPr>
            <p:ph idx="1"/>
          </p:nvPr>
        </p:nvSpPr>
        <p:spPr>
          <a:xfrm>
            <a:off x="1981199" y="1123950"/>
            <a:ext cx="8860971" cy="5175250"/>
          </a:xfrm>
          <a:ln/>
        </p:spPr>
        <p:txBody>
          <a:bodyPr>
            <a:normAutofit/>
          </a:bodyPr>
          <a:lstStyle/>
          <a:p>
            <a:pPr marL="342900" indent="-342900" algn="l">
              <a:buClr>
                <a:schemeClr val="tx2"/>
              </a:buClr>
              <a:buFont typeface="Wingdings" panose="05000000000000000000" pitchFamily="2" charset="2"/>
              <a:buChar char="p"/>
            </a:pPr>
            <a:r>
              <a:rPr lang="zh-CN" altLang="en-US" sz="3200" dirty="0" smtClean="0">
                <a:latin typeface="微软雅黑" panose="020B0503020204020204" pitchFamily="34" charset="-122"/>
                <a:ea typeface="微软雅黑" panose="020B0503020204020204" pitchFamily="34" charset="-122"/>
              </a:rPr>
              <a:t>室内走廊场景</a:t>
            </a:r>
            <a:r>
              <a:rPr lang="en-US" altLang="zh-CN" sz="3200" dirty="0" smtClean="0">
                <a:latin typeface="微软雅黑" panose="020B0503020204020204" pitchFamily="34" charset="-122"/>
                <a:ea typeface="微软雅黑" panose="020B0503020204020204" pitchFamily="34" charset="-122"/>
              </a:rPr>
              <a:t>—</a:t>
            </a:r>
            <a:r>
              <a:rPr lang="zh-CN" altLang="en-US" sz="3200" dirty="0" smtClean="0">
                <a:latin typeface="微软雅黑" panose="020B0503020204020204" pitchFamily="34" charset="-122"/>
                <a:ea typeface="微软雅黑" panose="020B0503020204020204" pitchFamily="34" charset="-122"/>
              </a:rPr>
              <a:t>相关仿真</a:t>
            </a:r>
            <a:endParaRPr lang="en-US" altLang="zh-CN" sz="32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r>
              <a:rPr lang="x-none" altLang="zh-CN" sz="2800" dirty="0" smtClean="0">
                <a:latin typeface="微软雅黑" panose="020B0503020204020204" pitchFamily="34" charset="-122"/>
                <a:ea typeface="微软雅黑" panose="020B0503020204020204" pitchFamily="34" charset="-122"/>
              </a:rPr>
              <a:t>TDOA</a:t>
            </a:r>
            <a:r>
              <a:rPr lang="zh-CN" altLang="zh-CN" sz="2800" dirty="0">
                <a:latin typeface="微软雅黑" panose="020B0503020204020204" pitchFamily="34" charset="-122"/>
                <a:ea typeface="微软雅黑" panose="020B0503020204020204" pitchFamily="34" charset="-122"/>
              </a:rPr>
              <a:t>异常值对定位的影响</a:t>
            </a:r>
            <a:endParaRPr lang="en-US" altLang="zh-CN" sz="2800" dirty="0">
              <a:latin typeface="微软雅黑" panose="020B0503020204020204" pitchFamily="34" charset="-122"/>
              <a:ea typeface="微软雅黑" panose="020B0503020204020204" pitchFamily="34" charset="-122"/>
            </a:endParaRPr>
          </a:p>
          <a:p>
            <a:pPr lvl="1" algn="l">
              <a:buClr>
                <a:schemeClr val="tx2"/>
              </a:buClr>
            </a:pPr>
            <a:endParaRPr lang="en-US" altLang="zh-CN" sz="2800" dirty="0" smtClean="0">
              <a:latin typeface="微软雅黑" panose="020B0503020204020204" pitchFamily="34" charset="-122"/>
              <a:ea typeface="微软雅黑" panose="020B0503020204020204" pitchFamily="34" charset="-122"/>
            </a:endParaRPr>
          </a:p>
          <a:p>
            <a:pPr lvl="1" algn="l">
              <a:buClr>
                <a:schemeClr val="tx2"/>
              </a:buClr>
            </a:pPr>
            <a:endParaRPr lang="en-US" altLang="zh-CN" sz="2800" dirty="0">
              <a:latin typeface="微软雅黑" panose="020B0503020204020204" pitchFamily="34" charset="-122"/>
              <a:ea typeface="微软雅黑" panose="020B0503020204020204" pitchFamily="34" charset="-122"/>
            </a:endParaRPr>
          </a:p>
          <a:p>
            <a:pPr lvl="1" algn="l">
              <a:buClr>
                <a:schemeClr val="tx2"/>
              </a:buClr>
            </a:pPr>
            <a:endParaRPr lang="en-US" altLang="zh-CN" sz="2800" dirty="0">
              <a:latin typeface="微软雅黑" panose="020B0503020204020204" pitchFamily="34" charset="-122"/>
              <a:ea typeface="微软雅黑" panose="020B0503020204020204" pitchFamily="34" charset="-122"/>
            </a:endParaRPr>
          </a:p>
        </p:txBody>
      </p:sp>
      <p:pic>
        <p:nvPicPr>
          <p:cNvPr id="174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图片 5"/>
          <p:cNvPicPr/>
          <p:nvPr/>
        </p:nvPicPr>
        <p:blipFill>
          <a:blip r:embed="rId4">
            <a:extLst>
              <a:ext uri="{28A0092B-C50C-407E-A947-70E740481C1C}">
                <a14:useLocalDpi xmlns:a14="http://schemas.microsoft.com/office/drawing/2010/main" val="0"/>
              </a:ext>
            </a:extLst>
          </a:blip>
          <a:srcRect/>
          <a:stretch>
            <a:fillRect/>
          </a:stretch>
        </p:blipFill>
        <p:spPr bwMode="auto">
          <a:xfrm>
            <a:off x="2428876" y="2058989"/>
            <a:ext cx="6802210" cy="4240211"/>
          </a:xfrm>
          <a:prstGeom prst="rect">
            <a:avLst/>
          </a:prstGeom>
          <a:noFill/>
          <a:ln>
            <a:noFill/>
          </a:ln>
        </p:spPr>
      </p:pic>
    </p:spTree>
    <p:extLst>
      <p:ext uri="{BB962C8B-B14F-4D97-AF65-F5344CB8AC3E}">
        <p14:creationId xmlns:p14="http://schemas.microsoft.com/office/powerpoint/2010/main" val="762758449"/>
      </p:ext>
    </p:extLst>
  </p:cSld>
  <p:clrMapOvr>
    <a:masterClrMapping/>
  </p:clrMapOvr>
  <p:transition advTm="66176"/>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rPr>
              <a:t>室内融合定位算法设计</a:t>
            </a:r>
            <a:endParaRPr lang="zh-CN" altLang="zh-CN" sz="2800" dirty="0">
              <a:latin typeface="微软雅黑" panose="020B0503020204020204" pitchFamily="34" charset="-122"/>
              <a:ea typeface="微软雅黑" panose="020B0503020204020204" pitchFamily="34" charset="-122"/>
            </a:endParaRPr>
          </a:p>
        </p:txBody>
      </p:sp>
      <p:sp>
        <p:nvSpPr>
          <p:cNvPr id="17412" name="内容占位符 2"/>
          <p:cNvSpPr>
            <a:spLocks noGrp="1" noChangeArrowheads="1"/>
          </p:cNvSpPr>
          <p:nvPr>
            <p:ph idx="1"/>
          </p:nvPr>
        </p:nvSpPr>
        <p:spPr>
          <a:xfrm>
            <a:off x="740796" y="1111253"/>
            <a:ext cx="5377544" cy="5175250"/>
          </a:xfrm>
          <a:ln/>
        </p:spPr>
        <p:txBody>
          <a:bodyPr>
            <a:normAutofit/>
          </a:bodyPr>
          <a:lstStyle/>
          <a:p>
            <a:pPr marL="342900" indent="-342900" algn="l">
              <a:buClr>
                <a:schemeClr val="tx2"/>
              </a:buClr>
              <a:buFont typeface="Wingdings" panose="05000000000000000000" pitchFamily="2" charset="2"/>
              <a:buChar char="p"/>
            </a:pPr>
            <a:r>
              <a:rPr lang="zh-CN" altLang="en-US" sz="3200" dirty="0" smtClean="0">
                <a:latin typeface="微软雅黑" panose="020B0503020204020204" pitchFamily="34" charset="-122"/>
                <a:ea typeface="微软雅黑" panose="020B0503020204020204" pitchFamily="34" charset="-122"/>
              </a:rPr>
              <a:t>室内走廊场景</a:t>
            </a:r>
            <a:r>
              <a:rPr lang="en-US" altLang="zh-CN" sz="3200" dirty="0" smtClean="0">
                <a:latin typeface="微软雅黑" panose="020B0503020204020204" pitchFamily="34" charset="-122"/>
                <a:ea typeface="微软雅黑" panose="020B0503020204020204" pitchFamily="34" charset="-122"/>
              </a:rPr>
              <a:t>—</a:t>
            </a:r>
            <a:r>
              <a:rPr lang="zh-CN" altLang="en-US" sz="3200" dirty="0" smtClean="0">
                <a:latin typeface="微软雅黑" panose="020B0503020204020204" pitchFamily="34" charset="-122"/>
                <a:ea typeface="微软雅黑" panose="020B0503020204020204" pitchFamily="34" charset="-122"/>
              </a:rPr>
              <a:t>相关仿真</a:t>
            </a:r>
            <a:endParaRPr lang="en-US" altLang="zh-CN" sz="32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r>
              <a:rPr lang="zh-CN" altLang="zh-CN" sz="2800" dirty="0" smtClean="0">
                <a:latin typeface="微软雅黑" panose="020B0503020204020204" pitchFamily="34" charset="-122"/>
                <a:ea typeface="微软雅黑" panose="020B0503020204020204" pitchFamily="34" charset="-122"/>
              </a:rPr>
              <a:t>不同</a:t>
            </a:r>
            <a:r>
              <a:rPr lang="zh-CN" altLang="zh-CN" sz="2800" dirty="0">
                <a:latin typeface="微软雅黑" panose="020B0503020204020204" pitchFamily="34" charset="-122"/>
                <a:ea typeface="微软雅黑" panose="020B0503020204020204" pitchFamily="34" charset="-122"/>
              </a:rPr>
              <a:t>定位方法对比及动态步长估计算法效果</a:t>
            </a:r>
            <a:r>
              <a:rPr lang="zh-CN" altLang="zh-CN" sz="2800" dirty="0" smtClean="0">
                <a:latin typeface="微软雅黑" panose="020B0503020204020204" pitchFamily="34" charset="-122"/>
                <a:ea typeface="微软雅黑" panose="020B0503020204020204" pitchFamily="34" charset="-122"/>
              </a:rPr>
              <a:t>验证</a:t>
            </a:r>
            <a:r>
              <a:rPr lang="zh-CN" altLang="en-US" sz="28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四种定位方法：</a:t>
            </a:r>
            <a:r>
              <a:rPr lang="en-US" altLang="zh-CN" sz="2600" dirty="0" err="1" smtClean="0">
                <a:latin typeface="微软雅黑" panose="020B0503020204020204" pitchFamily="34" charset="-122"/>
                <a:ea typeface="微软雅黑" panose="020B0503020204020204" pitchFamily="34" charset="-122"/>
              </a:rPr>
              <a:t>PDR-Only、PDR+Map、PDR+TDOA、PDR+Map+TDOA</a:t>
            </a:r>
            <a:r>
              <a:rPr lang="en-US" altLang="zh-CN" sz="26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lvl="1" algn="l">
              <a:buClr>
                <a:schemeClr val="tx2"/>
              </a:buClr>
            </a:pPr>
            <a:endParaRPr lang="en-US" altLang="zh-CN" sz="2800" dirty="0" smtClean="0">
              <a:latin typeface="微软雅黑" panose="020B0503020204020204" pitchFamily="34" charset="-122"/>
              <a:ea typeface="微软雅黑" panose="020B0503020204020204" pitchFamily="34" charset="-122"/>
            </a:endParaRPr>
          </a:p>
          <a:p>
            <a:pPr lvl="1" algn="l">
              <a:buClr>
                <a:schemeClr val="tx2"/>
              </a:buClr>
            </a:pPr>
            <a:endParaRPr lang="en-US" altLang="zh-CN" sz="2800" dirty="0">
              <a:latin typeface="微软雅黑" panose="020B0503020204020204" pitchFamily="34" charset="-122"/>
              <a:ea typeface="微软雅黑" panose="020B0503020204020204" pitchFamily="34" charset="-122"/>
            </a:endParaRPr>
          </a:p>
          <a:p>
            <a:pPr lvl="1" algn="l">
              <a:buClr>
                <a:schemeClr val="tx2"/>
              </a:buClr>
            </a:pPr>
            <a:endParaRPr lang="en-US" altLang="zh-CN" sz="2800" dirty="0">
              <a:latin typeface="微软雅黑" panose="020B0503020204020204" pitchFamily="34" charset="-122"/>
              <a:ea typeface="微软雅黑" panose="020B0503020204020204" pitchFamily="34" charset="-122"/>
            </a:endParaRPr>
          </a:p>
        </p:txBody>
      </p:sp>
      <p:pic>
        <p:nvPicPr>
          <p:cNvPr id="174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图片 6"/>
          <p:cNvPicPr/>
          <p:nvPr/>
        </p:nvPicPr>
        <p:blipFill>
          <a:blip r:embed="rId4">
            <a:extLst>
              <a:ext uri="{28A0092B-C50C-407E-A947-70E740481C1C}">
                <a14:useLocalDpi xmlns:a14="http://schemas.microsoft.com/office/drawing/2010/main" val="0"/>
              </a:ext>
            </a:extLst>
          </a:blip>
          <a:srcRect/>
          <a:stretch>
            <a:fillRect/>
          </a:stretch>
        </p:blipFill>
        <p:spPr bwMode="auto">
          <a:xfrm>
            <a:off x="6118339" y="981074"/>
            <a:ext cx="5681184" cy="2889746"/>
          </a:xfrm>
          <a:prstGeom prst="rect">
            <a:avLst/>
          </a:prstGeom>
          <a:noFill/>
          <a:ln>
            <a:noFill/>
          </a:ln>
        </p:spPr>
      </p:pic>
      <p:pic>
        <p:nvPicPr>
          <p:cNvPr id="9" name="图片 8"/>
          <p:cNvPicPr/>
          <p:nvPr/>
        </p:nvPicPr>
        <p:blipFill>
          <a:blip r:embed="rId5">
            <a:extLst>
              <a:ext uri="{28A0092B-C50C-407E-A947-70E740481C1C}">
                <a14:useLocalDpi xmlns:a14="http://schemas.microsoft.com/office/drawing/2010/main" val="0"/>
              </a:ext>
            </a:extLst>
          </a:blip>
          <a:srcRect/>
          <a:stretch>
            <a:fillRect/>
          </a:stretch>
        </p:blipFill>
        <p:spPr bwMode="auto">
          <a:xfrm>
            <a:off x="936160" y="3660528"/>
            <a:ext cx="4986815" cy="2994278"/>
          </a:xfrm>
          <a:prstGeom prst="rect">
            <a:avLst/>
          </a:prstGeom>
          <a:noFill/>
          <a:ln>
            <a:noFill/>
          </a:ln>
        </p:spPr>
      </p:pic>
      <p:pic>
        <p:nvPicPr>
          <p:cNvPr id="10" name="图片 9"/>
          <p:cNvPicPr/>
          <p:nvPr/>
        </p:nvPicPr>
        <p:blipFill>
          <a:blip r:embed="rId6">
            <a:extLst>
              <a:ext uri="{28A0092B-C50C-407E-A947-70E740481C1C}">
                <a14:useLocalDpi xmlns:a14="http://schemas.microsoft.com/office/drawing/2010/main" val="0"/>
              </a:ext>
            </a:extLst>
          </a:blip>
          <a:srcRect/>
          <a:stretch>
            <a:fillRect/>
          </a:stretch>
        </p:blipFill>
        <p:spPr bwMode="auto">
          <a:xfrm>
            <a:off x="6118338" y="3660528"/>
            <a:ext cx="5260862" cy="3159122"/>
          </a:xfrm>
          <a:prstGeom prst="rect">
            <a:avLst/>
          </a:prstGeom>
          <a:noFill/>
          <a:ln>
            <a:noFill/>
          </a:ln>
        </p:spPr>
      </p:pic>
    </p:spTree>
    <p:extLst>
      <p:ext uri="{BB962C8B-B14F-4D97-AF65-F5344CB8AC3E}">
        <p14:creationId xmlns:p14="http://schemas.microsoft.com/office/powerpoint/2010/main" val="996125833"/>
      </p:ext>
    </p:extLst>
  </p:cSld>
  <p:clrMapOvr>
    <a:masterClrMapping/>
  </p:clrMapOvr>
  <p:transition advTm="66176"/>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2010092420083232642.jpg"/>
          <p:cNvPicPr>
            <a:picLocks noChangeAspect="1"/>
          </p:cNvPicPr>
          <p:nvPr/>
        </p:nvPicPr>
        <p:blipFill>
          <a:blip r:embed="rId3" cstate="print"/>
          <a:stretch>
            <a:fillRect/>
          </a:stretch>
        </p:blipFill>
        <p:spPr>
          <a:xfrm>
            <a:off x="8888424" y="5013326"/>
            <a:ext cx="1801813" cy="1801813"/>
          </a:xfrm>
          <a:prstGeom prst="rect">
            <a:avLst/>
          </a:prstGeom>
        </p:spPr>
      </p:pic>
      <p:sp>
        <p:nvSpPr>
          <p:cNvPr id="4098"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sym typeface="Times New Roman" panose="02020603050405020304" pitchFamily="18" charset="0"/>
              </a:rPr>
              <a:t>目录</a:t>
            </a:r>
            <a:endParaRPr lang="zh-CN" altLang="en-US" sz="2800" dirty="0">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4100" name="内容占位符 2"/>
          <p:cNvSpPr>
            <a:spLocks noGrp="1" noChangeArrowheads="1"/>
          </p:cNvSpPr>
          <p:nvPr>
            <p:ph idx="1"/>
          </p:nvPr>
        </p:nvSpPr>
        <p:spPr>
          <a:xfrm>
            <a:off x="1981200" y="1123950"/>
            <a:ext cx="8229600" cy="5113338"/>
          </a:xfrm>
          <a:ln/>
        </p:spPr>
        <p:txBody>
          <a:bodyPr>
            <a:normAutofit/>
          </a:bodyPr>
          <a:lstStyle/>
          <a:p>
            <a:pPr marL="342900" indent="-342900" algn="l">
              <a:buClr>
                <a:schemeClr val="tx2"/>
              </a:buClr>
              <a:buFont typeface="Wingdings" panose="05000000000000000000" pitchFamily="2" charset="2"/>
              <a:buChar char="p"/>
            </a:pPr>
            <a:r>
              <a:rPr lang="zh-CN" altLang="en-US" sz="4000" dirty="0">
                <a:latin typeface="微软雅黑" panose="020B0503020204020204" pitchFamily="34" charset="-122"/>
                <a:ea typeface="微软雅黑" panose="020B0503020204020204" pitchFamily="34" charset="-122"/>
              </a:rPr>
              <a:t>绪论</a:t>
            </a:r>
            <a:endParaRPr lang="en-US" altLang="zh-CN" sz="4000" dirty="0" smtClean="0">
              <a:latin typeface="微软雅黑" panose="020B0503020204020204" pitchFamily="34" charset="-122"/>
              <a:ea typeface="微软雅黑" panose="020B0503020204020204" pitchFamily="34" charset="-122"/>
            </a:endParaRPr>
          </a:p>
          <a:p>
            <a:pPr marL="342900" indent="-342900" algn="l">
              <a:buClr>
                <a:schemeClr val="tx2"/>
              </a:buClr>
              <a:buFont typeface="Wingdings" panose="05000000000000000000" pitchFamily="2" charset="2"/>
              <a:buChar char="p"/>
            </a:pPr>
            <a:r>
              <a:rPr lang="zh-CN" altLang="en-US" sz="4000" dirty="0" smtClean="0">
                <a:latin typeface="微软雅黑" panose="020B0503020204020204" pitchFamily="34" charset="-122"/>
                <a:ea typeface="微软雅黑" panose="020B0503020204020204" pitchFamily="34" charset="-122"/>
              </a:rPr>
              <a:t>系统</a:t>
            </a:r>
            <a:r>
              <a:rPr lang="zh-CN" altLang="en-US" sz="4000" dirty="0">
                <a:latin typeface="微软雅黑" panose="020B0503020204020204" pitchFamily="34" charset="-122"/>
                <a:ea typeface="微软雅黑" panose="020B0503020204020204" pitchFamily="34" charset="-122"/>
              </a:rPr>
              <a:t>子模块算法设计</a:t>
            </a:r>
            <a:endParaRPr lang="en-US" altLang="zh-CN" sz="4000" dirty="0">
              <a:latin typeface="微软雅黑" panose="020B0503020204020204" pitchFamily="34" charset="-122"/>
              <a:ea typeface="微软雅黑" panose="020B0503020204020204" pitchFamily="34" charset="-122"/>
            </a:endParaRPr>
          </a:p>
          <a:p>
            <a:pPr marL="342900" indent="-342900" algn="l">
              <a:buClr>
                <a:schemeClr val="tx2"/>
              </a:buClr>
              <a:buFont typeface="Wingdings" panose="05000000000000000000" pitchFamily="2" charset="2"/>
              <a:buChar char="p"/>
            </a:pPr>
            <a:r>
              <a:rPr lang="zh-CN" altLang="en-US" sz="4000" dirty="0">
                <a:latin typeface="微软雅黑" panose="020B0503020204020204" pitchFamily="34" charset="-122"/>
                <a:ea typeface="微软雅黑" panose="020B0503020204020204" pitchFamily="34" charset="-122"/>
              </a:rPr>
              <a:t>室内融合定位算法设计</a:t>
            </a:r>
            <a:endParaRPr lang="en-US" altLang="zh-CN" sz="4000" dirty="0">
              <a:latin typeface="微软雅黑" panose="020B0503020204020204" pitchFamily="34" charset="-122"/>
              <a:ea typeface="微软雅黑" panose="020B0503020204020204" pitchFamily="34" charset="-122"/>
            </a:endParaRPr>
          </a:p>
          <a:p>
            <a:pPr marL="342900" indent="-342900" algn="l">
              <a:buClr>
                <a:schemeClr val="tx2"/>
              </a:buClr>
              <a:buFont typeface="Wingdings" panose="05000000000000000000" pitchFamily="2" charset="2"/>
              <a:buChar char="p"/>
            </a:pPr>
            <a:r>
              <a:rPr lang="zh-CN" altLang="en-US" sz="4000" dirty="0">
                <a:solidFill>
                  <a:srgbClr val="FF0000"/>
                </a:solidFill>
                <a:latin typeface="微软雅黑" panose="020B0503020204020204" pitchFamily="34" charset="-122"/>
                <a:ea typeface="微软雅黑" panose="020B0503020204020204" pitchFamily="34" charset="-122"/>
              </a:rPr>
              <a:t>系统实现</a:t>
            </a:r>
            <a:endParaRPr lang="en-US" altLang="zh-CN" sz="4000" dirty="0">
              <a:solidFill>
                <a:srgbClr val="FF0000"/>
              </a:solidFill>
              <a:latin typeface="微软雅黑" panose="020B0503020204020204" pitchFamily="34" charset="-122"/>
              <a:ea typeface="微软雅黑" panose="020B0503020204020204" pitchFamily="34" charset="-122"/>
            </a:endParaRPr>
          </a:p>
          <a:p>
            <a:pPr marL="342900" indent="-342900" algn="l">
              <a:buClr>
                <a:schemeClr val="tx2"/>
              </a:buClr>
              <a:buFont typeface="Wingdings" panose="05000000000000000000" pitchFamily="2" charset="2"/>
              <a:buChar char="p"/>
            </a:pPr>
            <a:r>
              <a:rPr lang="zh-CN" altLang="en-US" sz="4000" dirty="0">
                <a:latin typeface="微软雅黑" panose="020B0503020204020204" pitchFamily="34" charset="-122"/>
                <a:ea typeface="微软雅黑" panose="020B0503020204020204" pitchFamily="34" charset="-122"/>
              </a:rPr>
              <a:t>总结和展望</a:t>
            </a:r>
          </a:p>
        </p:txBody>
      </p:sp>
      <p:pic>
        <p:nvPicPr>
          <p:cNvPr id="4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329988003"/>
      </p:ext>
    </p:extLst>
  </p:cSld>
  <p:clrMapOvr>
    <a:masterClrMapping/>
  </p:clrMapOvr>
  <p:transition advTm="9765"/>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rPr>
              <a:t>系统实现</a:t>
            </a:r>
            <a:endParaRPr lang="zh-CN" altLang="zh-CN" sz="2800" dirty="0">
              <a:latin typeface="微软雅黑" panose="020B0503020204020204" pitchFamily="34" charset="-122"/>
              <a:ea typeface="微软雅黑" panose="020B0503020204020204" pitchFamily="34" charset="-122"/>
            </a:endParaRPr>
          </a:p>
        </p:txBody>
      </p:sp>
      <p:sp>
        <p:nvSpPr>
          <p:cNvPr id="17412" name="内容占位符 2"/>
          <p:cNvSpPr>
            <a:spLocks noGrp="1" noChangeArrowheads="1"/>
          </p:cNvSpPr>
          <p:nvPr>
            <p:ph idx="1"/>
          </p:nvPr>
        </p:nvSpPr>
        <p:spPr>
          <a:xfrm>
            <a:off x="1981200" y="1123950"/>
            <a:ext cx="8773886" cy="5113338"/>
          </a:xfrm>
          <a:ln/>
        </p:spPr>
        <p:txBody>
          <a:bodyPr>
            <a:normAutofit/>
          </a:bodyPr>
          <a:lstStyle/>
          <a:p>
            <a:pPr marL="342900" indent="-342900" algn="l">
              <a:buClr>
                <a:schemeClr val="tx2"/>
              </a:buClr>
              <a:buFont typeface="Wingdings" panose="05000000000000000000" pitchFamily="2" charset="2"/>
              <a:buChar char="p"/>
            </a:pPr>
            <a:r>
              <a:rPr lang="zh-CN" altLang="en-US" sz="3200" dirty="0" smtClean="0">
                <a:latin typeface="微软雅黑" panose="020B0503020204020204" pitchFamily="34" charset="-122"/>
                <a:ea typeface="微软雅黑" panose="020B0503020204020204" pitchFamily="34" charset="-122"/>
              </a:rPr>
              <a:t>系统平台</a:t>
            </a:r>
            <a:endParaRPr lang="en-US" altLang="zh-CN" sz="32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系统硬件平台</a:t>
            </a:r>
            <a:endParaRPr lang="en-US" altLang="zh-CN" sz="28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endParaRPr lang="en-US" altLang="zh-CN" sz="2800" dirty="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endParaRPr lang="en-US" altLang="zh-CN" sz="28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endParaRPr lang="en-US" altLang="zh-CN" sz="2800" dirty="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endParaRPr lang="en-US" altLang="zh-CN" sz="28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endParaRPr lang="en-US" altLang="zh-CN" sz="2800" dirty="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endParaRPr lang="en-US" altLang="zh-CN" sz="2800" dirty="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endParaRPr lang="en-US" altLang="zh-CN" sz="28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系统软件平台</a:t>
            </a:r>
            <a:endParaRPr lang="en-US" altLang="zh-CN" sz="2800" dirty="0" smtClean="0">
              <a:latin typeface="微软雅黑" panose="020B0503020204020204" pitchFamily="34" charset="-122"/>
              <a:ea typeface="微软雅黑" panose="020B0503020204020204" pitchFamily="34" charset="-122"/>
            </a:endParaRPr>
          </a:p>
          <a:p>
            <a:pPr lvl="2" algn="l">
              <a:buClr>
                <a:schemeClr val="tx2"/>
              </a:buClr>
            </a:pPr>
            <a:r>
              <a:rPr lang="en-US" altLang="zh-CN" sz="2600" dirty="0" smtClean="0">
                <a:latin typeface="微软雅黑" panose="020B0503020204020204" pitchFamily="34" charset="-122"/>
                <a:ea typeface="微软雅黑" panose="020B0503020204020204" pitchFamily="34" charset="-122"/>
              </a:rPr>
              <a:t>Android</a:t>
            </a:r>
            <a:r>
              <a:rPr lang="zh-CN" altLang="en-US" sz="2600" dirty="0" smtClean="0">
                <a:latin typeface="微软雅黑" panose="020B0503020204020204" pitchFamily="34" charset="-122"/>
                <a:ea typeface="微软雅黑" panose="020B0503020204020204" pitchFamily="34" charset="-122"/>
              </a:rPr>
              <a:t>操作系统</a:t>
            </a:r>
            <a:endParaRPr lang="en-US" altLang="zh-CN" sz="2600" dirty="0">
              <a:latin typeface="微软雅黑" panose="020B0503020204020204" pitchFamily="34" charset="-122"/>
              <a:ea typeface="微软雅黑" panose="020B0503020204020204" pitchFamily="34" charset="-122"/>
            </a:endParaRPr>
          </a:p>
        </p:txBody>
      </p:sp>
      <p:sp>
        <p:nvSpPr>
          <p:cNvPr id="17413" name="内容占位符 3"/>
          <p:cNvSpPr>
            <a:spLocks noGrp="1" noChangeArrowheads="1"/>
          </p:cNvSpPr>
          <p:nvPr/>
        </p:nvSpPr>
        <p:spPr bwMode="auto">
          <a:xfrm>
            <a:off x="2351088" y="5589589"/>
            <a:ext cx="6265862" cy="1366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Clr>
                <a:schemeClr val="tx2"/>
              </a:buClr>
              <a:buFont typeface="Wingdings" panose="05000000000000000000" pitchFamily="2" charset="2"/>
              <a:buChar char="p"/>
            </a:pPr>
            <a:endParaRPr lang="zh-CN" altLang="en-US" sz="1400" b="1">
              <a:sym typeface="Arial" panose="020B0604020202020204" pitchFamily="34" charset="0"/>
            </a:endParaRPr>
          </a:p>
          <a:p>
            <a:pPr lvl="1">
              <a:lnSpc>
                <a:spcPct val="150000"/>
              </a:lnSpc>
              <a:buFont typeface="Wingdings" panose="05000000000000000000" pitchFamily="2" charset="2"/>
              <a:buChar char="Ø"/>
            </a:pPr>
            <a:endParaRPr lang="zh-CN" altLang="en-US" sz="1400" b="1">
              <a:sym typeface="Arial" panose="020B0604020202020204" pitchFamily="34" charset="0"/>
            </a:endParaRPr>
          </a:p>
          <a:p>
            <a:pPr lvl="1">
              <a:lnSpc>
                <a:spcPct val="150000"/>
              </a:lnSpc>
              <a:buFont typeface="Wingdings" panose="05000000000000000000" pitchFamily="2" charset="2"/>
              <a:buChar char="Ø"/>
            </a:pPr>
            <a:endParaRPr lang="zh-CN" altLang="en-US" sz="1400" b="1">
              <a:sym typeface="Arial" panose="020B0604020202020204" pitchFamily="34" charset="0"/>
            </a:endParaRPr>
          </a:p>
          <a:p>
            <a:pPr>
              <a:buClr>
                <a:schemeClr val="tx2"/>
              </a:buClr>
              <a:buFont typeface="Wingdings" panose="05000000000000000000" pitchFamily="2" charset="2"/>
              <a:buChar char="p"/>
            </a:pPr>
            <a:endParaRPr lang="en-US" altLang="zh-CN" sz="1400" b="1">
              <a:solidFill>
                <a:schemeClr val="accent1"/>
              </a:solidFill>
              <a:sym typeface="Arial" panose="020B0604020202020204" pitchFamily="34" charset="0"/>
            </a:endParaRPr>
          </a:p>
        </p:txBody>
      </p:sp>
      <p:pic>
        <p:nvPicPr>
          <p:cNvPr id="174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 name="图片 10"/>
          <p:cNvPicPr/>
          <p:nvPr/>
        </p:nvPicPr>
        <p:blipFill>
          <a:blip r:embed="rId4"/>
          <a:stretch>
            <a:fillRect/>
          </a:stretch>
        </p:blipFill>
        <p:spPr>
          <a:xfrm>
            <a:off x="3488373" y="2284888"/>
            <a:ext cx="1408092" cy="1933601"/>
          </a:xfrm>
          <a:prstGeom prst="rect">
            <a:avLst/>
          </a:prstGeom>
        </p:spPr>
      </p:pic>
      <p:pic>
        <p:nvPicPr>
          <p:cNvPr id="12" name="图片 11" descr="C:\Users\hyf\Desktop\TIM图片20180106153334.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6654" y="2201094"/>
            <a:ext cx="2689225" cy="2017395"/>
          </a:xfrm>
          <a:prstGeom prst="rect">
            <a:avLst/>
          </a:prstGeom>
          <a:noFill/>
          <a:ln>
            <a:noFill/>
          </a:ln>
        </p:spPr>
      </p:pic>
      <p:sp>
        <p:nvSpPr>
          <p:cNvPr id="13" name="文本框 12"/>
          <p:cNvSpPr txBox="1"/>
          <p:nvPr/>
        </p:nvSpPr>
        <p:spPr>
          <a:xfrm>
            <a:off x="3689717" y="4534707"/>
            <a:ext cx="1005403" cy="369332"/>
          </a:xfrm>
          <a:prstGeom prst="rect">
            <a:avLst/>
          </a:prstGeom>
          <a:noFill/>
        </p:spPr>
        <p:txBody>
          <a:bodyPr wrap="none" rtlCol="0">
            <a:spAutoFit/>
          </a:bodyPr>
          <a:lstStyle/>
          <a:p>
            <a:r>
              <a:rPr lang="en-US" altLang="zh-CN" dirty="0" smtClean="0">
                <a:latin typeface="微软雅黑" panose="020B0503020204020204" pitchFamily="34" charset="-122"/>
                <a:ea typeface="微软雅黑" panose="020B0503020204020204" pitchFamily="34" charset="-122"/>
              </a:rPr>
              <a:t>Nexus4</a:t>
            </a:r>
            <a:endParaRPr lang="zh-CN" altLang="en-US"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7021019" y="4534707"/>
            <a:ext cx="1800493"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声信号接收节点</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7038984"/>
      </p:ext>
    </p:extLst>
  </p:cSld>
  <p:clrMapOvr>
    <a:masterClrMapping/>
  </p:clrMapOvr>
  <p:transition advTm="66176"/>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rPr>
              <a:t>系统实现</a:t>
            </a:r>
            <a:endParaRPr lang="zh-CN" altLang="zh-CN" sz="2800" dirty="0">
              <a:latin typeface="微软雅黑" panose="020B0503020204020204" pitchFamily="34" charset="-122"/>
              <a:ea typeface="微软雅黑" panose="020B0503020204020204" pitchFamily="34" charset="-122"/>
            </a:endParaRPr>
          </a:p>
        </p:txBody>
      </p:sp>
      <p:sp>
        <p:nvSpPr>
          <p:cNvPr id="17412" name="内容占位符 2"/>
          <p:cNvSpPr>
            <a:spLocks noGrp="1" noChangeArrowheads="1"/>
          </p:cNvSpPr>
          <p:nvPr>
            <p:ph idx="1"/>
          </p:nvPr>
        </p:nvSpPr>
        <p:spPr>
          <a:xfrm>
            <a:off x="1981200" y="1123950"/>
            <a:ext cx="8773886" cy="5113338"/>
          </a:xfrm>
          <a:ln/>
        </p:spPr>
        <p:txBody>
          <a:bodyPr>
            <a:normAutofit/>
          </a:bodyPr>
          <a:lstStyle/>
          <a:p>
            <a:pPr marL="342900" indent="-342900" algn="l">
              <a:buClr>
                <a:schemeClr val="tx2"/>
              </a:buClr>
              <a:buFont typeface="Wingdings" panose="05000000000000000000" pitchFamily="2" charset="2"/>
              <a:buChar char="p"/>
            </a:pPr>
            <a:r>
              <a:rPr lang="zh-CN" altLang="en-US" sz="3200" dirty="0" smtClean="0">
                <a:latin typeface="微软雅黑" panose="020B0503020204020204" pitchFamily="34" charset="-122"/>
                <a:ea typeface="微软雅黑" panose="020B0503020204020204" pitchFamily="34" charset="-122"/>
              </a:rPr>
              <a:t>系统结构</a:t>
            </a:r>
            <a:endParaRPr lang="en-US" altLang="zh-CN" sz="3200" dirty="0">
              <a:latin typeface="微软雅黑" panose="020B0503020204020204" pitchFamily="34" charset="-122"/>
              <a:ea typeface="微软雅黑" panose="020B0503020204020204" pitchFamily="34" charset="-122"/>
            </a:endParaRPr>
          </a:p>
        </p:txBody>
      </p:sp>
      <p:sp>
        <p:nvSpPr>
          <p:cNvPr id="17413" name="内容占位符 3"/>
          <p:cNvSpPr>
            <a:spLocks noGrp="1" noChangeArrowheads="1"/>
          </p:cNvSpPr>
          <p:nvPr/>
        </p:nvSpPr>
        <p:spPr bwMode="auto">
          <a:xfrm>
            <a:off x="2351088" y="5589589"/>
            <a:ext cx="6265862" cy="1366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Clr>
                <a:schemeClr val="tx2"/>
              </a:buClr>
              <a:buFont typeface="Wingdings" panose="05000000000000000000" pitchFamily="2" charset="2"/>
              <a:buChar char="p"/>
            </a:pPr>
            <a:endParaRPr lang="zh-CN" altLang="en-US" sz="1400" b="1">
              <a:sym typeface="Arial" panose="020B0604020202020204" pitchFamily="34" charset="0"/>
            </a:endParaRPr>
          </a:p>
          <a:p>
            <a:pPr lvl="1">
              <a:lnSpc>
                <a:spcPct val="150000"/>
              </a:lnSpc>
              <a:buFont typeface="Wingdings" panose="05000000000000000000" pitchFamily="2" charset="2"/>
              <a:buChar char="Ø"/>
            </a:pPr>
            <a:endParaRPr lang="zh-CN" altLang="en-US" sz="1400" b="1">
              <a:sym typeface="Arial" panose="020B0604020202020204" pitchFamily="34" charset="0"/>
            </a:endParaRPr>
          </a:p>
          <a:p>
            <a:pPr lvl="1">
              <a:lnSpc>
                <a:spcPct val="150000"/>
              </a:lnSpc>
              <a:buFont typeface="Wingdings" panose="05000000000000000000" pitchFamily="2" charset="2"/>
              <a:buChar char="Ø"/>
            </a:pPr>
            <a:endParaRPr lang="zh-CN" altLang="en-US" sz="1400" b="1">
              <a:sym typeface="Arial" panose="020B0604020202020204" pitchFamily="34" charset="0"/>
            </a:endParaRPr>
          </a:p>
          <a:p>
            <a:pPr>
              <a:buClr>
                <a:schemeClr val="tx2"/>
              </a:buClr>
              <a:buFont typeface="Wingdings" panose="05000000000000000000" pitchFamily="2" charset="2"/>
              <a:buChar char="p"/>
            </a:pPr>
            <a:endParaRPr lang="en-US" altLang="zh-CN" sz="1400" b="1">
              <a:solidFill>
                <a:schemeClr val="accent1"/>
              </a:solidFill>
              <a:sym typeface="Arial" panose="020B0604020202020204" pitchFamily="34" charset="0"/>
            </a:endParaRPr>
          </a:p>
        </p:txBody>
      </p:sp>
      <p:pic>
        <p:nvPicPr>
          <p:cNvPr id="174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 name="图片 1"/>
          <p:cNvPicPr>
            <a:picLocks noChangeAspect="1"/>
          </p:cNvPicPr>
          <p:nvPr/>
        </p:nvPicPr>
        <p:blipFill>
          <a:blip r:embed="rId4"/>
          <a:stretch>
            <a:fillRect/>
          </a:stretch>
        </p:blipFill>
        <p:spPr>
          <a:xfrm>
            <a:off x="844906" y="1875783"/>
            <a:ext cx="4876732" cy="3332805"/>
          </a:xfrm>
          <a:prstGeom prst="rect">
            <a:avLst/>
          </a:prstGeom>
        </p:spPr>
      </p:pic>
      <p:pic>
        <p:nvPicPr>
          <p:cNvPr id="4" name="图片 3"/>
          <p:cNvPicPr>
            <a:picLocks noChangeAspect="1"/>
          </p:cNvPicPr>
          <p:nvPr/>
        </p:nvPicPr>
        <p:blipFill>
          <a:blip r:embed="rId5"/>
          <a:stretch>
            <a:fillRect/>
          </a:stretch>
        </p:blipFill>
        <p:spPr>
          <a:xfrm>
            <a:off x="6060282" y="2014388"/>
            <a:ext cx="5795380" cy="2799472"/>
          </a:xfrm>
          <a:prstGeom prst="rect">
            <a:avLst/>
          </a:prstGeom>
        </p:spPr>
      </p:pic>
      <p:sp>
        <p:nvSpPr>
          <p:cNvPr id="5" name="文本框 4"/>
          <p:cNvSpPr txBox="1"/>
          <p:nvPr/>
        </p:nvSpPr>
        <p:spPr>
          <a:xfrm>
            <a:off x="2152193" y="5422900"/>
            <a:ext cx="2262158"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空旷场景系统结构图</a:t>
            </a:r>
            <a:endParaRPr lang="zh-CN" altLang="en-US" dirty="0">
              <a:latin typeface="微软雅黑" panose="020B0503020204020204" pitchFamily="34" charset="-122"/>
              <a:ea typeface="微软雅黑" panose="020B0503020204020204" pitchFamily="34" charset="-122"/>
            </a:endParaRPr>
          </a:p>
        </p:txBody>
      </p:sp>
      <p:sp>
        <p:nvSpPr>
          <p:cNvPr id="77" name="文本框 76"/>
          <p:cNvSpPr txBox="1"/>
          <p:nvPr/>
        </p:nvSpPr>
        <p:spPr>
          <a:xfrm>
            <a:off x="7684766" y="5422900"/>
            <a:ext cx="2262158"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走廊场景系统结构图</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5056246"/>
      </p:ext>
    </p:extLst>
  </p:cSld>
  <p:clrMapOvr>
    <a:masterClrMapping/>
  </p:clrMapOvr>
  <p:transition advTm="66176"/>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rPr>
              <a:t>系统实现</a:t>
            </a:r>
            <a:endParaRPr lang="zh-CN" altLang="zh-CN" sz="2800" dirty="0">
              <a:latin typeface="微软雅黑" panose="020B0503020204020204" pitchFamily="34" charset="-122"/>
              <a:ea typeface="微软雅黑" panose="020B0503020204020204" pitchFamily="34" charset="-122"/>
            </a:endParaRPr>
          </a:p>
        </p:txBody>
      </p:sp>
      <p:sp>
        <p:nvSpPr>
          <p:cNvPr id="17412" name="内容占位符 2"/>
          <p:cNvSpPr>
            <a:spLocks noGrp="1" noChangeArrowheads="1"/>
          </p:cNvSpPr>
          <p:nvPr>
            <p:ph idx="1"/>
          </p:nvPr>
        </p:nvSpPr>
        <p:spPr>
          <a:xfrm>
            <a:off x="1981200" y="1123950"/>
            <a:ext cx="8773886" cy="5113338"/>
          </a:xfrm>
          <a:ln/>
        </p:spPr>
        <p:txBody>
          <a:bodyPr>
            <a:normAutofit/>
          </a:bodyPr>
          <a:lstStyle/>
          <a:p>
            <a:pPr marL="342900" indent="-342900" algn="l">
              <a:buClr>
                <a:schemeClr val="tx2"/>
              </a:buClr>
              <a:buFont typeface="Wingdings" panose="05000000000000000000" pitchFamily="2" charset="2"/>
              <a:buChar char="p"/>
            </a:pPr>
            <a:r>
              <a:rPr lang="zh-CN" altLang="en-US" sz="3200" dirty="0" smtClean="0">
                <a:latin typeface="微软雅黑" panose="020B0503020204020204" pitchFamily="34" charset="-122"/>
                <a:ea typeface="微软雅黑" panose="020B0503020204020204" pitchFamily="34" charset="-122"/>
              </a:rPr>
              <a:t>定位流程</a:t>
            </a:r>
            <a:endParaRPr lang="en-US" altLang="zh-CN" sz="3200" dirty="0">
              <a:latin typeface="微软雅黑" panose="020B0503020204020204" pitchFamily="34" charset="-122"/>
              <a:ea typeface="微软雅黑" panose="020B0503020204020204" pitchFamily="34" charset="-122"/>
            </a:endParaRPr>
          </a:p>
        </p:txBody>
      </p:sp>
      <p:sp>
        <p:nvSpPr>
          <p:cNvPr id="17413" name="内容占位符 3"/>
          <p:cNvSpPr>
            <a:spLocks noGrp="1" noChangeArrowheads="1"/>
          </p:cNvSpPr>
          <p:nvPr/>
        </p:nvSpPr>
        <p:spPr bwMode="auto">
          <a:xfrm>
            <a:off x="2351088" y="5589589"/>
            <a:ext cx="6265862" cy="1366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Clr>
                <a:schemeClr val="tx2"/>
              </a:buClr>
              <a:buFont typeface="Wingdings" panose="05000000000000000000" pitchFamily="2" charset="2"/>
              <a:buChar char="p"/>
            </a:pPr>
            <a:endParaRPr lang="zh-CN" altLang="en-US" sz="1400" b="1">
              <a:sym typeface="Arial" panose="020B0604020202020204" pitchFamily="34" charset="0"/>
            </a:endParaRPr>
          </a:p>
          <a:p>
            <a:pPr lvl="1">
              <a:lnSpc>
                <a:spcPct val="150000"/>
              </a:lnSpc>
              <a:buFont typeface="Wingdings" panose="05000000000000000000" pitchFamily="2" charset="2"/>
              <a:buChar char="Ø"/>
            </a:pPr>
            <a:endParaRPr lang="zh-CN" altLang="en-US" sz="1400" b="1">
              <a:sym typeface="Arial" panose="020B0604020202020204" pitchFamily="34" charset="0"/>
            </a:endParaRPr>
          </a:p>
          <a:p>
            <a:pPr lvl="1">
              <a:lnSpc>
                <a:spcPct val="150000"/>
              </a:lnSpc>
              <a:buFont typeface="Wingdings" panose="05000000000000000000" pitchFamily="2" charset="2"/>
              <a:buChar char="Ø"/>
            </a:pPr>
            <a:endParaRPr lang="zh-CN" altLang="en-US" sz="1400" b="1">
              <a:sym typeface="Arial" panose="020B0604020202020204" pitchFamily="34" charset="0"/>
            </a:endParaRPr>
          </a:p>
          <a:p>
            <a:pPr>
              <a:buClr>
                <a:schemeClr val="tx2"/>
              </a:buClr>
              <a:buFont typeface="Wingdings" panose="05000000000000000000" pitchFamily="2" charset="2"/>
              <a:buChar char="p"/>
            </a:pPr>
            <a:endParaRPr lang="en-US" altLang="zh-CN" sz="1400" b="1">
              <a:solidFill>
                <a:schemeClr val="accent1"/>
              </a:solidFill>
              <a:sym typeface="Arial" panose="020B0604020202020204" pitchFamily="34" charset="0"/>
            </a:endParaRPr>
          </a:p>
        </p:txBody>
      </p:sp>
      <p:pic>
        <p:nvPicPr>
          <p:cNvPr id="174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图片 6"/>
          <p:cNvPicPr>
            <a:picLocks noChangeAspect="1"/>
          </p:cNvPicPr>
          <p:nvPr/>
        </p:nvPicPr>
        <p:blipFill>
          <a:blip r:embed="rId4"/>
          <a:stretch>
            <a:fillRect/>
          </a:stretch>
        </p:blipFill>
        <p:spPr>
          <a:xfrm>
            <a:off x="4583430" y="1123950"/>
            <a:ext cx="5180002" cy="5654070"/>
          </a:xfrm>
          <a:prstGeom prst="rect">
            <a:avLst/>
          </a:prstGeom>
        </p:spPr>
      </p:pic>
    </p:spTree>
    <p:extLst>
      <p:ext uri="{BB962C8B-B14F-4D97-AF65-F5344CB8AC3E}">
        <p14:creationId xmlns:p14="http://schemas.microsoft.com/office/powerpoint/2010/main" val="1855453965"/>
      </p:ext>
    </p:extLst>
  </p:cSld>
  <p:clrMapOvr>
    <a:masterClrMapping/>
  </p:clrMapOvr>
  <p:transition advTm="66176"/>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rPr>
              <a:t>系统实现</a:t>
            </a:r>
            <a:endParaRPr lang="zh-CN" altLang="zh-CN" sz="2800" dirty="0">
              <a:latin typeface="微软雅黑" panose="020B0503020204020204" pitchFamily="34" charset="-122"/>
              <a:ea typeface="微软雅黑" panose="020B0503020204020204" pitchFamily="34" charset="-122"/>
            </a:endParaRPr>
          </a:p>
        </p:txBody>
      </p:sp>
      <p:sp>
        <p:nvSpPr>
          <p:cNvPr id="17412" name="内容占位符 2"/>
          <p:cNvSpPr>
            <a:spLocks noGrp="1" noChangeArrowheads="1"/>
          </p:cNvSpPr>
          <p:nvPr>
            <p:ph idx="1"/>
          </p:nvPr>
        </p:nvSpPr>
        <p:spPr>
          <a:xfrm>
            <a:off x="1981200" y="1123950"/>
            <a:ext cx="8773886" cy="5113338"/>
          </a:xfrm>
          <a:ln/>
        </p:spPr>
        <p:txBody>
          <a:bodyPr>
            <a:normAutofit/>
          </a:bodyPr>
          <a:lstStyle/>
          <a:p>
            <a:pPr marL="342900" indent="-342900" algn="l">
              <a:buClr>
                <a:schemeClr val="tx2"/>
              </a:buClr>
              <a:buFont typeface="Wingdings" panose="05000000000000000000" pitchFamily="2" charset="2"/>
              <a:buChar char="p"/>
            </a:pPr>
            <a:r>
              <a:rPr lang="zh-CN" altLang="en-US" sz="3200" dirty="0" smtClean="0">
                <a:latin typeface="微软雅黑" panose="020B0503020204020204" pitchFamily="34" charset="-122"/>
                <a:ea typeface="微软雅黑" panose="020B0503020204020204" pitchFamily="34" charset="-122"/>
              </a:rPr>
              <a:t>系统性能测试</a:t>
            </a:r>
            <a:endParaRPr lang="en-US" altLang="zh-CN" sz="32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空旷场景</a:t>
            </a:r>
            <a:endParaRPr lang="en-US" altLang="zh-CN" sz="2800" dirty="0">
              <a:latin typeface="微软雅黑" panose="020B0503020204020204" pitchFamily="34" charset="-122"/>
              <a:ea typeface="微软雅黑" panose="020B0503020204020204" pitchFamily="34" charset="-122"/>
            </a:endParaRPr>
          </a:p>
        </p:txBody>
      </p:sp>
      <p:sp>
        <p:nvSpPr>
          <p:cNvPr id="17413" name="内容占位符 3"/>
          <p:cNvSpPr>
            <a:spLocks noGrp="1" noChangeArrowheads="1"/>
          </p:cNvSpPr>
          <p:nvPr/>
        </p:nvSpPr>
        <p:spPr bwMode="auto">
          <a:xfrm>
            <a:off x="2351088" y="5589589"/>
            <a:ext cx="6265862" cy="1366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Clr>
                <a:schemeClr val="tx2"/>
              </a:buClr>
              <a:buFont typeface="Wingdings" panose="05000000000000000000" pitchFamily="2" charset="2"/>
              <a:buChar char="p"/>
            </a:pPr>
            <a:endParaRPr lang="zh-CN" altLang="en-US" sz="1400" b="1">
              <a:sym typeface="Arial" panose="020B0604020202020204" pitchFamily="34" charset="0"/>
            </a:endParaRPr>
          </a:p>
          <a:p>
            <a:pPr lvl="1">
              <a:lnSpc>
                <a:spcPct val="150000"/>
              </a:lnSpc>
              <a:buFont typeface="Wingdings" panose="05000000000000000000" pitchFamily="2" charset="2"/>
              <a:buChar char="Ø"/>
            </a:pPr>
            <a:endParaRPr lang="zh-CN" altLang="en-US" sz="1400" b="1">
              <a:sym typeface="Arial" panose="020B0604020202020204" pitchFamily="34" charset="0"/>
            </a:endParaRPr>
          </a:p>
          <a:p>
            <a:pPr lvl="1">
              <a:lnSpc>
                <a:spcPct val="150000"/>
              </a:lnSpc>
              <a:buFont typeface="Wingdings" panose="05000000000000000000" pitchFamily="2" charset="2"/>
              <a:buChar char="Ø"/>
            </a:pPr>
            <a:endParaRPr lang="zh-CN" altLang="en-US" sz="1400" b="1">
              <a:sym typeface="Arial" panose="020B0604020202020204" pitchFamily="34" charset="0"/>
            </a:endParaRPr>
          </a:p>
          <a:p>
            <a:pPr>
              <a:buClr>
                <a:schemeClr val="tx2"/>
              </a:buClr>
              <a:buFont typeface="Wingdings" panose="05000000000000000000" pitchFamily="2" charset="2"/>
              <a:buChar char="p"/>
            </a:pPr>
            <a:endParaRPr lang="en-US" altLang="zh-CN" sz="1400" b="1">
              <a:solidFill>
                <a:schemeClr val="accent1"/>
              </a:solidFill>
              <a:sym typeface="Arial" panose="020B0604020202020204" pitchFamily="34" charset="0"/>
            </a:endParaRPr>
          </a:p>
        </p:txBody>
      </p:sp>
      <p:pic>
        <p:nvPicPr>
          <p:cNvPr id="174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图片 7" descr="C:\Users\hyf\Documents\Tencent Files\354568576\FileRecv\MobileFile\IMG_20180105_180209.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6438" y="2257109"/>
            <a:ext cx="3672347" cy="3045144"/>
          </a:xfrm>
          <a:prstGeom prst="rect">
            <a:avLst/>
          </a:prstGeom>
          <a:noFill/>
          <a:ln>
            <a:noFill/>
          </a:ln>
        </p:spPr>
      </p:pic>
      <p:pic>
        <p:nvPicPr>
          <p:cNvPr id="9" name="图片 8"/>
          <p:cNvPicPr/>
          <p:nvPr/>
        </p:nvPicPr>
        <p:blipFill>
          <a:blip r:embed="rId5">
            <a:extLst>
              <a:ext uri="{28A0092B-C50C-407E-A947-70E740481C1C}">
                <a14:useLocalDpi xmlns:a14="http://schemas.microsoft.com/office/drawing/2010/main" val="0"/>
              </a:ext>
            </a:extLst>
          </a:blip>
          <a:srcRect/>
          <a:stretch>
            <a:fillRect/>
          </a:stretch>
        </p:blipFill>
        <p:spPr bwMode="auto">
          <a:xfrm>
            <a:off x="6018673" y="2257110"/>
            <a:ext cx="5378670" cy="3480013"/>
          </a:xfrm>
          <a:prstGeom prst="rect">
            <a:avLst/>
          </a:prstGeom>
          <a:noFill/>
          <a:ln>
            <a:noFill/>
          </a:ln>
        </p:spPr>
      </p:pic>
    </p:spTree>
    <p:extLst>
      <p:ext uri="{BB962C8B-B14F-4D97-AF65-F5344CB8AC3E}">
        <p14:creationId xmlns:p14="http://schemas.microsoft.com/office/powerpoint/2010/main" val="2796985343"/>
      </p:ext>
    </p:extLst>
  </p:cSld>
  <p:clrMapOvr>
    <a:masterClrMapping/>
  </p:clrMapOvr>
  <p:transition advTm="66176"/>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rPr>
              <a:t>系统实现</a:t>
            </a:r>
            <a:endParaRPr lang="zh-CN" altLang="zh-CN" sz="2800" dirty="0">
              <a:latin typeface="微软雅黑" panose="020B0503020204020204" pitchFamily="34" charset="-122"/>
              <a:ea typeface="微软雅黑" panose="020B0503020204020204" pitchFamily="34" charset="-122"/>
            </a:endParaRPr>
          </a:p>
        </p:txBody>
      </p:sp>
      <p:sp>
        <p:nvSpPr>
          <p:cNvPr id="17412" name="内容占位符 2"/>
          <p:cNvSpPr>
            <a:spLocks noGrp="1" noChangeArrowheads="1"/>
          </p:cNvSpPr>
          <p:nvPr>
            <p:ph idx="1"/>
          </p:nvPr>
        </p:nvSpPr>
        <p:spPr>
          <a:xfrm>
            <a:off x="1981200" y="1123950"/>
            <a:ext cx="8773886" cy="5113338"/>
          </a:xfrm>
          <a:ln/>
        </p:spPr>
        <p:txBody>
          <a:bodyPr>
            <a:normAutofit/>
          </a:bodyPr>
          <a:lstStyle/>
          <a:p>
            <a:pPr marL="342900" indent="-342900" algn="l">
              <a:buClr>
                <a:schemeClr val="tx2"/>
              </a:buClr>
              <a:buFont typeface="Wingdings" panose="05000000000000000000" pitchFamily="2" charset="2"/>
              <a:buChar char="p"/>
            </a:pPr>
            <a:r>
              <a:rPr lang="zh-CN" altLang="en-US" sz="3200" dirty="0" smtClean="0">
                <a:latin typeface="微软雅黑" panose="020B0503020204020204" pitchFamily="34" charset="-122"/>
                <a:ea typeface="微软雅黑" panose="020B0503020204020204" pitchFamily="34" charset="-122"/>
              </a:rPr>
              <a:t>系统性能测试</a:t>
            </a:r>
            <a:endParaRPr lang="en-US" altLang="zh-CN" sz="32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r>
              <a:rPr lang="zh-CN" altLang="en-US" sz="2800" dirty="0">
                <a:latin typeface="微软雅黑" panose="020B0503020204020204" pitchFamily="34" charset="-122"/>
                <a:ea typeface="微软雅黑" panose="020B0503020204020204" pitchFamily="34" charset="-122"/>
              </a:rPr>
              <a:t>走廊</a:t>
            </a:r>
            <a:r>
              <a:rPr lang="zh-CN" altLang="en-US" sz="2800" dirty="0" smtClean="0">
                <a:latin typeface="微软雅黑" panose="020B0503020204020204" pitchFamily="34" charset="-122"/>
                <a:ea typeface="微软雅黑" panose="020B0503020204020204" pitchFamily="34" charset="-122"/>
              </a:rPr>
              <a:t>场景</a:t>
            </a:r>
            <a:endParaRPr lang="en-US" altLang="zh-CN" sz="2800" dirty="0">
              <a:latin typeface="微软雅黑" panose="020B0503020204020204" pitchFamily="34" charset="-122"/>
              <a:ea typeface="微软雅黑" panose="020B0503020204020204" pitchFamily="34" charset="-122"/>
            </a:endParaRPr>
          </a:p>
        </p:txBody>
      </p:sp>
      <p:sp>
        <p:nvSpPr>
          <p:cNvPr id="17413" name="内容占位符 3"/>
          <p:cNvSpPr>
            <a:spLocks noGrp="1" noChangeArrowheads="1"/>
          </p:cNvSpPr>
          <p:nvPr/>
        </p:nvSpPr>
        <p:spPr bwMode="auto">
          <a:xfrm>
            <a:off x="2351088" y="5589589"/>
            <a:ext cx="6265862" cy="1366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Clr>
                <a:schemeClr val="tx2"/>
              </a:buClr>
              <a:buFont typeface="Wingdings" panose="05000000000000000000" pitchFamily="2" charset="2"/>
              <a:buChar char="p"/>
            </a:pPr>
            <a:endParaRPr lang="zh-CN" altLang="en-US" sz="1400" b="1">
              <a:sym typeface="Arial" panose="020B0604020202020204" pitchFamily="34" charset="0"/>
            </a:endParaRPr>
          </a:p>
          <a:p>
            <a:pPr lvl="1">
              <a:lnSpc>
                <a:spcPct val="150000"/>
              </a:lnSpc>
              <a:buFont typeface="Wingdings" panose="05000000000000000000" pitchFamily="2" charset="2"/>
              <a:buChar char="Ø"/>
            </a:pPr>
            <a:endParaRPr lang="zh-CN" altLang="en-US" sz="1400" b="1">
              <a:sym typeface="Arial" panose="020B0604020202020204" pitchFamily="34" charset="0"/>
            </a:endParaRPr>
          </a:p>
          <a:p>
            <a:pPr lvl="1">
              <a:lnSpc>
                <a:spcPct val="150000"/>
              </a:lnSpc>
              <a:buFont typeface="Wingdings" panose="05000000000000000000" pitchFamily="2" charset="2"/>
              <a:buChar char="Ø"/>
            </a:pPr>
            <a:endParaRPr lang="zh-CN" altLang="en-US" sz="1400" b="1">
              <a:sym typeface="Arial" panose="020B0604020202020204" pitchFamily="34" charset="0"/>
            </a:endParaRPr>
          </a:p>
          <a:p>
            <a:pPr>
              <a:buClr>
                <a:schemeClr val="tx2"/>
              </a:buClr>
              <a:buFont typeface="Wingdings" panose="05000000000000000000" pitchFamily="2" charset="2"/>
              <a:buChar char="p"/>
            </a:pPr>
            <a:endParaRPr lang="en-US" altLang="zh-CN" sz="1400" b="1">
              <a:solidFill>
                <a:schemeClr val="accent1"/>
              </a:solidFill>
              <a:sym typeface="Arial" panose="020B0604020202020204" pitchFamily="34" charset="0"/>
            </a:endParaRPr>
          </a:p>
        </p:txBody>
      </p:sp>
      <p:pic>
        <p:nvPicPr>
          <p:cNvPr id="1741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2"/>
          <p:cNvSpPr>
            <a:spLocks noChangeArrowheads="1"/>
          </p:cNvSpPr>
          <p:nvPr/>
        </p:nvSpPr>
        <p:spPr bwMode="auto">
          <a:xfrm>
            <a:off x="1981200" y="168131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832004782"/>
              </p:ext>
            </p:extLst>
          </p:nvPr>
        </p:nvGraphicFramePr>
        <p:xfrm>
          <a:off x="2351088" y="2185504"/>
          <a:ext cx="2645137" cy="3547596"/>
        </p:xfrm>
        <a:graphic>
          <a:graphicData uri="http://schemas.openxmlformats.org/presentationml/2006/ole">
            <mc:AlternateContent xmlns:mc="http://schemas.openxmlformats.org/markup-compatibility/2006">
              <mc:Choice xmlns:v="urn:schemas-microsoft-com:vml" Requires="v">
                <p:oleObj spid="_x0000_s7249" name="Visio" r:id="rId5" imgW="3477378" imgH="4620723" progId="Visio.Drawing.15">
                  <p:embed/>
                </p:oleObj>
              </mc:Choice>
              <mc:Fallback>
                <p:oleObj name="Visio" r:id="rId5" imgW="3477378" imgH="4620723" progId="Visio.Drawing.15">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1088" y="2185504"/>
                        <a:ext cx="2645137" cy="3547596"/>
                      </a:xfrm>
                      <a:prstGeom prst="rect">
                        <a:avLst/>
                      </a:prstGeom>
                      <a:noFill/>
                    </p:spPr>
                  </p:pic>
                </p:oleObj>
              </mc:Fallback>
            </mc:AlternateContent>
          </a:graphicData>
        </a:graphic>
      </p:graphicFrame>
      <p:pic>
        <p:nvPicPr>
          <p:cNvPr id="11" name="图片 10"/>
          <p:cNvPicPr/>
          <p:nvPr/>
        </p:nvPicPr>
        <p:blipFill>
          <a:blip r:embed="rId7">
            <a:extLst>
              <a:ext uri="{28A0092B-C50C-407E-A947-70E740481C1C}">
                <a14:useLocalDpi xmlns:a14="http://schemas.microsoft.com/office/drawing/2010/main" val="0"/>
              </a:ext>
            </a:extLst>
          </a:blip>
          <a:srcRect/>
          <a:stretch>
            <a:fillRect/>
          </a:stretch>
        </p:blipFill>
        <p:spPr bwMode="auto">
          <a:xfrm>
            <a:off x="5663381" y="2061216"/>
            <a:ext cx="5633884" cy="3901204"/>
          </a:xfrm>
          <a:prstGeom prst="rect">
            <a:avLst/>
          </a:prstGeom>
          <a:noFill/>
          <a:ln>
            <a:noFill/>
          </a:ln>
        </p:spPr>
      </p:pic>
    </p:spTree>
    <p:extLst>
      <p:ext uri="{BB962C8B-B14F-4D97-AF65-F5344CB8AC3E}">
        <p14:creationId xmlns:p14="http://schemas.microsoft.com/office/powerpoint/2010/main" val="95066376"/>
      </p:ext>
    </p:extLst>
  </p:cSld>
  <p:clrMapOvr>
    <a:masterClrMapping/>
  </p:clrMapOvr>
  <p:transition advTm="66176"/>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rPr>
              <a:t>绪论</a:t>
            </a:r>
            <a:endParaRPr lang="zh-CN" altLang="zh-CN" sz="2800" dirty="0">
              <a:latin typeface="微软雅黑" panose="020B0503020204020204" pitchFamily="34" charset="-122"/>
              <a:ea typeface="微软雅黑" panose="020B0503020204020204" pitchFamily="34" charset="-122"/>
            </a:endParaRPr>
          </a:p>
        </p:txBody>
      </p:sp>
      <p:sp>
        <p:nvSpPr>
          <p:cNvPr id="17412" name="内容占位符 2"/>
          <p:cNvSpPr>
            <a:spLocks noGrp="1" noChangeArrowheads="1"/>
          </p:cNvSpPr>
          <p:nvPr>
            <p:ph idx="1"/>
          </p:nvPr>
        </p:nvSpPr>
        <p:spPr>
          <a:xfrm>
            <a:off x="1981200" y="1123950"/>
            <a:ext cx="8773886" cy="5113338"/>
          </a:xfrm>
          <a:ln/>
        </p:spPr>
        <p:txBody>
          <a:bodyPr>
            <a:normAutofit/>
          </a:bodyPr>
          <a:lstStyle/>
          <a:p>
            <a:pPr marL="342900" indent="-342900" algn="l">
              <a:buClr>
                <a:schemeClr val="tx2"/>
              </a:buClr>
              <a:buFont typeface="Wingdings" panose="05000000000000000000" pitchFamily="2" charset="2"/>
              <a:buChar char="p"/>
            </a:pPr>
            <a:r>
              <a:rPr lang="zh-CN" altLang="en-US" sz="3200" dirty="0" smtClean="0">
                <a:latin typeface="微软雅黑" panose="020B0503020204020204" pitchFamily="34" charset="-122"/>
                <a:ea typeface="微软雅黑" panose="020B0503020204020204" pitchFamily="34" charset="-122"/>
              </a:rPr>
              <a:t>研究现状</a:t>
            </a:r>
            <a:endParaRPr lang="en-US" altLang="zh-CN" sz="32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定位技术分类</a:t>
            </a:r>
            <a:endParaRPr lang="en-US" altLang="zh-CN" sz="28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endParaRPr lang="en-US" altLang="zh-CN" sz="2800" dirty="0">
              <a:latin typeface="微软雅黑" panose="020B0503020204020204" pitchFamily="34" charset="-122"/>
              <a:ea typeface="微软雅黑" panose="020B0503020204020204" pitchFamily="34" charset="-122"/>
            </a:endParaRPr>
          </a:p>
        </p:txBody>
      </p:sp>
      <p:pic>
        <p:nvPicPr>
          <p:cNvPr id="174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4" name="组合 13"/>
          <p:cNvGrpSpPr/>
          <p:nvPr/>
        </p:nvGrpSpPr>
        <p:grpSpPr>
          <a:xfrm>
            <a:off x="1524001" y="2292775"/>
            <a:ext cx="9650186" cy="4158825"/>
            <a:chOff x="1104900" y="2346979"/>
            <a:chExt cx="9650186" cy="4158825"/>
          </a:xfrm>
        </p:grpSpPr>
        <p:sp>
          <p:nvSpPr>
            <p:cNvPr id="77" name="圆角矩形 76"/>
            <p:cNvSpPr/>
            <p:nvPr/>
          </p:nvSpPr>
          <p:spPr>
            <a:xfrm>
              <a:off x="1523251" y="2347772"/>
              <a:ext cx="1811249" cy="188524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单一</a:t>
              </a:r>
              <a:endParaRPr lang="en-US" altLang="zh-CN" sz="2800" dirty="0">
                <a:latin typeface="微软雅黑" panose="020B0503020204020204" pitchFamily="34" charset="-122"/>
                <a:ea typeface="微软雅黑" panose="020B0503020204020204" pitchFamily="34" charset="-122"/>
              </a:endParaRPr>
            </a:p>
            <a:p>
              <a:pPr algn="ctr"/>
              <a:r>
                <a:rPr lang="zh-CN" altLang="en-US" sz="2800" dirty="0" smtClean="0">
                  <a:latin typeface="微软雅黑" panose="020B0503020204020204" pitchFamily="34" charset="-122"/>
                  <a:ea typeface="微软雅黑" panose="020B0503020204020204" pitchFamily="34" charset="-122"/>
                </a:rPr>
                <a:t>定位技术</a:t>
              </a:r>
              <a:endParaRPr lang="zh-CN" altLang="en-US" sz="2800" dirty="0">
                <a:latin typeface="微软雅黑" panose="020B0503020204020204" pitchFamily="34" charset="-122"/>
                <a:ea typeface="微软雅黑" panose="020B0503020204020204" pitchFamily="34" charset="-122"/>
              </a:endParaRPr>
            </a:p>
          </p:txBody>
        </p:sp>
        <p:sp>
          <p:nvSpPr>
            <p:cNvPr id="79" name="圆角矩形 78"/>
            <p:cNvSpPr/>
            <p:nvPr/>
          </p:nvSpPr>
          <p:spPr>
            <a:xfrm>
              <a:off x="3792449" y="2347772"/>
              <a:ext cx="1811249" cy="7620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蓝</a:t>
              </a:r>
              <a:r>
                <a:rPr lang="zh-CN" altLang="en-US" sz="2800" dirty="0" smtClean="0">
                  <a:latin typeface="微软雅黑" panose="020B0503020204020204" pitchFamily="34" charset="-122"/>
                  <a:ea typeface="微软雅黑" panose="020B0503020204020204" pitchFamily="34" charset="-122"/>
                </a:rPr>
                <a:t>牙定位</a:t>
              </a:r>
              <a:endParaRPr lang="zh-CN" altLang="en-US" sz="2800" dirty="0">
                <a:latin typeface="微软雅黑" panose="020B0503020204020204" pitchFamily="34" charset="-122"/>
                <a:ea typeface="微软雅黑" panose="020B0503020204020204" pitchFamily="34" charset="-122"/>
              </a:endParaRPr>
            </a:p>
          </p:txBody>
        </p:sp>
        <p:sp>
          <p:nvSpPr>
            <p:cNvPr id="80" name="圆角矩形 79"/>
            <p:cNvSpPr/>
            <p:nvPr/>
          </p:nvSpPr>
          <p:spPr>
            <a:xfrm>
              <a:off x="3792448" y="3470957"/>
              <a:ext cx="1811249" cy="7620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smtClean="0">
                  <a:latin typeface="微软雅黑" panose="020B0503020204020204" pitchFamily="34" charset="-122"/>
                  <a:ea typeface="微软雅黑" panose="020B0503020204020204" pitchFamily="34" charset="-122"/>
                </a:rPr>
                <a:t>WIFI</a:t>
              </a:r>
              <a:r>
                <a:rPr lang="zh-CN" altLang="en-US" sz="2800" dirty="0" smtClean="0">
                  <a:latin typeface="微软雅黑" panose="020B0503020204020204" pitchFamily="34" charset="-122"/>
                  <a:ea typeface="微软雅黑" panose="020B0503020204020204" pitchFamily="34" charset="-122"/>
                </a:rPr>
                <a:t>定位</a:t>
              </a:r>
              <a:endParaRPr lang="zh-CN" altLang="en-US" sz="2800" dirty="0">
                <a:latin typeface="微软雅黑" panose="020B0503020204020204" pitchFamily="34" charset="-122"/>
                <a:ea typeface="微软雅黑" panose="020B0503020204020204" pitchFamily="34" charset="-122"/>
              </a:endParaRPr>
            </a:p>
          </p:txBody>
        </p:sp>
        <p:sp>
          <p:nvSpPr>
            <p:cNvPr id="82" name="圆角矩形 81"/>
            <p:cNvSpPr/>
            <p:nvPr/>
          </p:nvSpPr>
          <p:spPr>
            <a:xfrm>
              <a:off x="5997417" y="3511469"/>
              <a:ext cx="1811249" cy="7620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超宽带</a:t>
              </a:r>
              <a:endParaRPr lang="zh-CN" altLang="en-US" sz="2800" dirty="0">
                <a:latin typeface="微软雅黑" panose="020B0503020204020204" pitchFamily="34" charset="-122"/>
                <a:ea typeface="微软雅黑" panose="020B0503020204020204" pitchFamily="34" charset="-122"/>
              </a:endParaRPr>
            </a:p>
          </p:txBody>
        </p:sp>
        <p:sp>
          <p:nvSpPr>
            <p:cNvPr id="83" name="圆角矩形 82"/>
            <p:cNvSpPr/>
            <p:nvPr/>
          </p:nvSpPr>
          <p:spPr>
            <a:xfrm>
              <a:off x="5997417" y="2346979"/>
              <a:ext cx="1811249" cy="7620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地磁定位</a:t>
              </a:r>
              <a:endParaRPr lang="zh-CN" altLang="en-US" sz="2800" dirty="0">
                <a:latin typeface="微软雅黑" panose="020B0503020204020204" pitchFamily="34" charset="-122"/>
                <a:ea typeface="微软雅黑" panose="020B0503020204020204" pitchFamily="34" charset="-122"/>
              </a:endParaRPr>
            </a:p>
          </p:txBody>
        </p:sp>
        <p:sp>
          <p:nvSpPr>
            <p:cNvPr id="84" name="圆角矩形 83"/>
            <p:cNvSpPr/>
            <p:nvPr/>
          </p:nvSpPr>
          <p:spPr>
            <a:xfrm>
              <a:off x="8127477" y="2346979"/>
              <a:ext cx="1811249" cy="7620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声信号</a:t>
              </a:r>
              <a:endParaRPr lang="zh-CN" altLang="en-US" sz="2800" dirty="0">
                <a:latin typeface="微软雅黑" panose="020B0503020204020204" pitchFamily="34" charset="-122"/>
                <a:ea typeface="微软雅黑" panose="020B0503020204020204" pitchFamily="34" charset="-122"/>
              </a:endParaRPr>
            </a:p>
          </p:txBody>
        </p:sp>
        <p:sp>
          <p:nvSpPr>
            <p:cNvPr id="86" name="圆角矩形 85"/>
            <p:cNvSpPr/>
            <p:nvPr/>
          </p:nvSpPr>
          <p:spPr>
            <a:xfrm>
              <a:off x="8127477" y="3510676"/>
              <a:ext cx="1811249" cy="7620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smtClean="0">
                  <a:latin typeface="微软雅黑" panose="020B0503020204020204" pitchFamily="34" charset="-122"/>
                  <a:ea typeface="微软雅黑" panose="020B0503020204020204" pitchFamily="34" charset="-122"/>
                </a:rPr>
                <a:t>IMU</a:t>
              </a:r>
              <a:endParaRPr lang="zh-CN" altLang="en-US" sz="2800" dirty="0">
                <a:latin typeface="微软雅黑" panose="020B0503020204020204" pitchFamily="34" charset="-122"/>
                <a:ea typeface="微软雅黑" panose="020B0503020204020204" pitchFamily="34" charset="-122"/>
              </a:endParaRPr>
            </a:p>
          </p:txBody>
        </p:sp>
        <p:sp>
          <p:nvSpPr>
            <p:cNvPr id="87" name="圆角矩形 86"/>
            <p:cNvSpPr/>
            <p:nvPr/>
          </p:nvSpPr>
          <p:spPr>
            <a:xfrm>
              <a:off x="1523251" y="4678820"/>
              <a:ext cx="1811249" cy="13219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多</a:t>
              </a:r>
              <a:r>
                <a:rPr lang="zh-CN" altLang="en-US" sz="2800" dirty="0" smtClean="0">
                  <a:latin typeface="微软雅黑" panose="020B0503020204020204" pitchFamily="34" charset="-122"/>
                  <a:ea typeface="微软雅黑" panose="020B0503020204020204" pitchFamily="34" charset="-122"/>
                </a:rPr>
                <a:t>源信息</a:t>
              </a:r>
              <a:endParaRPr lang="en-US" altLang="zh-CN" sz="2800" dirty="0" smtClean="0">
                <a:latin typeface="微软雅黑" panose="020B0503020204020204" pitchFamily="34" charset="-122"/>
                <a:ea typeface="微软雅黑" panose="020B0503020204020204" pitchFamily="34" charset="-122"/>
              </a:endParaRPr>
            </a:p>
            <a:p>
              <a:pPr algn="ctr"/>
              <a:r>
                <a:rPr lang="zh-CN" altLang="en-US" sz="2800" dirty="0" smtClean="0">
                  <a:latin typeface="微软雅黑" panose="020B0503020204020204" pitchFamily="34" charset="-122"/>
                  <a:ea typeface="微软雅黑" panose="020B0503020204020204" pitchFamily="34" charset="-122"/>
                </a:rPr>
                <a:t>融合定位</a:t>
              </a:r>
              <a:endParaRPr lang="zh-CN" altLang="en-US" sz="2800" dirty="0">
                <a:latin typeface="微软雅黑" panose="020B0503020204020204" pitchFamily="34" charset="-122"/>
                <a:ea typeface="微软雅黑" panose="020B0503020204020204" pitchFamily="34" charset="-122"/>
              </a:endParaRPr>
            </a:p>
          </p:txBody>
        </p:sp>
        <p:sp>
          <p:nvSpPr>
            <p:cNvPr id="88" name="圆角矩形 87"/>
            <p:cNvSpPr/>
            <p:nvPr/>
          </p:nvSpPr>
          <p:spPr>
            <a:xfrm>
              <a:off x="6558780" y="4675959"/>
              <a:ext cx="1960653" cy="7620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smtClean="0">
                  <a:latin typeface="微软雅黑" panose="020B0503020204020204" pitchFamily="34" charset="-122"/>
                  <a:ea typeface="微软雅黑" panose="020B0503020204020204" pitchFamily="34" charset="-122"/>
                </a:rPr>
                <a:t>WIFI/IMU</a:t>
              </a:r>
              <a:endParaRPr lang="zh-CN" altLang="en-US" sz="2800" dirty="0">
                <a:latin typeface="微软雅黑" panose="020B0503020204020204" pitchFamily="34" charset="-122"/>
                <a:ea typeface="微软雅黑" panose="020B0503020204020204" pitchFamily="34" charset="-122"/>
              </a:endParaRPr>
            </a:p>
          </p:txBody>
        </p:sp>
        <p:sp>
          <p:nvSpPr>
            <p:cNvPr id="89" name="圆角矩形 88"/>
            <p:cNvSpPr/>
            <p:nvPr/>
          </p:nvSpPr>
          <p:spPr>
            <a:xfrm>
              <a:off x="3792448" y="4675959"/>
              <a:ext cx="2308384" cy="7620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地磁</a:t>
              </a:r>
              <a:r>
                <a:rPr lang="en-US" altLang="zh-CN" sz="2800" dirty="0" smtClean="0">
                  <a:latin typeface="微软雅黑" panose="020B0503020204020204" pitchFamily="34" charset="-122"/>
                  <a:ea typeface="微软雅黑" panose="020B0503020204020204" pitchFamily="34" charset="-122"/>
                </a:rPr>
                <a:t>/IMU</a:t>
              </a:r>
              <a:endParaRPr lang="zh-CN" altLang="en-US" sz="2800" dirty="0">
                <a:latin typeface="微软雅黑" panose="020B0503020204020204" pitchFamily="34" charset="-122"/>
                <a:ea typeface="微软雅黑" panose="020B0503020204020204" pitchFamily="34" charset="-122"/>
              </a:endParaRPr>
            </a:p>
          </p:txBody>
        </p:sp>
        <p:sp>
          <p:nvSpPr>
            <p:cNvPr id="90" name="圆角矩形 89"/>
            <p:cNvSpPr/>
            <p:nvPr/>
          </p:nvSpPr>
          <p:spPr>
            <a:xfrm>
              <a:off x="3792448" y="5743748"/>
              <a:ext cx="2308384" cy="7620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超宽带</a:t>
              </a:r>
              <a:r>
                <a:rPr lang="en-US" altLang="zh-CN" sz="2800" dirty="0" smtClean="0">
                  <a:latin typeface="微软雅黑" panose="020B0503020204020204" pitchFamily="34" charset="-122"/>
                  <a:ea typeface="微软雅黑" panose="020B0503020204020204" pitchFamily="34" charset="-122"/>
                </a:rPr>
                <a:t>/IMU</a:t>
              </a:r>
              <a:endParaRPr lang="zh-CN" altLang="en-US" sz="28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6757695" y="5669064"/>
              <a:ext cx="574196" cy="769441"/>
            </a:xfrm>
            <a:prstGeom prst="rect">
              <a:avLst/>
            </a:prstGeom>
            <a:noFill/>
          </p:spPr>
          <p:txBody>
            <a:bodyPr wrap="none" rtlCol="0">
              <a:spAutoFit/>
            </a:bodyPr>
            <a:lstStyle/>
            <a:p>
              <a:r>
                <a:rPr lang="en-US" altLang="zh-CN" sz="4400" dirty="0" smtClean="0"/>
                <a:t>…</a:t>
              </a:r>
              <a:endParaRPr lang="zh-CN" altLang="en-US" sz="4400" dirty="0"/>
            </a:p>
          </p:txBody>
        </p:sp>
        <p:sp>
          <p:nvSpPr>
            <p:cNvPr id="92" name="文本框 91"/>
            <p:cNvSpPr txBox="1"/>
            <p:nvPr/>
          </p:nvSpPr>
          <p:spPr>
            <a:xfrm>
              <a:off x="10180890" y="3356279"/>
              <a:ext cx="574196" cy="769441"/>
            </a:xfrm>
            <a:prstGeom prst="rect">
              <a:avLst/>
            </a:prstGeom>
            <a:noFill/>
          </p:spPr>
          <p:txBody>
            <a:bodyPr wrap="none" rtlCol="0">
              <a:spAutoFit/>
            </a:bodyPr>
            <a:lstStyle/>
            <a:p>
              <a:r>
                <a:rPr lang="en-US" altLang="zh-CN" sz="4400" dirty="0" smtClean="0"/>
                <a:t>…</a:t>
              </a:r>
              <a:endParaRPr lang="zh-CN" altLang="en-US" sz="4400" dirty="0"/>
            </a:p>
          </p:txBody>
        </p:sp>
        <p:cxnSp>
          <p:nvCxnSpPr>
            <p:cNvPr id="13" name="直接连接符 12"/>
            <p:cNvCxnSpPr/>
            <p:nvPr/>
          </p:nvCxnSpPr>
          <p:spPr>
            <a:xfrm>
              <a:off x="1104900" y="4457700"/>
              <a:ext cx="9363088" cy="0"/>
            </a:xfrm>
            <a:prstGeom prst="line">
              <a:avLst/>
            </a:prstGeom>
            <a:ln w="19050">
              <a:prstDash val="lgDash"/>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156633560"/>
      </p:ext>
    </p:extLst>
  </p:cSld>
  <p:clrMapOvr>
    <a:masterClrMapping/>
  </p:clrMapOvr>
  <p:transition advTm="66176"/>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2010092420083232642.jpg"/>
          <p:cNvPicPr>
            <a:picLocks noChangeAspect="1"/>
          </p:cNvPicPr>
          <p:nvPr/>
        </p:nvPicPr>
        <p:blipFill>
          <a:blip r:embed="rId3" cstate="print"/>
          <a:stretch>
            <a:fillRect/>
          </a:stretch>
        </p:blipFill>
        <p:spPr>
          <a:xfrm>
            <a:off x="8888424" y="5013326"/>
            <a:ext cx="1801813" cy="1801813"/>
          </a:xfrm>
          <a:prstGeom prst="rect">
            <a:avLst/>
          </a:prstGeom>
        </p:spPr>
      </p:pic>
      <p:sp>
        <p:nvSpPr>
          <p:cNvPr id="4098"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sym typeface="Times New Roman" panose="02020603050405020304" pitchFamily="18" charset="0"/>
              </a:rPr>
              <a:t>目录</a:t>
            </a:r>
            <a:endParaRPr lang="zh-CN" altLang="en-US" sz="2800" dirty="0">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4100" name="内容占位符 2"/>
          <p:cNvSpPr>
            <a:spLocks noGrp="1" noChangeArrowheads="1"/>
          </p:cNvSpPr>
          <p:nvPr>
            <p:ph idx="1"/>
          </p:nvPr>
        </p:nvSpPr>
        <p:spPr>
          <a:xfrm>
            <a:off x="1981200" y="1123950"/>
            <a:ext cx="8229600" cy="5113338"/>
          </a:xfrm>
          <a:ln/>
        </p:spPr>
        <p:txBody>
          <a:bodyPr>
            <a:normAutofit/>
          </a:bodyPr>
          <a:lstStyle/>
          <a:p>
            <a:pPr marL="342900" indent="-342900" algn="l">
              <a:buClr>
                <a:schemeClr val="tx2"/>
              </a:buClr>
              <a:buFont typeface="Wingdings" panose="05000000000000000000" pitchFamily="2" charset="2"/>
              <a:buChar char="p"/>
            </a:pPr>
            <a:r>
              <a:rPr lang="zh-CN" altLang="en-US" sz="4000" dirty="0">
                <a:latin typeface="微软雅黑" panose="020B0503020204020204" pitchFamily="34" charset="-122"/>
                <a:ea typeface="微软雅黑" panose="020B0503020204020204" pitchFamily="34" charset="-122"/>
              </a:rPr>
              <a:t>绪论</a:t>
            </a:r>
            <a:endParaRPr lang="en-US" altLang="zh-CN" sz="4000" dirty="0" smtClean="0">
              <a:latin typeface="微软雅黑" panose="020B0503020204020204" pitchFamily="34" charset="-122"/>
              <a:ea typeface="微软雅黑" panose="020B0503020204020204" pitchFamily="34" charset="-122"/>
            </a:endParaRPr>
          </a:p>
          <a:p>
            <a:pPr marL="342900" indent="-342900" algn="l">
              <a:buClr>
                <a:schemeClr val="tx2"/>
              </a:buClr>
              <a:buFont typeface="Wingdings" panose="05000000000000000000" pitchFamily="2" charset="2"/>
              <a:buChar char="p"/>
            </a:pPr>
            <a:r>
              <a:rPr lang="zh-CN" altLang="en-US" sz="4000" dirty="0" smtClean="0">
                <a:latin typeface="微软雅黑" panose="020B0503020204020204" pitchFamily="34" charset="-122"/>
                <a:ea typeface="微软雅黑" panose="020B0503020204020204" pitchFamily="34" charset="-122"/>
              </a:rPr>
              <a:t>系统</a:t>
            </a:r>
            <a:r>
              <a:rPr lang="zh-CN" altLang="en-US" sz="4000" dirty="0">
                <a:latin typeface="微软雅黑" panose="020B0503020204020204" pitchFamily="34" charset="-122"/>
                <a:ea typeface="微软雅黑" panose="020B0503020204020204" pitchFamily="34" charset="-122"/>
              </a:rPr>
              <a:t>子模块算法设计</a:t>
            </a:r>
            <a:endParaRPr lang="en-US" altLang="zh-CN" sz="4000" dirty="0">
              <a:latin typeface="微软雅黑" panose="020B0503020204020204" pitchFamily="34" charset="-122"/>
              <a:ea typeface="微软雅黑" panose="020B0503020204020204" pitchFamily="34" charset="-122"/>
            </a:endParaRPr>
          </a:p>
          <a:p>
            <a:pPr marL="342900" indent="-342900" algn="l">
              <a:buClr>
                <a:schemeClr val="tx2"/>
              </a:buClr>
              <a:buFont typeface="Wingdings" panose="05000000000000000000" pitchFamily="2" charset="2"/>
              <a:buChar char="p"/>
            </a:pPr>
            <a:r>
              <a:rPr lang="zh-CN" altLang="en-US" sz="4000" dirty="0">
                <a:latin typeface="微软雅黑" panose="020B0503020204020204" pitchFamily="34" charset="-122"/>
                <a:ea typeface="微软雅黑" panose="020B0503020204020204" pitchFamily="34" charset="-122"/>
              </a:rPr>
              <a:t>室内融合定位算法设计</a:t>
            </a:r>
            <a:endParaRPr lang="en-US" altLang="zh-CN" sz="4000" dirty="0">
              <a:latin typeface="微软雅黑" panose="020B0503020204020204" pitchFamily="34" charset="-122"/>
              <a:ea typeface="微软雅黑" panose="020B0503020204020204" pitchFamily="34" charset="-122"/>
            </a:endParaRPr>
          </a:p>
          <a:p>
            <a:pPr marL="342900" indent="-342900" algn="l">
              <a:buClr>
                <a:schemeClr val="tx2"/>
              </a:buClr>
              <a:buFont typeface="Wingdings" panose="05000000000000000000" pitchFamily="2" charset="2"/>
              <a:buChar char="p"/>
            </a:pPr>
            <a:r>
              <a:rPr lang="zh-CN" altLang="en-US" sz="4000" dirty="0">
                <a:latin typeface="微软雅黑" panose="020B0503020204020204" pitchFamily="34" charset="-122"/>
                <a:ea typeface="微软雅黑" panose="020B0503020204020204" pitchFamily="34" charset="-122"/>
              </a:rPr>
              <a:t>系统实现</a:t>
            </a:r>
            <a:endParaRPr lang="en-US" altLang="zh-CN" sz="4000" dirty="0">
              <a:latin typeface="微软雅黑" panose="020B0503020204020204" pitchFamily="34" charset="-122"/>
              <a:ea typeface="微软雅黑" panose="020B0503020204020204" pitchFamily="34" charset="-122"/>
            </a:endParaRPr>
          </a:p>
          <a:p>
            <a:pPr marL="342900" indent="-342900" algn="l">
              <a:buClr>
                <a:schemeClr val="tx2"/>
              </a:buClr>
              <a:buFont typeface="Wingdings" panose="05000000000000000000" pitchFamily="2" charset="2"/>
              <a:buChar char="p"/>
            </a:pPr>
            <a:r>
              <a:rPr lang="zh-CN" altLang="en-US" sz="4000" dirty="0" smtClean="0">
                <a:solidFill>
                  <a:srgbClr val="FF0000"/>
                </a:solidFill>
                <a:latin typeface="微软雅黑" panose="020B0503020204020204" pitchFamily="34" charset="-122"/>
                <a:ea typeface="微软雅黑" panose="020B0503020204020204" pitchFamily="34" charset="-122"/>
              </a:rPr>
              <a:t>总结和展望</a:t>
            </a:r>
            <a:endParaRPr lang="zh-CN" altLang="en-US" sz="4000" dirty="0">
              <a:solidFill>
                <a:srgbClr val="FF0000"/>
              </a:solidFill>
              <a:latin typeface="微软雅黑" panose="020B0503020204020204" pitchFamily="34" charset="-122"/>
              <a:ea typeface="微软雅黑" panose="020B0503020204020204" pitchFamily="34" charset="-122"/>
            </a:endParaRPr>
          </a:p>
        </p:txBody>
      </p:sp>
      <p:pic>
        <p:nvPicPr>
          <p:cNvPr id="4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7841949"/>
      </p:ext>
    </p:extLst>
  </p:cSld>
  <p:clrMapOvr>
    <a:masterClrMapping/>
  </p:clrMapOvr>
  <p:transition advTm="9765"/>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rPr>
              <a:t>总结和展望</a:t>
            </a:r>
            <a:endParaRPr lang="zh-CN" altLang="zh-CN" sz="2800" dirty="0">
              <a:latin typeface="微软雅黑" panose="020B0503020204020204" pitchFamily="34" charset="-122"/>
              <a:ea typeface="微软雅黑" panose="020B0503020204020204" pitchFamily="34" charset="-122"/>
            </a:endParaRPr>
          </a:p>
        </p:txBody>
      </p:sp>
      <p:sp>
        <p:nvSpPr>
          <p:cNvPr id="17412" name="内容占位符 2"/>
          <p:cNvSpPr>
            <a:spLocks noGrp="1" noChangeArrowheads="1"/>
          </p:cNvSpPr>
          <p:nvPr>
            <p:ph idx="1"/>
          </p:nvPr>
        </p:nvSpPr>
        <p:spPr>
          <a:xfrm>
            <a:off x="1524001" y="1074738"/>
            <a:ext cx="9006114" cy="5113338"/>
          </a:xfrm>
          <a:ln/>
        </p:spPr>
        <p:txBody>
          <a:bodyPr>
            <a:normAutofit/>
          </a:bodyPr>
          <a:lstStyle/>
          <a:p>
            <a:pPr marL="342900" indent="-342900" algn="l">
              <a:buClr>
                <a:schemeClr val="tx2"/>
              </a:buClr>
              <a:buFont typeface="Wingdings" panose="05000000000000000000" pitchFamily="2" charset="2"/>
              <a:buChar char="p"/>
            </a:pPr>
            <a:r>
              <a:rPr lang="zh-CN" altLang="en-US" sz="3200" dirty="0" smtClean="0">
                <a:latin typeface="微软雅黑" panose="020B0503020204020204" pitchFamily="34" charset="-122"/>
                <a:ea typeface="微软雅黑" panose="020B0503020204020204" pitchFamily="34" charset="-122"/>
              </a:rPr>
              <a:t>总结</a:t>
            </a:r>
            <a:endParaRPr lang="en-US" altLang="zh-CN" sz="32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基于智能手机平台，对</a:t>
            </a:r>
            <a:r>
              <a:rPr lang="en-US" altLang="zh-CN" sz="2800" dirty="0" smtClean="0">
                <a:latin typeface="微软雅黑" panose="020B0503020204020204" pitchFamily="34" charset="-122"/>
                <a:ea typeface="微软雅黑" panose="020B0503020204020204" pitchFamily="34" charset="-122"/>
              </a:rPr>
              <a:t>PDR</a:t>
            </a:r>
            <a:r>
              <a:rPr lang="zh-CN" altLang="en-US" sz="2800" dirty="0" smtClean="0">
                <a:latin typeface="微软雅黑" panose="020B0503020204020204" pitchFamily="34" charset="-122"/>
                <a:ea typeface="微软雅黑" panose="020B0503020204020204" pitchFamily="34" charset="-122"/>
              </a:rPr>
              <a:t>模块算法</a:t>
            </a:r>
            <a:r>
              <a:rPr lang="zh-CN" altLang="en-US" sz="2800" dirty="0" smtClean="0">
                <a:latin typeface="微软雅黑" panose="020B0503020204020204" pitchFamily="34" charset="-122"/>
                <a:ea typeface="微软雅黑" panose="020B0503020204020204" pitchFamily="34" charset="-122"/>
              </a:rPr>
              <a:t>进行实现</a:t>
            </a:r>
            <a:r>
              <a:rPr lang="zh-CN" altLang="en-US" sz="2800" dirty="0" smtClean="0">
                <a:latin typeface="微软雅黑" panose="020B0503020204020204" pitchFamily="34" charset="-122"/>
                <a:ea typeface="微软雅黑" panose="020B0503020204020204" pitchFamily="34" charset="-122"/>
              </a:rPr>
              <a:t>，并结合声信号定位对步长估计算法进行</a:t>
            </a:r>
            <a:r>
              <a:rPr lang="zh-CN" altLang="en-US" sz="2800" dirty="0" smtClean="0">
                <a:latin typeface="微软雅黑" panose="020B0503020204020204" pitchFamily="34" charset="-122"/>
                <a:ea typeface="微软雅黑" panose="020B0503020204020204" pitchFamily="34" charset="-122"/>
              </a:rPr>
              <a:t>改进</a:t>
            </a:r>
            <a:endParaRPr lang="en-US" altLang="zh-CN" sz="28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提出并实现了室内空旷场景下，基于声信号定位与</a:t>
            </a:r>
            <a:r>
              <a:rPr lang="en-US" altLang="zh-CN" sz="2800" dirty="0" smtClean="0">
                <a:latin typeface="微软雅黑" panose="020B0503020204020204" pitchFamily="34" charset="-122"/>
                <a:ea typeface="微软雅黑" panose="020B0503020204020204" pitchFamily="34" charset="-122"/>
              </a:rPr>
              <a:t>PDR</a:t>
            </a:r>
            <a:r>
              <a:rPr lang="zh-CN" altLang="en-US" sz="2800" dirty="0" smtClean="0">
                <a:latin typeface="微软雅黑" panose="020B0503020204020204" pitchFamily="34" charset="-122"/>
                <a:ea typeface="微软雅黑" panose="020B0503020204020204" pitchFamily="34" charset="-122"/>
              </a:rPr>
              <a:t>的融合定位解决方案。</a:t>
            </a:r>
            <a:endParaRPr lang="en-US" altLang="zh-CN" sz="28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提出并实现了室内走廊场景下，基于声信号</a:t>
            </a:r>
            <a:r>
              <a:rPr lang="en-US" altLang="zh-CN" sz="2800" dirty="0" smtClean="0">
                <a:latin typeface="微软雅黑" panose="020B0503020204020204" pitchFamily="34" charset="-122"/>
                <a:ea typeface="微软雅黑" panose="020B0503020204020204" pitchFamily="34" charset="-122"/>
              </a:rPr>
              <a:t>TDOA、PDR</a:t>
            </a:r>
            <a:r>
              <a:rPr lang="zh-CN" altLang="en-US" sz="2800" dirty="0" smtClean="0">
                <a:latin typeface="微软雅黑" panose="020B0503020204020204" pitchFamily="34" charset="-122"/>
                <a:ea typeface="微软雅黑" panose="020B0503020204020204" pitchFamily="34" charset="-122"/>
              </a:rPr>
              <a:t>与地图信息的低成本融合定位解决方案</a:t>
            </a:r>
            <a:endParaRPr lang="en-US" altLang="zh-CN" sz="3200" dirty="0" smtClean="0">
              <a:latin typeface="微软雅黑" panose="020B0503020204020204" pitchFamily="34" charset="-122"/>
              <a:ea typeface="微软雅黑" panose="020B0503020204020204" pitchFamily="34" charset="-122"/>
            </a:endParaRPr>
          </a:p>
          <a:p>
            <a:pPr marL="342900" indent="-342900" algn="l">
              <a:buClr>
                <a:schemeClr val="tx2"/>
              </a:buClr>
              <a:buFont typeface="Wingdings" panose="05000000000000000000" pitchFamily="2" charset="2"/>
              <a:buChar char="p"/>
            </a:pPr>
            <a:r>
              <a:rPr lang="zh-CN" altLang="en-US" sz="3200" dirty="0" smtClean="0">
                <a:latin typeface="微软雅黑" panose="020B0503020204020204" pitchFamily="34" charset="-122"/>
                <a:ea typeface="微软雅黑" panose="020B0503020204020204" pitchFamily="34" charset="-122"/>
              </a:rPr>
              <a:t>展望</a:t>
            </a:r>
            <a:endParaRPr lang="en-US" altLang="zh-CN" sz="32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考虑不同的手持模式</a:t>
            </a:r>
            <a:endParaRPr lang="en-US" altLang="zh-CN" sz="28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对重采样算法进行创新</a:t>
            </a:r>
            <a:endParaRPr lang="en-US" altLang="zh-CN" sz="28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考虑空旷、走廊两种系统的衔接</a:t>
            </a:r>
            <a:endParaRPr lang="en-US" altLang="zh-CN" sz="2800" dirty="0" smtClean="0">
              <a:latin typeface="微软雅黑" panose="020B0503020204020204" pitchFamily="34" charset="-122"/>
              <a:ea typeface="微软雅黑" panose="020B0503020204020204" pitchFamily="34" charset="-122"/>
            </a:endParaRPr>
          </a:p>
          <a:p>
            <a:pPr marL="342900" indent="-342900" algn="l">
              <a:buClr>
                <a:schemeClr val="tx2"/>
              </a:buClr>
              <a:buFont typeface="Wingdings" panose="05000000000000000000" pitchFamily="2" charset="2"/>
              <a:buChar char="p"/>
            </a:pPr>
            <a:endParaRPr lang="en-US" altLang="zh-CN" sz="3200" dirty="0">
              <a:latin typeface="微软雅黑" panose="020B0503020204020204" pitchFamily="34" charset="-122"/>
              <a:ea typeface="微软雅黑" panose="020B0503020204020204" pitchFamily="34" charset="-122"/>
            </a:endParaRPr>
          </a:p>
        </p:txBody>
      </p:sp>
      <p:sp>
        <p:nvSpPr>
          <p:cNvPr id="17413" name="内容占位符 3"/>
          <p:cNvSpPr>
            <a:spLocks noGrp="1" noChangeArrowheads="1"/>
          </p:cNvSpPr>
          <p:nvPr/>
        </p:nvSpPr>
        <p:spPr bwMode="auto">
          <a:xfrm>
            <a:off x="2351088" y="5589589"/>
            <a:ext cx="6265862" cy="1366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Clr>
                <a:schemeClr val="tx2"/>
              </a:buClr>
              <a:buFont typeface="Wingdings" panose="05000000000000000000" pitchFamily="2" charset="2"/>
              <a:buChar char="p"/>
            </a:pPr>
            <a:endParaRPr lang="zh-CN" altLang="en-US" sz="1400" b="1">
              <a:sym typeface="Arial" panose="020B0604020202020204" pitchFamily="34" charset="0"/>
            </a:endParaRPr>
          </a:p>
          <a:p>
            <a:pPr lvl="1">
              <a:lnSpc>
                <a:spcPct val="150000"/>
              </a:lnSpc>
              <a:buFont typeface="Wingdings" panose="05000000000000000000" pitchFamily="2" charset="2"/>
              <a:buChar char="Ø"/>
            </a:pPr>
            <a:endParaRPr lang="zh-CN" altLang="en-US" sz="1400" b="1">
              <a:sym typeface="Arial" panose="020B0604020202020204" pitchFamily="34" charset="0"/>
            </a:endParaRPr>
          </a:p>
          <a:p>
            <a:pPr lvl="1">
              <a:lnSpc>
                <a:spcPct val="150000"/>
              </a:lnSpc>
              <a:buFont typeface="Wingdings" panose="05000000000000000000" pitchFamily="2" charset="2"/>
              <a:buChar char="Ø"/>
            </a:pPr>
            <a:endParaRPr lang="zh-CN" altLang="en-US" sz="1400" b="1">
              <a:sym typeface="Arial" panose="020B0604020202020204" pitchFamily="34" charset="0"/>
            </a:endParaRPr>
          </a:p>
          <a:p>
            <a:pPr>
              <a:buClr>
                <a:schemeClr val="tx2"/>
              </a:buClr>
              <a:buFont typeface="Wingdings" panose="05000000000000000000" pitchFamily="2" charset="2"/>
              <a:buChar char="p"/>
            </a:pPr>
            <a:endParaRPr lang="en-US" altLang="zh-CN" sz="1400" b="1">
              <a:solidFill>
                <a:schemeClr val="accent1"/>
              </a:solidFill>
              <a:sym typeface="Arial" panose="020B0604020202020204" pitchFamily="34" charset="0"/>
            </a:endParaRPr>
          </a:p>
        </p:txBody>
      </p:sp>
      <p:pic>
        <p:nvPicPr>
          <p:cNvPr id="174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66314578"/>
      </p:ext>
    </p:extLst>
  </p:cSld>
  <p:clrMapOvr>
    <a:masterClrMapping/>
  </p:clrMapOvr>
  <p:transition advTm="66176"/>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rPr>
              <a:t>攻读硕士学位期间研究成果</a:t>
            </a:r>
            <a:endParaRPr lang="zh-CN" altLang="zh-CN" sz="2800" dirty="0">
              <a:latin typeface="微软雅黑" panose="020B0503020204020204" pitchFamily="34" charset="-122"/>
              <a:ea typeface="微软雅黑" panose="020B0503020204020204" pitchFamily="34" charset="-122"/>
            </a:endParaRPr>
          </a:p>
        </p:txBody>
      </p:sp>
      <p:sp>
        <p:nvSpPr>
          <p:cNvPr id="17412" name="内容占位符 2"/>
          <p:cNvSpPr>
            <a:spLocks noGrp="1" noChangeArrowheads="1"/>
          </p:cNvSpPr>
          <p:nvPr>
            <p:ph idx="1"/>
          </p:nvPr>
        </p:nvSpPr>
        <p:spPr>
          <a:xfrm>
            <a:off x="1981200" y="1123950"/>
            <a:ext cx="9615714" cy="5498076"/>
          </a:xfrm>
          <a:ln/>
        </p:spPr>
        <p:txBody>
          <a:bodyPr>
            <a:normAutofit fontScale="92500"/>
          </a:bodyPr>
          <a:lstStyle/>
          <a:p>
            <a:pPr marL="342900" indent="-342900" algn="l">
              <a:buClr>
                <a:schemeClr val="tx2"/>
              </a:buClr>
              <a:buFont typeface="Wingdings" panose="05000000000000000000" pitchFamily="2" charset="2"/>
              <a:buChar char="p"/>
            </a:pPr>
            <a:r>
              <a:rPr lang="zh-CN" altLang="en-US" sz="3200" dirty="0" smtClean="0">
                <a:latin typeface="微软雅黑" panose="020B0503020204020204" pitchFamily="34" charset="-122"/>
                <a:ea typeface="微软雅黑" panose="020B0503020204020204" pitchFamily="34" charset="-122"/>
              </a:rPr>
              <a:t>攻读硕士学位期间研究成果</a:t>
            </a:r>
            <a:endParaRPr lang="en-US" altLang="zh-CN" sz="3200" dirty="0" smtClean="0">
              <a:latin typeface="微软雅黑" panose="020B0503020204020204" pitchFamily="34" charset="-122"/>
              <a:ea typeface="微软雅黑" panose="020B0503020204020204" pitchFamily="34" charset="-122"/>
            </a:endParaRPr>
          </a:p>
          <a:p>
            <a:pPr marL="914400" lvl="1" indent="-457200" algn="l">
              <a:lnSpc>
                <a:spcPct val="110000"/>
              </a:lnSpc>
              <a:buClr>
                <a:schemeClr val="tx2"/>
              </a:buClr>
              <a:buFont typeface="Wingdings" panose="05000000000000000000" pitchFamily="2" charset="2"/>
              <a:buChar char="Ø"/>
            </a:pPr>
            <a:r>
              <a:rPr lang="zh-CN" altLang="zh-CN" sz="2800" dirty="0">
                <a:latin typeface="微软雅黑" panose="020B0503020204020204" pitchFamily="34" charset="-122"/>
                <a:ea typeface="微软雅黑" panose="020B0503020204020204" pitchFamily="34" charset="-122"/>
              </a:rPr>
              <a:t>第二作者（导师为第一作者），一种利用声信号与惯性导航融合的室内定位系统及定位方法，申请号：</a:t>
            </a:r>
            <a:r>
              <a:rPr lang="en-US" altLang="zh-CN" sz="2800" dirty="0">
                <a:latin typeface="微软雅黑" panose="020B0503020204020204" pitchFamily="34" charset="-122"/>
                <a:ea typeface="微软雅黑" panose="020B0503020204020204" pitchFamily="34" charset="-122"/>
              </a:rPr>
              <a:t>201711449557.3.</a:t>
            </a:r>
            <a:r>
              <a:rPr lang="zh-CN" altLang="zh-CN" sz="2800" dirty="0">
                <a:latin typeface="微软雅黑" panose="020B0503020204020204" pitchFamily="34" charset="-122"/>
                <a:ea typeface="微软雅黑" panose="020B0503020204020204" pitchFamily="34" charset="-122"/>
              </a:rPr>
              <a:t>（发明专利，已受理）</a:t>
            </a:r>
            <a:endParaRPr lang="en-US" altLang="zh-CN" sz="2800" dirty="0">
              <a:latin typeface="微软雅黑" panose="020B0503020204020204" pitchFamily="34" charset="-122"/>
              <a:ea typeface="微软雅黑" panose="020B0503020204020204" pitchFamily="34" charset="-122"/>
            </a:endParaRPr>
          </a:p>
          <a:p>
            <a:pPr marL="914400" lvl="1" indent="-457200" algn="l">
              <a:lnSpc>
                <a:spcPct val="110000"/>
              </a:lnSpc>
              <a:buClr>
                <a:schemeClr val="tx2"/>
              </a:buClr>
              <a:buFont typeface="Wingdings" panose="05000000000000000000" pitchFamily="2" charset="2"/>
              <a:buChar char="Ø"/>
            </a:pPr>
            <a:r>
              <a:rPr lang="zh-CN" altLang="zh-CN" sz="2800" dirty="0">
                <a:latin typeface="微软雅黑" panose="020B0503020204020204" pitchFamily="34" charset="-122"/>
                <a:ea typeface="微软雅黑" panose="020B0503020204020204" pitchFamily="34" charset="-122"/>
              </a:rPr>
              <a:t>第二作者（导师为第一作者），一种基于声音的投掷物自动报靶系统及报靶方法，申请号：</a:t>
            </a:r>
            <a:r>
              <a:rPr lang="en-US" altLang="zh-CN" sz="2800" dirty="0">
                <a:latin typeface="微软雅黑" panose="020B0503020204020204" pitchFamily="34" charset="-122"/>
                <a:ea typeface="微软雅黑" panose="020B0503020204020204" pitchFamily="34" charset="-122"/>
              </a:rPr>
              <a:t>201710763083.3.</a:t>
            </a:r>
            <a:r>
              <a:rPr lang="zh-CN" altLang="zh-CN" sz="2800" dirty="0">
                <a:latin typeface="微软雅黑" panose="020B0503020204020204" pitchFamily="34" charset="-122"/>
                <a:ea typeface="微软雅黑" panose="020B0503020204020204" pitchFamily="34" charset="-122"/>
              </a:rPr>
              <a:t>（发明专利，已公开</a:t>
            </a:r>
            <a:r>
              <a:rPr lang="zh-CN" altLang="zh-CN"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marL="914400" lvl="1" indent="-457200" algn="l">
              <a:lnSpc>
                <a:spcPct val="110000"/>
              </a:lnSpc>
              <a:buClr>
                <a:schemeClr val="tx2"/>
              </a:buClr>
              <a:buFont typeface="Wingdings" panose="05000000000000000000" pitchFamily="2" charset="2"/>
              <a:buChar char="Ø"/>
            </a:pPr>
            <a:r>
              <a:rPr lang="zh-CN" altLang="zh-CN" sz="2800" dirty="0">
                <a:latin typeface="微软雅黑" panose="020B0503020204020204" pitchFamily="34" charset="-122"/>
                <a:ea typeface="微软雅黑" panose="020B0503020204020204" pitchFamily="34" charset="-122"/>
              </a:rPr>
              <a:t>第五作者，一种基于智能手机阵列的波达角估计系统实现方法，申请号：</a:t>
            </a:r>
            <a:r>
              <a:rPr lang="en-US" altLang="zh-CN" sz="2800" dirty="0">
                <a:latin typeface="微软雅黑" panose="020B0503020204020204" pitchFamily="34" charset="-122"/>
                <a:ea typeface="微软雅黑" panose="020B0503020204020204" pitchFamily="34" charset="-122"/>
              </a:rPr>
              <a:t>CN201710131874.4. (</a:t>
            </a:r>
            <a:r>
              <a:rPr lang="zh-CN" altLang="zh-CN" sz="2800" dirty="0">
                <a:latin typeface="微软雅黑" panose="020B0503020204020204" pitchFamily="34" charset="-122"/>
                <a:ea typeface="微软雅黑" panose="020B0503020204020204" pitchFamily="34" charset="-122"/>
              </a:rPr>
              <a:t>发明专利，已公开</a:t>
            </a:r>
            <a:r>
              <a:rPr lang="en-US" altLang="zh-CN" sz="2800" dirty="0" smtClean="0">
                <a:latin typeface="微软雅黑" panose="020B0503020204020204" pitchFamily="34" charset="-122"/>
                <a:ea typeface="微软雅黑" panose="020B0503020204020204" pitchFamily="34" charset="-122"/>
              </a:rPr>
              <a:t>)</a:t>
            </a:r>
          </a:p>
          <a:p>
            <a:pPr marL="914400" lvl="1" indent="-457200" algn="l">
              <a:lnSpc>
                <a:spcPct val="110000"/>
              </a:lnSpc>
              <a:buClr>
                <a:schemeClr val="tx2"/>
              </a:buClr>
              <a:buFont typeface="Wingdings" panose="05000000000000000000" pitchFamily="2" charset="2"/>
              <a:buChar char="Ø"/>
            </a:pPr>
            <a:r>
              <a:rPr lang="zh-CN" altLang="zh-CN" sz="2800" dirty="0">
                <a:latin typeface="微软雅黑" panose="020B0503020204020204" pitchFamily="34" charset="-122"/>
                <a:ea typeface="微软雅黑" panose="020B0503020204020204" pitchFamily="34" charset="-122"/>
              </a:rPr>
              <a:t>第六作者，一种基于声音测距的智能移动终端的室内定位方法，申请号：</a:t>
            </a:r>
            <a:r>
              <a:rPr lang="en-US" altLang="zh-CN" sz="2800" dirty="0">
                <a:latin typeface="微软雅黑" panose="020B0503020204020204" pitchFamily="34" charset="-122"/>
                <a:ea typeface="微软雅黑" panose="020B0503020204020204" pitchFamily="34" charset="-122"/>
              </a:rPr>
              <a:t>CN106154230A. (</a:t>
            </a:r>
            <a:r>
              <a:rPr lang="zh-CN" altLang="zh-CN" sz="2800" dirty="0">
                <a:latin typeface="微软雅黑" panose="020B0503020204020204" pitchFamily="34" charset="-122"/>
                <a:ea typeface="微软雅黑" panose="020B0503020204020204" pitchFamily="34" charset="-122"/>
              </a:rPr>
              <a:t>发明专利，已公开</a:t>
            </a:r>
            <a:r>
              <a:rPr lang="en-US" altLang="zh-CN" sz="2800" dirty="0">
                <a:latin typeface="微软雅黑" panose="020B0503020204020204" pitchFamily="34" charset="-122"/>
                <a:ea typeface="微软雅黑" panose="020B0503020204020204" pitchFamily="34" charset="-122"/>
              </a:rPr>
              <a:t>)</a:t>
            </a:r>
          </a:p>
        </p:txBody>
      </p:sp>
      <p:sp>
        <p:nvSpPr>
          <p:cNvPr id="17413" name="内容占位符 3"/>
          <p:cNvSpPr>
            <a:spLocks noGrp="1" noChangeArrowheads="1"/>
          </p:cNvSpPr>
          <p:nvPr/>
        </p:nvSpPr>
        <p:spPr bwMode="auto">
          <a:xfrm>
            <a:off x="2351088" y="5589589"/>
            <a:ext cx="6265862" cy="1366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Clr>
                <a:schemeClr val="tx2"/>
              </a:buClr>
              <a:buFont typeface="Wingdings" panose="05000000000000000000" pitchFamily="2" charset="2"/>
              <a:buChar char="p"/>
            </a:pPr>
            <a:endParaRPr lang="zh-CN" altLang="en-US" sz="1400" b="1">
              <a:sym typeface="Arial" panose="020B0604020202020204" pitchFamily="34" charset="0"/>
            </a:endParaRPr>
          </a:p>
          <a:p>
            <a:pPr lvl="1">
              <a:lnSpc>
                <a:spcPct val="150000"/>
              </a:lnSpc>
              <a:buFont typeface="Wingdings" panose="05000000000000000000" pitchFamily="2" charset="2"/>
              <a:buChar char="Ø"/>
            </a:pPr>
            <a:endParaRPr lang="zh-CN" altLang="en-US" sz="1400" b="1">
              <a:sym typeface="Arial" panose="020B0604020202020204" pitchFamily="34" charset="0"/>
            </a:endParaRPr>
          </a:p>
          <a:p>
            <a:pPr lvl="1">
              <a:lnSpc>
                <a:spcPct val="150000"/>
              </a:lnSpc>
              <a:buFont typeface="Wingdings" panose="05000000000000000000" pitchFamily="2" charset="2"/>
              <a:buChar char="Ø"/>
            </a:pPr>
            <a:endParaRPr lang="zh-CN" altLang="en-US" sz="1400" b="1">
              <a:sym typeface="Arial" panose="020B0604020202020204" pitchFamily="34" charset="0"/>
            </a:endParaRPr>
          </a:p>
          <a:p>
            <a:pPr>
              <a:buClr>
                <a:schemeClr val="tx2"/>
              </a:buClr>
              <a:buFont typeface="Wingdings" panose="05000000000000000000" pitchFamily="2" charset="2"/>
              <a:buChar char="p"/>
            </a:pPr>
            <a:endParaRPr lang="en-US" altLang="zh-CN" sz="1400" b="1">
              <a:solidFill>
                <a:schemeClr val="accent1"/>
              </a:solidFill>
              <a:sym typeface="Arial" panose="020B0604020202020204" pitchFamily="34" charset="0"/>
            </a:endParaRPr>
          </a:p>
        </p:txBody>
      </p:sp>
      <p:pic>
        <p:nvPicPr>
          <p:cNvPr id="174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309897669"/>
      </p:ext>
    </p:extLst>
  </p:cSld>
  <p:clrMapOvr>
    <a:masterClrMapping/>
  </p:clrMapOvr>
  <p:transition advTm="66176"/>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2010092420083232642.jpg"/>
          <p:cNvPicPr>
            <a:picLocks noChangeAspect="1"/>
          </p:cNvPicPr>
          <p:nvPr/>
        </p:nvPicPr>
        <p:blipFill>
          <a:blip r:embed="rId3" cstate="print"/>
          <a:stretch>
            <a:fillRect/>
          </a:stretch>
        </p:blipFill>
        <p:spPr>
          <a:xfrm>
            <a:off x="8888424" y="5013326"/>
            <a:ext cx="1801813" cy="1801813"/>
          </a:xfrm>
          <a:prstGeom prst="rect">
            <a:avLst/>
          </a:prstGeom>
        </p:spPr>
      </p:pic>
      <p:sp>
        <p:nvSpPr>
          <p:cNvPr id="4098"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4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矩形 8"/>
          <p:cNvSpPr/>
          <p:nvPr/>
        </p:nvSpPr>
        <p:spPr>
          <a:xfrm>
            <a:off x="3048000" y="2574893"/>
            <a:ext cx="6096000" cy="1569660"/>
          </a:xfrm>
          <a:prstGeom prst="rect">
            <a:avLst/>
          </a:prstGeom>
        </p:spPr>
        <p:txBody>
          <a:bodyPr>
            <a:spAutoFit/>
          </a:bodyPr>
          <a:lstStyle/>
          <a:p>
            <a:pPr algn="ctr">
              <a:buNone/>
            </a:pPr>
            <a:r>
              <a:rPr lang="zh-CN" altLang="en-US" sz="4800" b="1" dirty="0">
                <a:latin typeface="华文行楷" panose="02010800040101010101" pitchFamily="2" charset="-122"/>
                <a:ea typeface="华文行楷" panose="02010800040101010101" pitchFamily="2" charset="-122"/>
              </a:rPr>
              <a:t>谢谢各位评委老师！</a:t>
            </a:r>
            <a:endParaRPr lang="en-US" altLang="zh-CN" sz="4800" b="1" dirty="0">
              <a:latin typeface="华文行楷" panose="02010800040101010101" pitchFamily="2" charset="-122"/>
              <a:ea typeface="华文行楷" panose="02010800040101010101" pitchFamily="2" charset="-122"/>
            </a:endParaRPr>
          </a:p>
          <a:p>
            <a:pPr algn="ctr">
              <a:buNone/>
            </a:pPr>
            <a:r>
              <a:rPr lang="zh-CN" altLang="en-US" sz="4800" b="1" dirty="0">
                <a:latin typeface="华文行楷" panose="02010800040101010101" pitchFamily="2" charset="-122"/>
                <a:ea typeface="华文行楷" panose="02010800040101010101" pitchFamily="2" charset="-122"/>
              </a:rPr>
              <a:t>敬请提问！</a:t>
            </a:r>
          </a:p>
        </p:txBody>
      </p:sp>
    </p:spTree>
    <p:extLst>
      <p:ext uri="{BB962C8B-B14F-4D97-AF65-F5344CB8AC3E}">
        <p14:creationId xmlns:p14="http://schemas.microsoft.com/office/powerpoint/2010/main" val="1640306006"/>
      </p:ext>
    </p:extLst>
  </p:cSld>
  <p:clrMapOvr>
    <a:masterClrMapping/>
  </p:clrMapOvr>
  <p:transition advTm="9765"/>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rPr>
              <a:t>绪论</a:t>
            </a:r>
            <a:endParaRPr lang="zh-CN" altLang="zh-CN" sz="2800" dirty="0">
              <a:latin typeface="微软雅黑" panose="020B0503020204020204" pitchFamily="34" charset="-122"/>
              <a:ea typeface="微软雅黑" panose="020B0503020204020204" pitchFamily="34" charset="-122"/>
            </a:endParaRPr>
          </a:p>
        </p:txBody>
      </p:sp>
      <p:sp>
        <p:nvSpPr>
          <p:cNvPr id="17412" name="内容占位符 2"/>
          <p:cNvSpPr>
            <a:spLocks noGrp="1" noChangeArrowheads="1"/>
          </p:cNvSpPr>
          <p:nvPr>
            <p:ph idx="1"/>
          </p:nvPr>
        </p:nvSpPr>
        <p:spPr>
          <a:xfrm>
            <a:off x="1981200" y="1123950"/>
            <a:ext cx="8773886" cy="5542857"/>
          </a:xfrm>
          <a:ln/>
        </p:spPr>
        <p:txBody>
          <a:bodyPr>
            <a:normAutofit/>
          </a:bodyPr>
          <a:lstStyle/>
          <a:p>
            <a:pPr marL="342900" indent="-342900" algn="l">
              <a:buClr>
                <a:schemeClr val="tx2"/>
              </a:buClr>
              <a:buFont typeface="Wingdings" panose="05000000000000000000" pitchFamily="2" charset="2"/>
              <a:buChar char="p"/>
            </a:pPr>
            <a:r>
              <a:rPr lang="zh-CN" altLang="en-US" sz="3200" dirty="0" smtClean="0">
                <a:latin typeface="微软雅黑" panose="020B0503020204020204" pitchFamily="34" charset="-122"/>
                <a:ea typeface="微软雅黑" panose="020B0503020204020204" pitchFamily="34" charset="-122"/>
              </a:rPr>
              <a:t>存在的</a:t>
            </a:r>
            <a:r>
              <a:rPr lang="zh-CN" altLang="en-US" sz="3200" dirty="0" smtClean="0">
                <a:latin typeface="微软雅黑" panose="020B0503020204020204" pitchFamily="34" charset="-122"/>
                <a:ea typeface="微软雅黑" panose="020B0503020204020204" pitchFamily="34" charset="-122"/>
              </a:rPr>
              <a:t>问题及研究目的</a:t>
            </a:r>
            <a:endParaRPr lang="zh-CN" altLang="en-US" sz="32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存在问题：单一</a:t>
            </a:r>
            <a:r>
              <a:rPr lang="zh-CN" altLang="en-US" sz="2800" dirty="0" smtClean="0">
                <a:latin typeface="微软雅黑" panose="020B0503020204020204" pitchFamily="34" charset="-122"/>
                <a:ea typeface="微软雅黑" panose="020B0503020204020204" pitchFamily="34" charset="-122"/>
              </a:rPr>
              <a:t>定位方法，难以同时满足低成本、高可靠性、高精度等</a:t>
            </a:r>
            <a:r>
              <a:rPr lang="zh-CN" altLang="en-US" sz="2800" dirty="0" smtClean="0">
                <a:latin typeface="微软雅黑" panose="020B0503020204020204" pitchFamily="34" charset="-122"/>
                <a:ea typeface="微软雅黑" panose="020B0503020204020204" pitchFamily="34" charset="-122"/>
              </a:rPr>
              <a:t>要求</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endParaRPr lang="en-US" altLang="zh-CN" sz="2800" dirty="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endParaRPr lang="en-US" altLang="zh-CN" sz="28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endParaRPr lang="en-US" altLang="zh-CN" sz="2800" dirty="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endParaRPr lang="en-US" altLang="zh-CN" sz="28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endParaRPr lang="en-US" altLang="zh-CN" sz="2800" dirty="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endParaRPr lang="en-US" altLang="zh-CN" sz="28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endParaRPr lang="en-US" altLang="zh-CN" sz="2800" dirty="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研究目的：将声信号与</a:t>
            </a:r>
            <a:r>
              <a:rPr lang="en-US" altLang="zh-CN" sz="2800" dirty="0" smtClean="0">
                <a:latin typeface="微软雅黑" panose="020B0503020204020204" pitchFamily="34" charset="-122"/>
                <a:ea typeface="微软雅黑" panose="020B0503020204020204" pitchFamily="34" charset="-122"/>
              </a:rPr>
              <a:t>PDR</a:t>
            </a:r>
            <a:r>
              <a:rPr lang="zh-CN" altLang="en-US" sz="2800" dirty="0" smtClean="0">
                <a:latin typeface="微软雅黑" panose="020B0503020204020204" pitchFamily="34" charset="-122"/>
                <a:ea typeface="微软雅黑" panose="020B0503020204020204" pitchFamily="34" charset="-122"/>
              </a:rPr>
              <a:t>进行融合，实现优势互补</a:t>
            </a:r>
            <a:endParaRPr lang="en-US" altLang="zh-CN" sz="2800" dirty="0" smtClean="0">
              <a:latin typeface="微软雅黑" panose="020B0503020204020204" pitchFamily="34" charset="-122"/>
              <a:ea typeface="微软雅黑" panose="020B0503020204020204" pitchFamily="34" charset="-122"/>
            </a:endParaRPr>
          </a:p>
        </p:txBody>
      </p:sp>
      <p:pic>
        <p:nvPicPr>
          <p:cNvPr id="174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2" name="表格 1"/>
          <p:cNvGraphicFramePr>
            <a:graphicFrameLocks noGrp="1"/>
          </p:cNvGraphicFramePr>
          <p:nvPr>
            <p:extLst>
              <p:ext uri="{D42A27DB-BD31-4B8C-83A1-F6EECF244321}">
                <p14:modId xmlns:p14="http://schemas.microsoft.com/office/powerpoint/2010/main" val="3507414309"/>
              </p:ext>
            </p:extLst>
          </p:nvPr>
        </p:nvGraphicFramePr>
        <p:xfrm>
          <a:off x="1544783" y="2569498"/>
          <a:ext cx="9646719" cy="2651760"/>
        </p:xfrm>
        <a:graphic>
          <a:graphicData uri="http://schemas.openxmlformats.org/drawingml/2006/table">
            <a:tbl>
              <a:tblPr firstRow="1" bandRow="1">
                <a:tableStyleId>{5C22544A-7EE6-4342-B048-85BDC9FD1C3A}</a:tableStyleId>
              </a:tblPr>
              <a:tblGrid>
                <a:gridCol w="2580140"/>
                <a:gridCol w="2648008"/>
                <a:gridCol w="4418571"/>
              </a:tblGrid>
              <a:tr h="452820">
                <a:tc>
                  <a:txBody>
                    <a:bodyPr/>
                    <a:lstStyle/>
                    <a:p>
                      <a:pPr algn="ctr"/>
                      <a:r>
                        <a:rPr lang="zh-CN" altLang="en-US" sz="2600" kern="1200" dirty="0" smtClean="0">
                          <a:solidFill>
                            <a:schemeClr val="dk1"/>
                          </a:solidFill>
                          <a:latin typeface="微软雅黑" panose="020B0503020204020204" pitchFamily="34" charset="-122"/>
                          <a:ea typeface="微软雅黑" panose="020B0503020204020204" pitchFamily="34" charset="-122"/>
                          <a:cs typeface="+mn-cs"/>
                        </a:rPr>
                        <a:t>定位方法</a:t>
                      </a:r>
                      <a:endParaRPr lang="zh-CN" altLang="en-US" sz="26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zh-CN" altLang="en-US" sz="2600" kern="1200" dirty="0" smtClean="0">
                          <a:solidFill>
                            <a:schemeClr val="dk1"/>
                          </a:solidFill>
                          <a:latin typeface="微软雅黑" panose="020B0503020204020204" pitchFamily="34" charset="-122"/>
                          <a:ea typeface="微软雅黑" panose="020B0503020204020204" pitchFamily="34" charset="-122"/>
                          <a:cs typeface="+mn-cs"/>
                        </a:rPr>
                        <a:t>优势</a:t>
                      </a:r>
                      <a:endParaRPr lang="zh-CN" altLang="en-US" sz="26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zh-CN" altLang="en-US" sz="2600" kern="1200" dirty="0" smtClean="0">
                          <a:solidFill>
                            <a:schemeClr val="dk1"/>
                          </a:solidFill>
                          <a:latin typeface="微软雅黑" panose="020B0503020204020204" pitchFamily="34" charset="-122"/>
                          <a:ea typeface="微软雅黑" panose="020B0503020204020204" pitchFamily="34" charset="-122"/>
                          <a:cs typeface="+mn-cs"/>
                        </a:rPr>
                        <a:t>劣势</a:t>
                      </a:r>
                      <a:endParaRPr lang="zh-CN" altLang="en-US" sz="2600" kern="1200" dirty="0">
                        <a:solidFill>
                          <a:schemeClr val="dk1"/>
                        </a:solidFill>
                        <a:latin typeface="微软雅黑" panose="020B0503020204020204" pitchFamily="34" charset="-122"/>
                        <a:ea typeface="微软雅黑" panose="020B0503020204020204" pitchFamily="34" charset="-122"/>
                        <a:cs typeface="+mn-cs"/>
                      </a:endParaRPr>
                    </a:p>
                  </a:txBody>
                  <a:tcPr/>
                </a:tc>
              </a:tr>
              <a:tr h="825731">
                <a:tc>
                  <a:txBody>
                    <a:bodyPr/>
                    <a:lstStyle/>
                    <a:p>
                      <a:pPr algn="ctr"/>
                      <a:r>
                        <a:rPr lang="zh-CN" altLang="en-US" sz="2600" kern="1200" dirty="0" smtClean="0">
                          <a:solidFill>
                            <a:schemeClr val="dk1"/>
                          </a:solidFill>
                          <a:latin typeface="微软雅黑" panose="020B0503020204020204" pitchFamily="34" charset="-122"/>
                          <a:ea typeface="微软雅黑" panose="020B0503020204020204" pitchFamily="34" charset="-122"/>
                          <a:cs typeface="+mn-cs"/>
                        </a:rPr>
                        <a:t>声信号</a:t>
                      </a:r>
                      <a:endParaRPr lang="zh-CN" altLang="en-US" sz="26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zh-CN" altLang="en-US" sz="2600" kern="1200" dirty="0" smtClean="0">
                          <a:solidFill>
                            <a:schemeClr val="dk1"/>
                          </a:solidFill>
                          <a:latin typeface="微软雅黑" panose="020B0503020204020204" pitchFamily="34" charset="-122"/>
                          <a:ea typeface="微软雅黑" panose="020B0503020204020204" pitchFamily="34" charset="-122"/>
                          <a:cs typeface="+mn-cs"/>
                        </a:rPr>
                        <a:t>定位精度高，无累积误差</a:t>
                      </a:r>
                      <a:endParaRPr lang="zh-CN" altLang="en-US" sz="26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zh-CN" altLang="en-US" sz="2600" kern="1200" dirty="0" smtClean="0">
                          <a:solidFill>
                            <a:schemeClr val="dk1"/>
                          </a:solidFill>
                          <a:latin typeface="微软雅黑" panose="020B0503020204020204" pitchFamily="34" charset="-122"/>
                          <a:ea typeface="微软雅黑" panose="020B0503020204020204" pitchFamily="34" charset="-122"/>
                          <a:cs typeface="+mn-cs"/>
                        </a:rPr>
                        <a:t>易受</a:t>
                      </a:r>
                      <a:r>
                        <a:rPr lang="en-US" altLang="zh-CN" sz="2600" kern="1200" dirty="0" smtClean="0">
                          <a:solidFill>
                            <a:schemeClr val="dk1"/>
                          </a:solidFill>
                          <a:latin typeface="微软雅黑" panose="020B0503020204020204" pitchFamily="34" charset="-122"/>
                          <a:ea typeface="微软雅黑" panose="020B0503020204020204" pitchFamily="34" charset="-122"/>
                          <a:cs typeface="+mn-cs"/>
                        </a:rPr>
                        <a:t>NLOS</a:t>
                      </a:r>
                      <a:r>
                        <a:rPr lang="zh-CN" altLang="en-US" sz="2600" kern="1200" dirty="0" smtClean="0">
                          <a:solidFill>
                            <a:schemeClr val="dk1"/>
                          </a:solidFill>
                          <a:latin typeface="微软雅黑" panose="020B0503020204020204" pitchFamily="34" charset="-122"/>
                          <a:ea typeface="微软雅黑" panose="020B0503020204020204" pitchFamily="34" charset="-122"/>
                          <a:cs typeface="+mn-cs"/>
                        </a:rPr>
                        <a:t>影响，短时间内定位信息缺失</a:t>
                      </a:r>
                      <a:r>
                        <a:rPr lang="en-US" altLang="zh-CN" sz="2600" kern="1200" dirty="0" smtClean="0">
                          <a:solidFill>
                            <a:schemeClr val="dk1"/>
                          </a:solidFill>
                          <a:latin typeface="微软雅黑" panose="020B0503020204020204" pitchFamily="34" charset="-122"/>
                          <a:ea typeface="微软雅黑" panose="020B0503020204020204" pitchFamily="34" charset="-122"/>
                          <a:cs typeface="+mn-cs"/>
                        </a:rPr>
                        <a:t>/</a:t>
                      </a:r>
                      <a:r>
                        <a:rPr lang="zh-CN" altLang="en-US" sz="2600" kern="1200" dirty="0" smtClean="0">
                          <a:solidFill>
                            <a:schemeClr val="dk1"/>
                          </a:solidFill>
                          <a:latin typeface="微软雅黑" panose="020B0503020204020204" pitchFamily="34" charset="-122"/>
                          <a:ea typeface="微软雅黑" panose="020B0503020204020204" pitchFamily="34" charset="-122"/>
                          <a:cs typeface="+mn-cs"/>
                        </a:rPr>
                        <a:t>误差大</a:t>
                      </a:r>
                      <a:endParaRPr lang="zh-CN" altLang="en-US" sz="2600" kern="1200" dirty="0">
                        <a:solidFill>
                          <a:schemeClr val="dk1"/>
                        </a:solidFill>
                        <a:latin typeface="微软雅黑" panose="020B0503020204020204" pitchFamily="34" charset="-122"/>
                        <a:ea typeface="微软雅黑" panose="020B0503020204020204" pitchFamily="34" charset="-122"/>
                        <a:cs typeface="+mn-cs"/>
                      </a:endParaRPr>
                    </a:p>
                  </a:txBody>
                  <a:tcPr/>
                </a:tc>
              </a:tr>
              <a:tr h="1198642">
                <a:tc>
                  <a:txBody>
                    <a:bodyPr/>
                    <a:lstStyle/>
                    <a:p>
                      <a:pPr algn="ctr"/>
                      <a:r>
                        <a:rPr lang="zh-CN" altLang="en-US" sz="2600" kern="1200" dirty="0" smtClean="0">
                          <a:solidFill>
                            <a:schemeClr val="dk1"/>
                          </a:solidFill>
                          <a:latin typeface="微软雅黑" panose="020B0503020204020204" pitchFamily="34" charset="-122"/>
                          <a:ea typeface="微软雅黑" panose="020B0503020204020204" pitchFamily="34" charset="-122"/>
                          <a:cs typeface="+mn-cs"/>
                        </a:rPr>
                        <a:t>步行者航位推算（</a:t>
                      </a:r>
                      <a:r>
                        <a:rPr lang="en-US" altLang="zh-CN" sz="2600" kern="1200" dirty="0" smtClean="0">
                          <a:solidFill>
                            <a:schemeClr val="dk1"/>
                          </a:solidFill>
                          <a:latin typeface="微软雅黑" panose="020B0503020204020204" pitchFamily="34" charset="-122"/>
                          <a:ea typeface="微软雅黑" panose="020B0503020204020204" pitchFamily="34" charset="-122"/>
                          <a:cs typeface="+mn-cs"/>
                        </a:rPr>
                        <a:t>PDR</a:t>
                      </a:r>
                      <a:r>
                        <a:rPr lang="zh-CN" altLang="en-US" sz="2600" kern="1200" dirty="0" smtClean="0">
                          <a:solidFill>
                            <a:schemeClr val="dk1"/>
                          </a:solidFill>
                          <a:latin typeface="微软雅黑" panose="020B0503020204020204" pitchFamily="34" charset="-122"/>
                          <a:ea typeface="微软雅黑" panose="020B0503020204020204" pitchFamily="34" charset="-122"/>
                          <a:cs typeface="+mn-cs"/>
                        </a:rPr>
                        <a:t>）</a:t>
                      </a:r>
                      <a:endParaRPr lang="zh-CN" altLang="en-US" sz="26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zh-CN" altLang="en-US" sz="2600" kern="1200" dirty="0" smtClean="0">
                          <a:solidFill>
                            <a:schemeClr val="dk1"/>
                          </a:solidFill>
                          <a:latin typeface="微软雅黑" panose="020B0503020204020204" pitchFamily="34" charset="-122"/>
                          <a:ea typeface="微软雅黑" panose="020B0503020204020204" pitchFamily="34" charset="-122"/>
                          <a:cs typeface="+mn-cs"/>
                        </a:rPr>
                        <a:t>具有自完备性，受环境影响较小</a:t>
                      </a:r>
                      <a:endParaRPr lang="en-US" altLang="zh-CN" sz="2600" kern="1200" dirty="0" smtClean="0">
                        <a:solidFill>
                          <a:schemeClr val="dk1"/>
                        </a:solidFill>
                        <a:latin typeface="微软雅黑" panose="020B0503020204020204" pitchFamily="34" charset="-122"/>
                        <a:ea typeface="微软雅黑" panose="020B0503020204020204" pitchFamily="34" charset="-122"/>
                        <a:cs typeface="+mn-cs"/>
                      </a:endParaRPr>
                    </a:p>
                    <a:p>
                      <a:endParaRPr lang="zh-CN" altLang="en-US" sz="26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zh-CN" altLang="en-US" sz="2600" kern="1200" dirty="0" smtClean="0">
                          <a:solidFill>
                            <a:schemeClr val="dk1"/>
                          </a:solidFill>
                          <a:latin typeface="微软雅黑" panose="020B0503020204020204" pitchFamily="34" charset="-122"/>
                          <a:ea typeface="微软雅黑" panose="020B0503020204020204" pitchFamily="34" charset="-122"/>
                          <a:cs typeface="+mn-cs"/>
                        </a:rPr>
                        <a:t>智能手机内置</a:t>
                      </a:r>
                      <a:r>
                        <a:rPr lang="en-US" altLang="zh-CN" sz="2600" kern="1200" dirty="0" smtClean="0">
                          <a:solidFill>
                            <a:schemeClr val="dk1"/>
                          </a:solidFill>
                          <a:latin typeface="微软雅黑" panose="020B0503020204020204" pitchFamily="34" charset="-122"/>
                          <a:ea typeface="微软雅黑" panose="020B0503020204020204" pitchFamily="34" charset="-122"/>
                          <a:cs typeface="+mn-cs"/>
                        </a:rPr>
                        <a:t>MEMS</a:t>
                      </a:r>
                      <a:r>
                        <a:rPr lang="zh-CN" altLang="en-US" sz="2600" kern="1200" dirty="0" smtClean="0">
                          <a:solidFill>
                            <a:schemeClr val="dk1"/>
                          </a:solidFill>
                          <a:latin typeface="微软雅黑" panose="020B0503020204020204" pitchFamily="34" charset="-122"/>
                          <a:ea typeface="微软雅黑" panose="020B0503020204020204" pitchFamily="34" charset="-122"/>
                          <a:cs typeface="+mn-cs"/>
                        </a:rPr>
                        <a:t>精度低，存在累积误差。</a:t>
                      </a:r>
                      <a:endParaRPr lang="en-US" altLang="zh-CN" sz="2600" kern="1200" dirty="0" smtClean="0">
                        <a:solidFill>
                          <a:schemeClr val="dk1"/>
                        </a:solidFill>
                        <a:latin typeface="微软雅黑" panose="020B0503020204020204" pitchFamily="34" charset="-122"/>
                        <a:ea typeface="微软雅黑" panose="020B0503020204020204" pitchFamily="34" charset="-122"/>
                        <a:cs typeface="+mn-cs"/>
                      </a:endParaRPr>
                    </a:p>
                    <a:p>
                      <a:endParaRPr lang="zh-CN" altLang="en-US" sz="2600" kern="1200" dirty="0">
                        <a:solidFill>
                          <a:schemeClr val="dk1"/>
                        </a:solidFill>
                        <a:latin typeface="微软雅黑" panose="020B0503020204020204" pitchFamily="34" charset="-122"/>
                        <a:ea typeface="微软雅黑" panose="020B0503020204020204" pitchFamily="34" charset="-122"/>
                        <a:cs typeface="+mn-cs"/>
                      </a:endParaRPr>
                    </a:p>
                  </a:txBody>
                  <a:tcPr/>
                </a:tc>
              </a:tr>
            </a:tbl>
          </a:graphicData>
        </a:graphic>
      </p:graphicFrame>
    </p:spTree>
    <p:extLst>
      <p:ext uri="{BB962C8B-B14F-4D97-AF65-F5344CB8AC3E}">
        <p14:creationId xmlns:p14="http://schemas.microsoft.com/office/powerpoint/2010/main" val="1332082980"/>
      </p:ext>
    </p:extLst>
  </p:cSld>
  <p:clrMapOvr>
    <a:masterClrMapping/>
  </p:clrMapOvr>
  <p:transition advTm="66176"/>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rPr>
              <a:t>绪论</a:t>
            </a:r>
            <a:endParaRPr lang="zh-CN" altLang="zh-CN" sz="2800" dirty="0">
              <a:latin typeface="微软雅黑" panose="020B0503020204020204" pitchFamily="34" charset="-122"/>
              <a:ea typeface="微软雅黑" panose="020B0503020204020204" pitchFamily="34" charset="-122"/>
            </a:endParaRPr>
          </a:p>
        </p:txBody>
      </p:sp>
      <p:sp>
        <p:nvSpPr>
          <p:cNvPr id="17412" name="内容占位符 2"/>
          <p:cNvSpPr>
            <a:spLocks noGrp="1" noChangeArrowheads="1"/>
          </p:cNvSpPr>
          <p:nvPr>
            <p:ph idx="1"/>
          </p:nvPr>
        </p:nvSpPr>
        <p:spPr>
          <a:xfrm>
            <a:off x="1524001" y="1123950"/>
            <a:ext cx="8807115" cy="5734050"/>
          </a:xfrm>
          <a:ln/>
        </p:spPr>
        <p:txBody>
          <a:bodyPr>
            <a:normAutofit/>
          </a:bodyPr>
          <a:lstStyle/>
          <a:p>
            <a:pPr marL="342900" indent="-342900" algn="l">
              <a:buClr>
                <a:schemeClr val="tx2"/>
              </a:buClr>
              <a:buFont typeface="Wingdings" panose="05000000000000000000" pitchFamily="2" charset="2"/>
              <a:buChar char="p"/>
            </a:pPr>
            <a:r>
              <a:rPr lang="zh-CN" altLang="en-US" sz="3200" dirty="0" smtClean="0">
                <a:latin typeface="微软雅黑" panose="020B0503020204020204" pitchFamily="34" charset="-122"/>
                <a:ea typeface="微软雅黑" panose="020B0503020204020204" pitchFamily="34" charset="-122"/>
              </a:rPr>
              <a:t>研究</a:t>
            </a:r>
            <a:r>
              <a:rPr lang="zh-CN" altLang="en-US" sz="3200" dirty="0" smtClean="0">
                <a:latin typeface="微软雅黑" panose="020B0503020204020204" pitchFamily="34" charset="-122"/>
                <a:ea typeface="微软雅黑" panose="020B0503020204020204" pitchFamily="34" charset="-122"/>
              </a:rPr>
              <a:t>内容</a:t>
            </a:r>
            <a:endParaRPr lang="en-US" altLang="zh-CN" sz="32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r>
              <a:rPr lang="zh-CN" altLang="en-US" sz="2800" dirty="0">
                <a:latin typeface="微软雅黑" panose="020B0503020204020204" pitchFamily="34" charset="-122"/>
                <a:ea typeface="微软雅黑" panose="020B0503020204020204" pitchFamily="34" charset="-122"/>
              </a:rPr>
              <a:t>步行</a:t>
            </a:r>
            <a:r>
              <a:rPr lang="zh-CN" altLang="en-US" sz="2800" dirty="0" smtClean="0">
                <a:latin typeface="微软雅黑" panose="020B0503020204020204" pitchFamily="34" charset="-122"/>
                <a:ea typeface="微软雅黑" panose="020B0503020204020204" pitchFamily="34" charset="-122"/>
              </a:rPr>
              <a:t>者航位推算（</a:t>
            </a:r>
            <a:r>
              <a:rPr lang="en-US" altLang="zh-CN" sz="2800" dirty="0" smtClean="0">
                <a:latin typeface="微软雅黑" panose="020B0503020204020204" pitchFamily="34" charset="-122"/>
                <a:ea typeface="微软雅黑" panose="020B0503020204020204" pitchFamily="34" charset="-122"/>
              </a:rPr>
              <a:t>PDR</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or </a:t>
            </a:r>
            <a:r>
              <a:rPr lang="zh-CN" altLang="en-US" sz="2800" dirty="0" smtClean="0">
                <a:latin typeface="微软雅黑" panose="020B0503020204020204" pitchFamily="34" charset="-122"/>
                <a:ea typeface="微软雅黑" panose="020B0503020204020204" pitchFamily="34" charset="-122"/>
              </a:rPr>
              <a:t>步行者惯性导航（</a:t>
            </a:r>
            <a:r>
              <a:rPr lang="en-US" altLang="zh-CN" sz="2800" dirty="0" smtClean="0">
                <a:latin typeface="微软雅黑" panose="020B0503020204020204" pitchFamily="34" charset="-122"/>
                <a:ea typeface="微软雅黑" panose="020B0503020204020204" pitchFamily="34" charset="-122"/>
              </a:rPr>
              <a:t>PINS</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粒子滤波</a:t>
            </a:r>
            <a:r>
              <a:rPr lang="en-US" altLang="zh-CN" sz="2800" dirty="0" smtClean="0">
                <a:latin typeface="微软雅黑" panose="020B0503020204020204" pitchFamily="34" charset="-122"/>
                <a:ea typeface="微软雅黑" panose="020B0503020204020204" pitchFamily="34" charset="-122"/>
              </a:rPr>
              <a:t>or</a:t>
            </a:r>
            <a:r>
              <a:rPr lang="zh-CN" altLang="en-US" sz="2800" dirty="0" smtClean="0">
                <a:latin typeface="微软雅黑" panose="020B0503020204020204" pitchFamily="34" charset="-122"/>
                <a:ea typeface="微软雅黑" panose="020B0503020204020204" pitchFamily="34" charset="-122"/>
              </a:rPr>
              <a:t>卡尔曼滤波</a:t>
            </a:r>
            <a:r>
              <a:rPr lang="zh-CN" altLang="en-US" sz="2800" dirty="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endParaRPr lang="en-US" altLang="zh-CN" sz="28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endParaRPr lang="en-US" altLang="zh-CN" sz="28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endParaRPr lang="en-US" altLang="zh-CN" sz="2800" dirty="0">
              <a:latin typeface="微软雅黑" panose="020B0503020204020204" pitchFamily="34" charset="-122"/>
              <a:ea typeface="微软雅黑" panose="020B0503020204020204" pitchFamily="34" charset="-122"/>
            </a:endParaRPr>
          </a:p>
        </p:txBody>
      </p:sp>
      <p:pic>
        <p:nvPicPr>
          <p:cNvPr id="174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 name="图片 2"/>
          <p:cNvPicPr>
            <a:picLocks noChangeAspect="1"/>
          </p:cNvPicPr>
          <p:nvPr/>
        </p:nvPicPr>
        <p:blipFill>
          <a:blip r:embed="rId4"/>
          <a:stretch>
            <a:fillRect/>
          </a:stretch>
        </p:blipFill>
        <p:spPr>
          <a:xfrm>
            <a:off x="3002967" y="2919712"/>
            <a:ext cx="5850747" cy="3778710"/>
          </a:xfrm>
          <a:prstGeom prst="rect">
            <a:avLst/>
          </a:prstGeom>
        </p:spPr>
      </p:pic>
    </p:spTree>
    <p:extLst>
      <p:ext uri="{BB962C8B-B14F-4D97-AF65-F5344CB8AC3E}">
        <p14:creationId xmlns:p14="http://schemas.microsoft.com/office/powerpoint/2010/main" val="1101922851"/>
      </p:ext>
    </p:extLst>
  </p:cSld>
  <p:clrMapOvr>
    <a:masterClrMapping/>
  </p:clrMapOvr>
  <p:transition advTm="66176"/>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rPr>
              <a:t>绪论</a:t>
            </a:r>
            <a:endParaRPr lang="zh-CN" altLang="zh-CN" sz="2800" dirty="0">
              <a:latin typeface="微软雅黑" panose="020B0503020204020204" pitchFamily="34" charset="-122"/>
              <a:ea typeface="微软雅黑" panose="020B0503020204020204" pitchFamily="34" charset="-122"/>
            </a:endParaRPr>
          </a:p>
        </p:txBody>
      </p:sp>
      <p:sp>
        <p:nvSpPr>
          <p:cNvPr id="17412" name="内容占位符 2"/>
          <p:cNvSpPr>
            <a:spLocks noGrp="1" noChangeArrowheads="1"/>
          </p:cNvSpPr>
          <p:nvPr>
            <p:ph idx="1"/>
          </p:nvPr>
        </p:nvSpPr>
        <p:spPr>
          <a:xfrm>
            <a:off x="1524001" y="1123950"/>
            <a:ext cx="8807115" cy="5734050"/>
          </a:xfrm>
          <a:ln/>
        </p:spPr>
        <p:txBody>
          <a:bodyPr>
            <a:normAutofit/>
          </a:bodyPr>
          <a:lstStyle/>
          <a:p>
            <a:pPr marL="342900" indent="-342900" algn="l">
              <a:buClr>
                <a:schemeClr val="tx2"/>
              </a:buClr>
              <a:buFont typeface="Wingdings" panose="05000000000000000000" pitchFamily="2" charset="2"/>
              <a:buChar char="p"/>
            </a:pPr>
            <a:r>
              <a:rPr lang="zh-CN" altLang="en-US" sz="3200" dirty="0" smtClean="0">
                <a:latin typeface="微软雅黑" panose="020B0503020204020204" pitchFamily="34" charset="-122"/>
                <a:ea typeface="微软雅黑" panose="020B0503020204020204" pitchFamily="34" charset="-122"/>
              </a:rPr>
              <a:t>研究内容</a:t>
            </a:r>
            <a:endParaRPr lang="en-US" altLang="zh-CN" sz="3200" dirty="0" smtClean="0">
              <a:latin typeface="微软雅黑" panose="020B0503020204020204" pitchFamily="34" charset="-122"/>
              <a:ea typeface="微软雅黑" panose="020B0503020204020204" pitchFamily="34" charset="-122"/>
            </a:endParaRPr>
          </a:p>
          <a:p>
            <a:pPr marL="914400" lvl="1" indent="-457200" algn="l">
              <a:lnSpc>
                <a:spcPct val="100000"/>
              </a:lnSpc>
              <a:buClr>
                <a:schemeClr val="tx2"/>
              </a:buClr>
              <a:buFont typeface="Wingdings" panose="05000000000000000000" pitchFamily="2" charset="2"/>
              <a:buChar char="Ø"/>
            </a:pPr>
            <a:r>
              <a:rPr lang="zh-CN" altLang="zh-CN" sz="2400" dirty="0" smtClean="0">
                <a:solidFill>
                  <a:srgbClr val="FF0000"/>
                </a:solidFill>
                <a:latin typeface="微软雅黑" panose="020B0503020204020204" pitchFamily="34" charset="-122"/>
                <a:ea typeface="微软雅黑" panose="020B0503020204020204" pitchFamily="34" charset="-122"/>
              </a:rPr>
              <a:t>智能手机</a:t>
            </a:r>
            <a:r>
              <a:rPr lang="en-US" altLang="zh-CN" sz="2400" dirty="0" smtClean="0">
                <a:solidFill>
                  <a:srgbClr val="FF0000"/>
                </a:solidFill>
                <a:latin typeface="微软雅黑" panose="020B0503020204020204" pitchFamily="34" charset="-122"/>
                <a:ea typeface="微软雅黑" panose="020B0503020204020204" pitchFamily="34" charset="-122"/>
              </a:rPr>
              <a:t>PDR</a:t>
            </a:r>
            <a:r>
              <a:rPr lang="zh-CN" altLang="zh-CN" sz="2400" dirty="0" smtClean="0">
                <a:solidFill>
                  <a:srgbClr val="FF0000"/>
                </a:solidFill>
                <a:latin typeface="微软雅黑" panose="020B0503020204020204" pitchFamily="34" charset="-122"/>
                <a:ea typeface="微软雅黑" panose="020B0503020204020204" pitchFamily="34" charset="-122"/>
              </a:rPr>
              <a:t>相关参数的鲁棒估计与算法实现</a:t>
            </a:r>
            <a:r>
              <a:rPr lang="zh-CN" altLang="zh-CN" sz="2400" dirty="0" smtClean="0">
                <a:latin typeface="微软雅黑" panose="020B0503020204020204" pitchFamily="34" charset="-122"/>
                <a:ea typeface="微软雅黑" panose="020B0503020204020204" pitchFamily="34" charset="-122"/>
              </a:rPr>
              <a:t>，提出基于动态阈值的步伐检测算法</a:t>
            </a:r>
            <a:r>
              <a:rPr lang="zh-CN" altLang="en-US" sz="2400" dirty="0" smtClean="0">
                <a:latin typeface="微软雅黑" panose="020B0503020204020204" pitchFamily="34" charset="-122"/>
                <a:ea typeface="微软雅黑" panose="020B0503020204020204" pitchFamily="34" charset="-122"/>
              </a:rPr>
              <a:t>、</a:t>
            </a:r>
            <a:r>
              <a:rPr lang="zh-CN" altLang="zh-CN" sz="2400" dirty="0" smtClean="0">
                <a:latin typeface="微软雅黑" panose="020B0503020204020204" pitchFamily="34" charset="-122"/>
                <a:ea typeface="微软雅黑" panose="020B0503020204020204" pitchFamily="34" charset="-122"/>
              </a:rPr>
              <a:t>基于声信号定位的个体步长估计以及基于粒子滤波的个体步长动态更新。</a:t>
            </a:r>
            <a:endParaRPr lang="en-US" altLang="zh-CN" sz="2400" dirty="0" smtClean="0">
              <a:latin typeface="微软雅黑" panose="020B0503020204020204" pitchFamily="34" charset="-122"/>
              <a:ea typeface="微软雅黑" panose="020B0503020204020204" pitchFamily="34" charset="-122"/>
            </a:endParaRPr>
          </a:p>
          <a:p>
            <a:pPr marL="914400" lvl="1" indent="-457200" algn="l">
              <a:lnSpc>
                <a:spcPct val="100000"/>
              </a:lnSpc>
              <a:buClr>
                <a:schemeClr val="tx2"/>
              </a:buClr>
              <a:buFont typeface="Wingdings" panose="05000000000000000000" pitchFamily="2" charset="2"/>
              <a:buChar char="Ø"/>
            </a:pPr>
            <a:r>
              <a:rPr lang="zh-CN" altLang="zh-CN" sz="2400" dirty="0">
                <a:solidFill>
                  <a:srgbClr val="FF0000"/>
                </a:solidFill>
                <a:latin typeface="微软雅黑" panose="020B0503020204020204" pitchFamily="34" charset="-122"/>
                <a:ea typeface="微软雅黑" panose="020B0503020204020204" pitchFamily="34" charset="-122"/>
              </a:rPr>
              <a:t>室内空旷场景</a:t>
            </a:r>
            <a:r>
              <a:rPr lang="zh-CN" altLang="zh-CN" sz="2400" dirty="0">
                <a:latin typeface="微软雅黑" panose="020B0503020204020204" pitchFamily="34" charset="-122"/>
                <a:ea typeface="微软雅黑" panose="020B0503020204020204" pitchFamily="34" charset="-122"/>
              </a:rPr>
              <a:t>下基于声信号定位与</a:t>
            </a:r>
            <a:r>
              <a:rPr lang="en-US" altLang="zh-CN" sz="2400" dirty="0">
                <a:latin typeface="微软雅黑" panose="020B0503020204020204" pitchFamily="34" charset="-122"/>
                <a:ea typeface="微软雅黑" panose="020B0503020204020204" pitchFamily="34" charset="-122"/>
              </a:rPr>
              <a:t>PDR</a:t>
            </a:r>
            <a:r>
              <a:rPr lang="zh-CN" altLang="zh-CN" sz="2400" dirty="0">
                <a:latin typeface="微软雅黑" panose="020B0503020204020204" pitchFamily="34" charset="-122"/>
                <a:ea typeface="微软雅黑" panose="020B0503020204020204" pitchFamily="34" charset="-122"/>
              </a:rPr>
              <a:t>的粒子滤波融合定位解决方案</a:t>
            </a:r>
            <a:r>
              <a:rPr lang="zh-CN" altLang="zh-CN" sz="2400" dirty="0" smtClean="0">
                <a:latin typeface="微软雅黑" panose="020B0503020204020204" pitchFamily="34" charset="-122"/>
                <a:ea typeface="微软雅黑" panose="020B0503020204020204" pitchFamily="34" charset="-122"/>
              </a:rPr>
              <a:t>，提出</a:t>
            </a:r>
            <a:r>
              <a:rPr lang="zh-CN" altLang="zh-CN" sz="2400" dirty="0">
                <a:solidFill>
                  <a:srgbClr val="FF0000"/>
                </a:solidFill>
                <a:latin typeface="微软雅黑" panose="020B0503020204020204" pitchFamily="34" charset="-122"/>
                <a:ea typeface="微软雅黑" panose="020B0503020204020204" pitchFamily="34" charset="-122"/>
              </a:rPr>
              <a:t>基于</a:t>
            </a:r>
            <a:r>
              <a:rPr lang="en-US" altLang="zh-CN" sz="2400" dirty="0">
                <a:solidFill>
                  <a:srgbClr val="FF0000"/>
                </a:solidFill>
                <a:latin typeface="微软雅黑" panose="020B0503020204020204" pitchFamily="34" charset="-122"/>
                <a:ea typeface="微软雅黑" panose="020B0503020204020204" pitchFamily="34" charset="-122"/>
              </a:rPr>
              <a:t>PDR</a:t>
            </a:r>
            <a:r>
              <a:rPr lang="zh-CN" altLang="zh-CN" sz="2400" dirty="0">
                <a:solidFill>
                  <a:srgbClr val="FF0000"/>
                </a:solidFill>
                <a:latin typeface="微软雅黑" panose="020B0503020204020204" pitchFamily="34" charset="-122"/>
                <a:ea typeface="微软雅黑" panose="020B0503020204020204" pitchFamily="34" charset="-122"/>
              </a:rPr>
              <a:t>的声信号定位非视距识别</a:t>
            </a:r>
            <a:r>
              <a:rPr lang="zh-CN" altLang="zh-CN" sz="2400" dirty="0">
                <a:latin typeface="微软雅黑" panose="020B0503020204020204" pitchFamily="34" charset="-122"/>
                <a:ea typeface="微软雅黑" panose="020B0503020204020204" pitchFamily="34" charset="-122"/>
              </a:rPr>
              <a:t>及粒子权值更新</a:t>
            </a:r>
            <a:r>
              <a:rPr lang="zh-CN" altLang="zh-CN" sz="2400" dirty="0" smtClean="0">
                <a:latin typeface="微软雅黑" panose="020B0503020204020204" pitchFamily="34" charset="-122"/>
                <a:ea typeface="微软雅黑" panose="020B0503020204020204" pitchFamily="34" charset="-122"/>
              </a:rPr>
              <a:t>方法。</a:t>
            </a:r>
            <a:endParaRPr lang="en-US" altLang="zh-CN" sz="2400" dirty="0" smtClean="0">
              <a:latin typeface="微软雅黑" panose="020B0503020204020204" pitchFamily="34" charset="-122"/>
              <a:ea typeface="微软雅黑" panose="020B0503020204020204" pitchFamily="34" charset="-122"/>
            </a:endParaRPr>
          </a:p>
          <a:p>
            <a:pPr marL="914400" lvl="1" indent="-457200" algn="l">
              <a:lnSpc>
                <a:spcPct val="100000"/>
              </a:lnSpc>
              <a:buClr>
                <a:schemeClr val="tx2"/>
              </a:buClr>
              <a:buFont typeface="Wingdings" panose="05000000000000000000" pitchFamily="2" charset="2"/>
              <a:buChar char="Ø"/>
            </a:pPr>
            <a:r>
              <a:rPr lang="zh-CN" altLang="zh-CN" sz="2400" dirty="0">
                <a:solidFill>
                  <a:srgbClr val="FF0000"/>
                </a:solidFill>
                <a:latin typeface="微软雅黑" panose="020B0503020204020204" pitchFamily="34" charset="-122"/>
                <a:ea typeface="微软雅黑" panose="020B0503020204020204" pitchFamily="34" charset="-122"/>
              </a:rPr>
              <a:t>室内走廊场景</a:t>
            </a:r>
            <a:r>
              <a:rPr lang="zh-CN" altLang="zh-CN" sz="2400" dirty="0">
                <a:latin typeface="微软雅黑" panose="020B0503020204020204" pitchFamily="34" charset="-122"/>
                <a:ea typeface="微软雅黑" panose="020B0503020204020204" pitchFamily="34" charset="-122"/>
              </a:rPr>
              <a:t>下基于声信号</a:t>
            </a:r>
            <a:r>
              <a:rPr lang="en-US" altLang="zh-CN" sz="2400" dirty="0">
                <a:latin typeface="微软雅黑" panose="020B0503020204020204" pitchFamily="34" charset="-122"/>
                <a:ea typeface="微软雅黑" panose="020B0503020204020204" pitchFamily="34" charset="-122"/>
              </a:rPr>
              <a:t>TDOA</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PDR</a:t>
            </a:r>
            <a:r>
              <a:rPr lang="zh-CN" altLang="zh-CN" sz="2400" dirty="0">
                <a:latin typeface="微软雅黑" panose="020B0503020204020204" pitchFamily="34" charset="-122"/>
                <a:ea typeface="微软雅黑" panose="020B0503020204020204" pitchFamily="34" charset="-122"/>
              </a:rPr>
              <a:t>与地图信息的低成本粒子滤波融合定位解决方案</a:t>
            </a:r>
            <a:r>
              <a:rPr lang="zh-CN"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提出</a:t>
            </a:r>
            <a:r>
              <a:rPr lang="zh-CN" altLang="en-US" sz="2400" dirty="0" smtClean="0">
                <a:solidFill>
                  <a:srgbClr val="FF0000"/>
                </a:solidFill>
                <a:latin typeface="微软雅黑" panose="020B0503020204020204" pitchFamily="34" charset="-122"/>
                <a:ea typeface="微软雅黑" panose="020B0503020204020204" pitchFamily="34" charset="-122"/>
              </a:rPr>
              <a:t>基于</a:t>
            </a:r>
            <a:r>
              <a:rPr lang="en-US" altLang="zh-CN" sz="2400" dirty="0" smtClean="0">
                <a:solidFill>
                  <a:srgbClr val="FF0000"/>
                </a:solidFill>
                <a:latin typeface="微软雅黑" panose="020B0503020204020204" pitchFamily="34" charset="-122"/>
                <a:ea typeface="微软雅黑" panose="020B0503020204020204" pitchFamily="34" charset="-122"/>
              </a:rPr>
              <a:t>TDOA</a:t>
            </a:r>
            <a:r>
              <a:rPr lang="zh-CN" altLang="en-US" sz="2400" dirty="0" smtClean="0">
                <a:solidFill>
                  <a:srgbClr val="FF0000"/>
                </a:solidFill>
                <a:latin typeface="微软雅黑" panose="020B0503020204020204" pitchFamily="34" charset="-122"/>
                <a:ea typeface="微软雅黑" panose="020B0503020204020204" pitchFamily="34" charset="-122"/>
              </a:rPr>
              <a:t>的粒子初始化方法</a:t>
            </a:r>
            <a:r>
              <a:rPr lang="zh-CN" altLang="en-US" sz="2400" dirty="0" smtClean="0">
                <a:latin typeface="微软雅黑" panose="020B0503020204020204" pitchFamily="34" charset="-122"/>
                <a:ea typeface="微软雅黑" panose="020B0503020204020204" pitchFamily="34" charset="-122"/>
              </a:rPr>
              <a:t>，</a:t>
            </a:r>
            <a:r>
              <a:rPr lang="zh-CN" altLang="zh-CN" sz="2400" dirty="0" smtClean="0">
                <a:latin typeface="微软雅黑" panose="020B0503020204020204" pitchFamily="34" charset="-122"/>
                <a:ea typeface="微软雅黑" panose="020B0503020204020204" pitchFamily="34" charset="-122"/>
              </a:rPr>
              <a:t>降低对</a:t>
            </a:r>
            <a:r>
              <a:rPr lang="zh-CN" altLang="zh-CN" sz="2400" dirty="0">
                <a:latin typeface="微软雅黑" panose="020B0503020204020204" pitchFamily="34" charset="-122"/>
                <a:ea typeface="微软雅黑" panose="020B0503020204020204" pitchFamily="34" charset="-122"/>
              </a:rPr>
              <a:t>初始位置的依赖；提出基于</a:t>
            </a:r>
            <a:r>
              <a:rPr lang="en-US" altLang="zh-CN" sz="2400" dirty="0">
                <a:latin typeface="微软雅黑" panose="020B0503020204020204" pitchFamily="34" charset="-122"/>
                <a:ea typeface="微软雅黑" panose="020B0503020204020204" pitchFamily="34" charset="-122"/>
              </a:rPr>
              <a:t>PDR</a:t>
            </a:r>
            <a:r>
              <a:rPr lang="zh-CN" altLang="zh-CN" sz="2400" dirty="0">
                <a:latin typeface="微软雅黑" panose="020B0503020204020204" pitchFamily="34" charset="-122"/>
                <a:ea typeface="微软雅黑" panose="020B0503020204020204" pitchFamily="34" charset="-122"/>
              </a:rPr>
              <a:t>的声信号</a:t>
            </a:r>
            <a:r>
              <a:rPr lang="en-US" altLang="zh-CN" sz="2400" dirty="0">
                <a:latin typeface="微软雅黑" panose="020B0503020204020204" pitchFamily="34" charset="-122"/>
                <a:ea typeface="微软雅黑" panose="020B0503020204020204" pitchFamily="34" charset="-122"/>
              </a:rPr>
              <a:t>TDOA</a:t>
            </a:r>
            <a:r>
              <a:rPr lang="zh-CN" altLang="zh-CN" sz="2400" dirty="0">
                <a:latin typeface="微软雅黑" panose="020B0503020204020204" pitchFamily="34" charset="-122"/>
                <a:ea typeface="微软雅黑" panose="020B0503020204020204" pitchFamily="34" charset="-122"/>
              </a:rPr>
              <a:t>非视距识别及粒子权值更新</a:t>
            </a:r>
            <a:r>
              <a:rPr lang="zh-CN" altLang="zh-CN" sz="2400" dirty="0" smtClean="0">
                <a:latin typeface="微软雅黑" panose="020B0503020204020204" pitchFamily="34" charset="-122"/>
                <a:ea typeface="微软雅黑" panose="020B0503020204020204" pitchFamily="34" charset="-122"/>
              </a:rPr>
              <a:t>方法；</a:t>
            </a:r>
            <a:r>
              <a:rPr lang="zh-CN" altLang="zh-CN" sz="2400" dirty="0">
                <a:latin typeface="微软雅黑" panose="020B0503020204020204" pitchFamily="34" charset="-122"/>
                <a:ea typeface="微软雅黑" panose="020B0503020204020204" pitchFamily="34" charset="-122"/>
              </a:rPr>
              <a:t>提出了走廊场景下基于用户行走特性的粒子滤波重采样改进</a:t>
            </a:r>
            <a:r>
              <a:rPr lang="zh-CN" altLang="zh-CN" sz="2400" dirty="0" smtClean="0">
                <a:latin typeface="微软雅黑" panose="020B0503020204020204" pitchFamily="34" charset="-122"/>
                <a:ea typeface="微软雅黑" panose="020B0503020204020204" pitchFamily="34" charset="-122"/>
              </a:rPr>
              <a:t>方法。</a:t>
            </a:r>
            <a:endParaRPr lang="zh-CN" altLang="zh-CN" sz="2400" dirty="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endParaRPr lang="en-US" altLang="zh-CN" sz="2800" dirty="0" smtClean="0">
              <a:latin typeface="微软雅黑" panose="020B0503020204020204" pitchFamily="34" charset="-122"/>
              <a:ea typeface="微软雅黑" panose="020B0503020204020204" pitchFamily="34" charset="-122"/>
            </a:endParaRPr>
          </a:p>
          <a:p>
            <a:pPr marL="914400" lvl="1" indent="-457200" algn="l">
              <a:buClr>
                <a:schemeClr val="tx2"/>
              </a:buClr>
              <a:buFont typeface="Wingdings" panose="05000000000000000000" pitchFamily="2" charset="2"/>
              <a:buChar char="Ø"/>
            </a:pPr>
            <a:endParaRPr lang="en-US" altLang="zh-CN" sz="2800" dirty="0">
              <a:latin typeface="微软雅黑" panose="020B0503020204020204" pitchFamily="34" charset="-122"/>
              <a:ea typeface="微软雅黑" panose="020B0503020204020204" pitchFamily="34" charset="-122"/>
            </a:endParaRPr>
          </a:p>
        </p:txBody>
      </p:sp>
      <p:pic>
        <p:nvPicPr>
          <p:cNvPr id="174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719458224"/>
      </p:ext>
    </p:extLst>
  </p:cSld>
  <p:clrMapOvr>
    <a:masterClrMapping/>
  </p:clrMapOvr>
  <p:transition advTm="66176"/>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2010092420083232642.jpg"/>
          <p:cNvPicPr>
            <a:picLocks noChangeAspect="1"/>
          </p:cNvPicPr>
          <p:nvPr/>
        </p:nvPicPr>
        <p:blipFill>
          <a:blip r:embed="rId3" cstate="print"/>
          <a:stretch>
            <a:fillRect/>
          </a:stretch>
        </p:blipFill>
        <p:spPr>
          <a:xfrm>
            <a:off x="8888424" y="5013326"/>
            <a:ext cx="1801813" cy="1801813"/>
          </a:xfrm>
          <a:prstGeom prst="rect">
            <a:avLst/>
          </a:prstGeom>
        </p:spPr>
      </p:pic>
      <p:sp>
        <p:nvSpPr>
          <p:cNvPr id="4098" name="直接连接符 7"/>
          <p:cNvSpPr>
            <a:spLocks noChangeShapeType="1"/>
          </p:cNvSpPr>
          <p:nvPr/>
        </p:nvSpPr>
        <p:spPr bwMode="auto">
          <a:xfrm>
            <a:off x="1919289" y="908050"/>
            <a:ext cx="8281987" cy="1588"/>
          </a:xfrm>
          <a:prstGeom prst="line">
            <a:avLst/>
          </a:prstGeom>
          <a:noFill/>
          <a:ln w="38100" cap="flat" cmpd="sng">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 name="标题 1"/>
          <p:cNvSpPr>
            <a:spLocks noGrp="1" noChangeArrowheads="1"/>
          </p:cNvSpPr>
          <p:nvPr>
            <p:ph type="title" idx="4294967295"/>
          </p:nvPr>
        </p:nvSpPr>
        <p:spPr>
          <a:xfrm>
            <a:off x="1981200" y="274639"/>
            <a:ext cx="8229600" cy="561975"/>
          </a:xfrm>
          <a:ln/>
        </p:spPr>
        <p:txBody>
          <a:bodyPr/>
          <a:lstStyle/>
          <a:p>
            <a:pPr algn="r"/>
            <a:r>
              <a:rPr lang="zh-CN" altLang="en-US" sz="2800" dirty="0" smtClean="0">
                <a:latin typeface="微软雅黑" panose="020B0503020204020204" pitchFamily="34" charset="-122"/>
                <a:ea typeface="微软雅黑" panose="020B0503020204020204" pitchFamily="34" charset="-122"/>
                <a:sym typeface="Times New Roman" panose="02020603050405020304" pitchFamily="18" charset="0"/>
              </a:rPr>
              <a:t>目录</a:t>
            </a:r>
            <a:endParaRPr lang="zh-CN" altLang="en-US" sz="2800" dirty="0">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4100" name="内容占位符 2"/>
          <p:cNvSpPr>
            <a:spLocks noGrp="1" noChangeArrowheads="1"/>
          </p:cNvSpPr>
          <p:nvPr>
            <p:ph idx="1"/>
          </p:nvPr>
        </p:nvSpPr>
        <p:spPr>
          <a:xfrm>
            <a:off x="1981200" y="1123950"/>
            <a:ext cx="8229600" cy="5113338"/>
          </a:xfrm>
          <a:ln/>
        </p:spPr>
        <p:txBody>
          <a:bodyPr>
            <a:normAutofit/>
          </a:bodyPr>
          <a:lstStyle/>
          <a:p>
            <a:pPr marL="342900" indent="-342900" algn="l">
              <a:buClr>
                <a:schemeClr val="tx2"/>
              </a:buClr>
              <a:buFont typeface="Wingdings" panose="05000000000000000000" pitchFamily="2" charset="2"/>
              <a:buChar char="p"/>
            </a:pPr>
            <a:r>
              <a:rPr lang="zh-CN" altLang="en-US" sz="4000" dirty="0">
                <a:latin typeface="微软雅黑" panose="020B0503020204020204" pitchFamily="34" charset="-122"/>
                <a:ea typeface="微软雅黑" panose="020B0503020204020204" pitchFamily="34" charset="-122"/>
              </a:rPr>
              <a:t>绪论</a:t>
            </a:r>
            <a:endParaRPr lang="en-US" altLang="zh-CN" sz="4000" dirty="0" smtClean="0">
              <a:latin typeface="微软雅黑" panose="020B0503020204020204" pitchFamily="34" charset="-122"/>
              <a:ea typeface="微软雅黑" panose="020B0503020204020204" pitchFamily="34" charset="-122"/>
            </a:endParaRPr>
          </a:p>
          <a:p>
            <a:pPr marL="342900" indent="-342900" algn="l">
              <a:buClr>
                <a:schemeClr val="tx2"/>
              </a:buClr>
              <a:buFont typeface="Wingdings" panose="05000000000000000000" pitchFamily="2" charset="2"/>
              <a:buChar char="p"/>
            </a:pPr>
            <a:r>
              <a:rPr lang="zh-CN" altLang="en-US" sz="4000" dirty="0" smtClean="0">
                <a:solidFill>
                  <a:srgbClr val="FF0000"/>
                </a:solidFill>
                <a:latin typeface="微软雅黑" panose="020B0503020204020204" pitchFamily="34" charset="-122"/>
                <a:ea typeface="微软雅黑" panose="020B0503020204020204" pitchFamily="34" charset="-122"/>
              </a:rPr>
              <a:t>系统</a:t>
            </a:r>
            <a:r>
              <a:rPr lang="zh-CN" altLang="en-US" sz="4000" dirty="0">
                <a:solidFill>
                  <a:srgbClr val="FF0000"/>
                </a:solidFill>
                <a:latin typeface="微软雅黑" panose="020B0503020204020204" pitchFamily="34" charset="-122"/>
                <a:ea typeface="微软雅黑" panose="020B0503020204020204" pitchFamily="34" charset="-122"/>
              </a:rPr>
              <a:t>子模块算法设计</a:t>
            </a:r>
            <a:endParaRPr lang="en-US" altLang="zh-CN" sz="4000" dirty="0">
              <a:solidFill>
                <a:srgbClr val="FF0000"/>
              </a:solidFill>
              <a:latin typeface="微软雅黑" panose="020B0503020204020204" pitchFamily="34" charset="-122"/>
              <a:ea typeface="微软雅黑" panose="020B0503020204020204" pitchFamily="34" charset="-122"/>
            </a:endParaRPr>
          </a:p>
          <a:p>
            <a:pPr marL="342900" indent="-342900" algn="l">
              <a:buClr>
                <a:schemeClr val="tx2"/>
              </a:buClr>
              <a:buFont typeface="Wingdings" panose="05000000000000000000" pitchFamily="2" charset="2"/>
              <a:buChar char="p"/>
            </a:pPr>
            <a:r>
              <a:rPr lang="zh-CN" altLang="en-US" sz="4000" dirty="0">
                <a:latin typeface="微软雅黑" panose="020B0503020204020204" pitchFamily="34" charset="-122"/>
                <a:ea typeface="微软雅黑" panose="020B0503020204020204" pitchFamily="34" charset="-122"/>
              </a:rPr>
              <a:t>室内融合定位算法设计</a:t>
            </a:r>
            <a:endParaRPr lang="en-US" altLang="zh-CN" sz="4000" dirty="0">
              <a:latin typeface="微软雅黑" panose="020B0503020204020204" pitchFamily="34" charset="-122"/>
              <a:ea typeface="微软雅黑" panose="020B0503020204020204" pitchFamily="34" charset="-122"/>
            </a:endParaRPr>
          </a:p>
          <a:p>
            <a:pPr marL="342900" indent="-342900" algn="l">
              <a:buClr>
                <a:schemeClr val="tx2"/>
              </a:buClr>
              <a:buFont typeface="Wingdings" panose="05000000000000000000" pitchFamily="2" charset="2"/>
              <a:buChar char="p"/>
            </a:pPr>
            <a:r>
              <a:rPr lang="zh-CN" altLang="en-US" sz="4000" dirty="0">
                <a:latin typeface="微软雅黑" panose="020B0503020204020204" pitchFamily="34" charset="-122"/>
                <a:ea typeface="微软雅黑" panose="020B0503020204020204" pitchFamily="34" charset="-122"/>
              </a:rPr>
              <a:t>系统实现</a:t>
            </a:r>
            <a:endParaRPr lang="en-US" altLang="zh-CN" sz="4000" dirty="0">
              <a:latin typeface="微软雅黑" panose="020B0503020204020204" pitchFamily="34" charset="-122"/>
              <a:ea typeface="微软雅黑" panose="020B0503020204020204" pitchFamily="34" charset="-122"/>
            </a:endParaRPr>
          </a:p>
          <a:p>
            <a:pPr marL="342900" indent="-342900" algn="l">
              <a:buClr>
                <a:schemeClr val="tx2"/>
              </a:buClr>
              <a:buFont typeface="Wingdings" panose="05000000000000000000" pitchFamily="2" charset="2"/>
              <a:buChar char="p"/>
            </a:pPr>
            <a:r>
              <a:rPr lang="zh-CN" altLang="en-US" sz="4000" dirty="0">
                <a:latin typeface="微软雅黑" panose="020B0503020204020204" pitchFamily="34" charset="-122"/>
                <a:ea typeface="微软雅黑" panose="020B0503020204020204" pitchFamily="34" charset="-122"/>
              </a:rPr>
              <a:t>总结和展望</a:t>
            </a:r>
          </a:p>
        </p:txBody>
      </p:sp>
      <p:pic>
        <p:nvPicPr>
          <p:cNvPr id="4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0"/>
            <a:ext cx="9048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325443897"/>
      </p:ext>
    </p:extLst>
  </p:cSld>
  <p:clrMapOvr>
    <a:masterClrMapping/>
  </p:clrMapOvr>
  <p:transition advTm="9765"/>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4372</TotalTime>
  <Words>3853</Words>
  <Application>Microsoft Office PowerPoint</Application>
  <PresentationFormat>宽屏</PresentationFormat>
  <Paragraphs>563</Paragraphs>
  <Slides>53</Slides>
  <Notes>53</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53</vt:i4>
      </vt:variant>
    </vt:vector>
  </HeadingPairs>
  <TitlesOfParts>
    <vt:vector size="67" baseType="lpstr">
      <vt:lpstr>Gungsuh</vt:lpstr>
      <vt:lpstr>仿宋</vt:lpstr>
      <vt:lpstr>黑体</vt:lpstr>
      <vt:lpstr>华文行楷</vt:lpstr>
      <vt:lpstr>宋体</vt:lpstr>
      <vt:lpstr>微软雅黑</vt:lpstr>
      <vt:lpstr>Arial</vt:lpstr>
      <vt:lpstr>Calibri</vt:lpstr>
      <vt:lpstr>Calibri Light</vt:lpstr>
      <vt:lpstr>Cambria Math</vt:lpstr>
      <vt:lpstr>Times New Roman</vt:lpstr>
      <vt:lpstr>Wingdings</vt:lpstr>
      <vt:lpstr>Office 主题</vt:lpstr>
      <vt:lpstr>Visio</vt:lpstr>
      <vt:lpstr>基于声信号与PDR的智能手机 室内融合定位方法研究</vt:lpstr>
      <vt:lpstr>目录</vt:lpstr>
      <vt:lpstr>绪论</vt:lpstr>
      <vt:lpstr>绪论</vt:lpstr>
      <vt:lpstr>绪论</vt:lpstr>
      <vt:lpstr>绪论</vt:lpstr>
      <vt:lpstr>绪论</vt:lpstr>
      <vt:lpstr>绪论</vt:lpstr>
      <vt:lpstr>目录</vt:lpstr>
      <vt:lpstr>系统子模块算法设计</vt:lpstr>
      <vt:lpstr>系统子模块算法设计</vt:lpstr>
      <vt:lpstr>系统子模块算法设计</vt:lpstr>
      <vt:lpstr>系统子模块算法设计</vt:lpstr>
      <vt:lpstr>系统子模块算法设计</vt:lpstr>
      <vt:lpstr>系统子模块算法设计</vt:lpstr>
      <vt:lpstr>系统子模块算法设计</vt:lpstr>
      <vt:lpstr>系统子模块算法设计</vt:lpstr>
      <vt:lpstr>系统子模块算法设计</vt:lpstr>
      <vt:lpstr>系统子模块算法设计</vt:lpstr>
      <vt:lpstr>系统子模块算法设计</vt:lpstr>
      <vt:lpstr>目录</vt:lpstr>
      <vt:lpstr>室内融合定位算法设计</vt:lpstr>
      <vt:lpstr>室内融合定位算法设计</vt:lpstr>
      <vt:lpstr>室内融合定位算法设计</vt:lpstr>
      <vt:lpstr>室内融合定位算法设计</vt:lpstr>
      <vt:lpstr>室内融合定位算法设计</vt:lpstr>
      <vt:lpstr>室内融合定位算法设计</vt:lpstr>
      <vt:lpstr>室内融合定位算法设计</vt:lpstr>
      <vt:lpstr>室内融合定位算法设计</vt:lpstr>
      <vt:lpstr>室内融合定位算法设计</vt:lpstr>
      <vt:lpstr>室内融合定位算法设计</vt:lpstr>
      <vt:lpstr>室内融合定位算法设计</vt:lpstr>
      <vt:lpstr>室内融合定位算法设计</vt:lpstr>
      <vt:lpstr>室内融合定位算法设计</vt:lpstr>
      <vt:lpstr>室内融合定位算法设计</vt:lpstr>
      <vt:lpstr>室内融合定位算法设计</vt:lpstr>
      <vt:lpstr>室内融合定位算法设计</vt:lpstr>
      <vt:lpstr>室内融合定位算法设计</vt:lpstr>
      <vt:lpstr>室内融合定位算法设计</vt:lpstr>
      <vt:lpstr>室内融合定位算法设计</vt:lpstr>
      <vt:lpstr>室内融合定位算法设计</vt:lpstr>
      <vt:lpstr>室内融合定位算法设计</vt:lpstr>
      <vt:lpstr>室内融合定位算法设计</vt:lpstr>
      <vt:lpstr>目录</vt:lpstr>
      <vt:lpstr>系统实现</vt:lpstr>
      <vt:lpstr>系统实现</vt:lpstr>
      <vt:lpstr>系统实现</vt:lpstr>
      <vt:lpstr>系统实现</vt:lpstr>
      <vt:lpstr>系统实现</vt:lpstr>
      <vt:lpstr>目录</vt:lpstr>
      <vt:lpstr>总结和展望</vt:lpstr>
      <vt:lpstr>攻读硕士学位期间研究成果</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hyf</dc:creator>
  <cp:lastModifiedBy>hyf</cp:lastModifiedBy>
  <cp:revision>205</cp:revision>
  <dcterms:created xsi:type="dcterms:W3CDTF">2018-03-09T01:48:57Z</dcterms:created>
  <dcterms:modified xsi:type="dcterms:W3CDTF">2018-03-13T03:05:55Z</dcterms:modified>
</cp:coreProperties>
</file>