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5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0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1F8C3-4D5B-4A23-8243-F37F75AF3D5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A83-EBAB-4CB5-9041-191B59E44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3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757799"/>
            <a:ext cx="77724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757799"/>
            <a:ext cx="77724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757799"/>
            <a:ext cx="78867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99" y="757799"/>
            <a:ext cx="81026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1.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Introduction and Motivation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85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Why using acoustic signal for smartphone indoor localization?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281" y="5965448"/>
            <a:ext cx="109177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[K. Liu 2015]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Kaikai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Liu,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Xinxin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Liu, and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Xiaolin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Liu.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Guoguo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 Enabling Fine-grained Smartphone Localization via Acoustic Anchors. IEEE Transactions on Mobile Computing, 2015, 15(5):1-1.</a:t>
            </a:r>
            <a:endParaRPr lang="zh-CN" altLang="zh-CN" sz="1100" i="1" kern="1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[S. I. Lopes 2015] Sergio I. Lopes, Joes M.N. Vieira, Joao Reis, Daniel Albuquerque, and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Nuno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B.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Carvalho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Accurate smartphone indoor positioning using a WSN infrastructure and non-invasive audio for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TDoA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estimation. Pervasive &amp; Mobile Computing, 2015, 20(C):29-46.</a:t>
            </a:r>
            <a:endParaRPr lang="zh-CN" altLang="zh-CN" sz="1100" i="1" kern="1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[Alexander </a:t>
            </a:r>
            <a:r>
              <a:rPr lang="en-US" altLang="zh-CN" sz="10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Ens</a:t>
            </a:r>
            <a:r>
              <a:rPr lang="en-US" altLang="zh-CN" sz="10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2015] Acoustic Self-Calibrating System for Indoor Smart Phone Tracking. International Journal of Navigation and Observation. 2015.</a:t>
            </a:r>
            <a:endParaRPr lang="zh-CN" altLang="zh-CN" sz="1100" i="1" kern="1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[</a:t>
            </a:r>
            <a:r>
              <a:rPr lang="en-US" altLang="zh-CN" sz="10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Reimar</a:t>
            </a:r>
            <a:r>
              <a:rPr lang="en-US" altLang="zh-CN" sz="10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10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Pfeil</a:t>
            </a:r>
            <a:r>
              <a:rPr lang="en-US" altLang="zh-CN" sz="10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 2015] Robust Acoustic Positioning for Safety Applications in Underground Mining. IEEE Transactions on Instrumentation and Measurement. Vol.64, No. 11, 2015.</a:t>
            </a:r>
            <a:endParaRPr lang="zh-CN" altLang="en-US" sz="1000" i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3586" y="3346706"/>
            <a:ext cx="437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i="1" dirty="0" smtClean="0">
                <a:solidFill>
                  <a:srgbClr val="0070C0"/>
                </a:solidFill>
              </a:rPr>
              <a:t>Completely </a:t>
            </a:r>
            <a:r>
              <a:rPr lang="en-US" altLang="zh-CN" i="1" dirty="0" smtClean="0">
                <a:solidFill>
                  <a:srgbClr val="0070C0"/>
                </a:solidFill>
              </a:rPr>
              <a:t>co</a:t>
            </a:r>
            <a:r>
              <a:rPr lang="en-US" altLang="zh-CN" i="1" dirty="0" smtClean="0">
                <a:solidFill>
                  <a:srgbClr val="0070C0"/>
                </a:solidFill>
              </a:rPr>
              <a:t>mpatible </a:t>
            </a:r>
            <a:r>
              <a:rPr lang="en-US" altLang="zh-CN" i="1" dirty="0" smtClean="0">
                <a:solidFill>
                  <a:srgbClr val="0070C0"/>
                </a:solidFill>
              </a:rPr>
              <a:t>with smartphone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i="1" dirty="0" smtClean="0">
                <a:solidFill>
                  <a:srgbClr val="0070C0"/>
                </a:solidFill>
              </a:rPr>
              <a:t>High positioning accuracy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i="1" dirty="0" smtClean="0">
                <a:solidFill>
                  <a:srgbClr val="0070C0"/>
                </a:solidFill>
              </a:rPr>
              <a:t>High positioning stability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i="1" dirty="0" smtClean="0">
                <a:solidFill>
                  <a:srgbClr val="0070C0"/>
                </a:solidFill>
              </a:rPr>
              <a:t>Low cost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171" y="2994445"/>
            <a:ext cx="1043368" cy="21662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32118" y="2654210"/>
            <a:ext cx="1959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GSM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GPS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FM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Camera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WiFi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BlueTooth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Accelerator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Magnetic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0070C0"/>
                </a:solidFill>
              </a:rPr>
              <a:t>Microphone</a:t>
            </a:r>
          </a:p>
        </p:txBody>
      </p:sp>
      <p:sp>
        <p:nvSpPr>
          <p:cNvPr id="10" name="矩形 9"/>
          <p:cNvSpPr/>
          <p:nvPr/>
        </p:nvSpPr>
        <p:spPr>
          <a:xfrm>
            <a:off x="4955690" y="551940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LMF signals</a:t>
            </a:r>
            <a:endParaRPr lang="en-US" altLang="zh-CN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1.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Introduction and Motivation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85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Technical bottleneck from laboratory to real world 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281" y="6527308"/>
            <a:ext cx="109177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070C0"/>
                </a:solidFill>
              </a:rPr>
              <a:t>[Hui Liu 2007]Survey of Wireless Indoor Positioning Techniques and Systems. IEEE Transactions on Systems, Man and Cybernetics. Vol. 37, No.6, 2007</a:t>
            </a:r>
            <a:endParaRPr lang="zh-CN" altLang="zh-CN" sz="1000" i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838" y="3048197"/>
            <a:ext cx="465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rgbClr val="0070C0"/>
                </a:solidFill>
              </a:rPr>
              <a:t>High accurate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ToA</a:t>
            </a:r>
            <a:r>
              <a:rPr lang="en-US" altLang="zh-CN" i="1" dirty="0" smtClean="0">
                <a:solidFill>
                  <a:srgbClr val="0070C0"/>
                </a:solidFill>
              </a:rPr>
              <a:t>/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TDoA</a:t>
            </a:r>
            <a:r>
              <a:rPr lang="en-US" altLang="zh-CN" i="1" dirty="0" smtClean="0">
                <a:solidFill>
                  <a:srgbClr val="0070C0"/>
                </a:solidFill>
              </a:rPr>
              <a:t> estimation in dense multipath environment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i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rgbClr val="0070C0"/>
                </a:solidFill>
              </a:rPr>
              <a:t>None-Line-of-Sight in real world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1" y="2581561"/>
            <a:ext cx="2638425" cy="2133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2" y="2229881"/>
            <a:ext cx="2917434" cy="2557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3455" y="5018585"/>
            <a:ext cx="52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ToA</a:t>
            </a:r>
            <a:endParaRPr lang="en-US" altLang="zh-CN" i="1" dirty="0" smtClean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02751" y="49984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TDoA</a:t>
            </a:r>
            <a:endParaRPr lang="en-US" altLang="zh-CN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1.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Introduction and Motivation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974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Present NLOS identification approaches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476" y="3103282"/>
            <a:ext cx="3742533" cy="1754326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rgbClr val="0070C0"/>
                </a:solidFill>
              </a:rPr>
              <a:t>The range (TOA) statistics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i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rgbClr val="0070C0"/>
                </a:solidFill>
              </a:rPr>
              <a:t>Channel characteristics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i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rgbClr val="0070C0"/>
                </a:solidFill>
              </a:rPr>
              <a:t>The consistency between the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ToA</a:t>
            </a:r>
            <a:r>
              <a:rPr lang="en-US" altLang="zh-CN" i="1" dirty="0" smtClean="0">
                <a:solidFill>
                  <a:srgbClr val="0070C0"/>
                </a:solidFill>
              </a:rPr>
              <a:t> estimation and path loss for NLOS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46233" y="3103282"/>
            <a:ext cx="4372331" cy="175432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For moving target</a:t>
            </a:r>
          </a:p>
          <a:p>
            <a:endParaRPr lang="en-US" altLang="zh-CN" i="1" dirty="0" smtClean="0">
              <a:solidFill>
                <a:srgbClr val="0070C0"/>
              </a:solidFill>
            </a:endParaRP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Need accurate Channel Coefficients and Path Delays</a:t>
            </a:r>
          </a:p>
          <a:p>
            <a:endParaRPr lang="en-US" altLang="zh-CN" i="1" dirty="0" smtClean="0">
              <a:solidFill>
                <a:srgbClr val="0070C0"/>
              </a:solidFill>
            </a:endParaRP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Need different location technology</a:t>
            </a:r>
          </a:p>
        </p:txBody>
      </p:sp>
      <p:sp>
        <p:nvSpPr>
          <p:cNvPr id="3" name="右箭头 2"/>
          <p:cNvSpPr/>
          <p:nvPr/>
        </p:nvSpPr>
        <p:spPr>
          <a:xfrm>
            <a:off x="5237813" y="3824424"/>
            <a:ext cx="1208419" cy="311947"/>
          </a:xfrm>
          <a:prstGeom prst="rightArrow">
            <a:avLst>
              <a:gd name="adj1" fmla="val 50000"/>
              <a:gd name="adj2" fmla="val 10297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8282" y="5578750"/>
            <a:ext cx="10110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[Roee </a:t>
            </a:r>
            <a:r>
              <a:rPr lang="en-US" altLang="zh-CN" sz="1600" i="1" kern="10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Diamant</a:t>
            </a:r>
            <a:r>
              <a:rPr lang="en-US" altLang="zh-CN" sz="1600" i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2014] LOS and NLOS Classification for Underwater Acoustic Localization. IEEE Transactions on Mobile Computing. Vol.13, No.2, 2014</a:t>
            </a:r>
            <a:endParaRPr lang="zh-CN" altLang="zh-CN" sz="1600" i="1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6200000">
            <a:off x="2845199" y="5062205"/>
            <a:ext cx="721142" cy="311947"/>
          </a:xfrm>
          <a:prstGeom prst="rightArrow">
            <a:avLst>
              <a:gd name="adj1" fmla="val 50000"/>
              <a:gd name="adj2" fmla="val 10297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1.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Introduction and Motivation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974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Motivation 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4899" y="2756097"/>
            <a:ext cx="9550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信号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估计与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判别一直都是独立分开进行研究的。由于利用信道统计特性进行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遮挡判别离不开对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First Arriving Path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probability density function </a:t>
            </a:r>
            <a:r>
              <a:rPr lang="zh-CN" altLang="en-US" dirty="0" smtClean="0">
                <a:solidFill>
                  <a:srgbClr val="0070C0"/>
                </a:solidFill>
              </a:rPr>
              <a:t>的估计，而在进行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估计时，均是在对多径进行抑制的情况下，检测第一到达路径的到达时刻，而这两个过程是完全可以合并的。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</a:rPr>
              <a:t>又</a:t>
            </a:r>
            <a:r>
              <a:rPr lang="zh-CN" altLang="en-US" dirty="0" smtClean="0">
                <a:solidFill>
                  <a:srgbClr val="0070C0"/>
                </a:solidFill>
              </a:rPr>
              <a:t>由于大多数针声音室内手机定位系统采用</a:t>
            </a:r>
            <a:r>
              <a:rPr lang="en-US" altLang="zh-CN" dirty="0" smtClean="0">
                <a:solidFill>
                  <a:srgbClr val="0070C0"/>
                </a:solidFill>
              </a:rPr>
              <a:t>LFM</a:t>
            </a:r>
            <a:r>
              <a:rPr lang="zh-CN" altLang="en-US" dirty="0" smtClean="0">
                <a:solidFill>
                  <a:srgbClr val="0070C0"/>
                </a:solidFill>
              </a:rPr>
              <a:t>信号，因此，本文提出一种新的基于</a:t>
            </a:r>
            <a:r>
              <a:rPr lang="en-US" altLang="zh-CN" dirty="0" err="1" smtClean="0">
                <a:solidFill>
                  <a:srgbClr val="0070C0"/>
                </a:solidFill>
              </a:rPr>
              <a:t>FrFT</a:t>
            </a:r>
            <a:r>
              <a:rPr lang="zh-CN" altLang="en-US" dirty="0" smtClean="0">
                <a:solidFill>
                  <a:srgbClr val="0070C0"/>
                </a:solidFill>
              </a:rPr>
              <a:t>的高精度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估计及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判别方法：即通过精确</a:t>
            </a:r>
            <a:r>
              <a:rPr lang="en-US" altLang="zh-CN" dirty="0" smtClean="0">
                <a:solidFill>
                  <a:srgbClr val="0070C0"/>
                </a:solidFill>
              </a:rPr>
              <a:t>First arriving path</a:t>
            </a:r>
            <a:r>
              <a:rPr lang="zh-CN" altLang="en-US" dirty="0" smtClean="0">
                <a:solidFill>
                  <a:srgbClr val="0070C0"/>
                </a:solidFill>
              </a:rPr>
              <a:t>的 </a:t>
            </a:r>
            <a:r>
              <a:rPr lang="en-US" altLang="zh-CN" dirty="0" smtClean="0">
                <a:solidFill>
                  <a:srgbClr val="0070C0"/>
                </a:solidFill>
              </a:rPr>
              <a:t>channel coefficients and path delays</a:t>
            </a:r>
            <a:r>
              <a:rPr lang="zh-CN" altLang="en-US" dirty="0" smtClean="0">
                <a:solidFill>
                  <a:srgbClr val="0070C0"/>
                </a:solidFill>
              </a:rPr>
              <a:t>，来进行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估计以及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判别。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1.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Introduction and Motivation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974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Contribution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4899" y="2756097"/>
            <a:ext cx="9550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估计以及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判别问题，合并为 </a:t>
            </a:r>
            <a:r>
              <a:rPr lang="en-US" altLang="zh-CN" dirty="0" smtClean="0">
                <a:solidFill>
                  <a:srgbClr val="0070C0"/>
                </a:solidFill>
              </a:rPr>
              <a:t>channel coefficients and path delays estimation</a:t>
            </a:r>
            <a:r>
              <a:rPr lang="zh-CN" altLang="en-US" dirty="0" smtClean="0">
                <a:solidFill>
                  <a:srgbClr val="0070C0"/>
                </a:solidFill>
              </a:rPr>
              <a:t>的问题。并利用</a:t>
            </a:r>
            <a:r>
              <a:rPr lang="en-US" altLang="zh-CN" dirty="0" smtClean="0">
                <a:solidFill>
                  <a:srgbClr val="0070C0"/>
                </a:solidFill>
              </a:rPr>
              <a:t>channel characteristics</a:t>
            </a:r>
            <a:r>
              <a:rPr lang="zh-CN" altLang="en-US" dirty="0" smtClean="0">
                <a:solidFill>
                  <a:srgbClr val="0070C0"/>
                </a:solidFill>
              </a:rPr>
              <a:t>实现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的精确估计以及</a:t>
            </a:r>
            <a:r>
              <a:rPr lang="en-US" altLang="zh-CN" dirty="0" smtClean="0">
                <a:solidFill>
                  <a:srgbClr val="0070C0"/>
                </a:solidFill>
              </a:rPr>
              <a:t>NLOS</a:t>
            </a:r>
            <a:r>
              <a:rPr lang="zh-CN" altLang="en-US" dirty="0" smtClean="0">
                <a:solidFill>
                  <a:srgbClr val="0070C0"/>
                </a:solidFill>
              </a:rPr>
              <a:t>的判别，有效地解决了声音室内手机定位技术中的瓶颈。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针对</a:t>
            </a:r>
            <a:r>
              <a:rPr lang="en-US" altLang="zh-CN" dirty="0" smtClean="0">
                <a:solidFill>
                  <a:srgbClr val="0070C0"/>
                </a:solidFill>
              </a:rPr>
              <a:t>LFM</a:t>
            </a:r>
            <a:r>
              <a:rPr lang="zh-CN" altLang="en-US" dirty="0" smtClean="0">
                <a:solidFill>
                  <a:srgbClr val="0070C0"/>
                </a:solidFill>
              </a:rPr>
              <a:t>信号，提出一种带有递归最优阶数估计器及</a:t>
            </a:r>
            <a:r>
              <a:rPr lang="zh-CN" altLang="en-US" dirty="0">
                <a:solidFill>
                  <a:srgbClr val="0070C0"/>
                </a:solidFill>
              </a:rPr>
              <a:t>自</a:t>
            </a:r>
            <a:r>
              <a:rPr lang="zh-CN" altLang="en-US" dirty="0" smtClean="0">
                <a:solidFill>
                  <a:srgbClr val="0070C0"/>
                </a:solidFill>
              </a:rPr>
              <a:t>适应阈值决策的</a:t>
            </a:r>
            <a:r>
              <a:rPr lang="en-US" altLang="zh-CN" dirty="0" err="1" smtClean="0">
                <a:solidFill>
                  <a:srgbClr val="0070C0"/>
                </a:solidFill>
              </a:rPr>
              <a:t>FrFT</a:t>
            </a:r>
            <a:r>
              <a:rPr lang="zh-CN" altLang="en-US" dirty="0" smtClean="0">
                <a:solidFill>
                  <a:srgbClr val="0070C0"/>
                </a:solidFill>
              </a:rPr>
              <a:t>估计方法，能够有效获得</a:t>
            </a:r>
            <a:r>
              <a:rPr lang="en-US" altLang="zh-CN" dirty="0" smtClean="0">
                <a:solidFill>
                  <a:srgbClr val="0070C0"/>
                </a:solidFill>
              </a:rPr>
              <a:t>channel coefficients and path delays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及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估计值，并通过在地下停车场的测距实验，表明</a:t>
            </a:r>
            <a:r>
              <a:rPr lang="zh-CN" altLang="en-US" dirty="0" smtClean="0">
                <a:solidFill>
                  <a:srgbClr val="0070C0"/>
                </a:solidFill>
              </a:rPr>
              <a:t>基于</a:t>
            </a:r>
            <a:r>
              <a:rPr lang="en-US" altLang="zh-CN" dirty="0" err="1" smtClean="0">
                <a:solidFill>
                  <a:srgbClr val="0070C0"/>
                </a:solidFill>
              </a:rPr>
              <a:t>ToA</a:t>
            </a:r>
            <a:r>
              <a:rPr lang="zh-CN" altLang="en-US" dirty="0" smtClean="0">
                <a:solidFill>
                  <a:srgbClr val="0070C0"/>
                </a:solidFill>
              </a:rPr>
              <a:t>的测距的精度和鲁棒性得到明显改善。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</a:rPr>
              <a:t>给出了</a:t>
            </a:r>
            <a:r>
              <a:rPr lang="zh-CN" altLang="en-US" dirty="0" smtClean="0">
                <a:solidFill>
                  <a:srgbClr val="0070C0"/>
                </a:solidFill>
              </a:rPr>
              <a:t>室内、走廊及大厅三种环境的信道统计特性，如：平均时延、</a:t>
            </a:r>
            <a:r>
              <a:rPr lang="en-US" altLang="zh-CN" dirty="0" smtClean="0">
                <a:solidFill>
                  <a:srgbClr val="0070C0"/>
                </a:solidFill>
              </a:rPr>
              <a:t>RMS</a:t>
            </a:r>
            <a:r>
              <a:rPr lang="zh-CN" altLang="en-US" dirty="0" smtClean="0">
                <a:solidFill>
                  <a:srgbClr val="0070C0"/>
                </a:solidFill>
              </a:rPr>
              <a:t>时延展宽及</a:t>
            </a:r>
            <a:r>
              <a:rPr lang="en-US" altLang="zh-CN" dirty="0" err="1" smtClean="0">
                <a:solidFill>
                  <a:srgbClr val="0070C0"/>
                </a:solidFill>
              </a:rPr>
              <a:t>Rician</a:t>
            </a:r>
            <a:r>
              <a:rPr lang="en-US" altLang="zh-CN" dirty="0" smtClean="0">
                <a:solidFill>
                  <a:srgbClr val="0070C0"/>
                </a:solidFill>
              </a:rPr>
              <a:t> K</a:t>
            </a:r>
            <a:r>
              <a:rPr lang="zh-CN" altLang="en-US" dirty="0" smtClean="0">
                <a:solidFill>
                  <a:srgbClr val="0070C0"/>
                </a:solidFill>
              </a:rPr>
              <a:t>因子等。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81" y="407819"/>
            <a:ext cx="41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2. Signal modulation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81" y="1728008"/>
            <a:ext cx="974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 smtClean="0">
                <a:solidFill>
                  <a:srgbClr val="0070C0"/>
                </a:solidFill>
              </a:rPr>
              <a:t>Contribution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580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511-zhanglei-PC</dc:creator>
  <cp:lastModifiedBy>511-zhanglei-PC</cp:lastModifiedBy>
  <cp:revision>14</cp:revision>
  <dcterms:created xsi:type="dcterms:W3CDTF">2016-07-18T07:15:01Z</dcterms:created>
  <dcterms:modified xsi:type="dcterms:W3CDTF">2016-07-18T13:15:09Z</dcterms:modified>
</cp:coreProperties>
</file>