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4" r:id="rId5"/>
    <p:sldId id="273" r:id="rId6"/>
    <p:sldId id="275" r:id="rId7"/>
    <p:sldId id="274" r:id="rId8"/>
    <p:sldId id="265" r:id="rId9"/>
    <p:sldId id="259" r:id="rId10"/>
    <p:sldId id="260" r:id="rId11"/>
    <p:sldId id="262" r:id="rId12"/>
    <p:sldId id="276" r:id="rId13"/>
    <p:sldId id="278" r:id="rId14"/>
    <p:sldId id="279" r:id="rId15"/>
    <p:sldId id="263" r:id="rId16"/>
    <p:sldId id="266" r:id="rId17"/>
    <p:sldId id="277" r:id="rId18"/>
    <p:sldId id="280" r:id="rId19"/>
    <p:sldId id="268" r:id="rId20"/>
    <p:sldId id="281" r:id="rId21"/>
    <p:sldId id="271" r:id="rId22"/>
    <p:sldId id="27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850"/>
    <a:srgbClr val="8F3D91"/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70" autoAdjust="0"/>
  </p:normalViewPr>
  <p:slideViewPr>
    <p:cSldViewPr>
      <p:cViewPr varScale="1">
        <p:scale>
          <a:sx n="63" d="100"/>
          <a:sy n="63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194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7A03F-9CB0-486A-8EB6-51F96811FFDD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C286-7D8C-4EEB-8B98-644040A9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5756-B97B-4A44-BD62-F1D9B2C21E32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1FC4-5205-4641-AB09-75C85B886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FC4-5205-4641-AB09-75C85B8869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FC4-5205-4641-AB09-75C85B8869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若将声音传播的路径同样看做信道，若利用信道统计特性对声信号的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进行识别，需要首先估计室内声音传播路径的参数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及路径时延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，可以通过估计多径信号的到达时刻以及多径信号能量来获得。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FC4-5205-4641-AB09-75C85B8869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0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FC4-5205-4641-AB09-75C85B8869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958975"/>
            <a:ext cx="8558218" cy="1112835"/>
          </a:xfrm>
        </p:spPr>
        <p:txBody>
          <a:bodyPr>
            <a:normAutofit/>
          </a:bodyPr>
          <a:lstStyle>
            <a:lvl1pPr algn="r">
              <a:defRPr sz="4400" b="1">
                <a:solidFill>
                  <a:srgbClr val="381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0" y="3071810"/>
            <a:ext cx="6400800" cy="57150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8F3D9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357166"/>
            <a:ext cx="8586790" cy="92869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286412"/>
          </a:xfrm>
        </p:spPr>
        <p:txBody>
          <a:bodyPr/>
          <a:lstStyle>
            <a:lvl1pPr marL="182563" indent="-182563"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52425" indent="-195263"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633413" indent="-228600"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9535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168400" indent="-228600">
              <a:tabLst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572272"/>
            <a:ext cx="1490658" cy="285728"/>
          </a:xfrm>
        </p:spPr>
        <p:txBody>
          <a:bodyPr anchor="b"/>
          <a:lstStyle>
            <a:lvl1pPr>
              <a:defRPr sz="105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模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572272"/>
            <a:ext cx="1490658" cy="285728"/>
          </a:xfrm>
        </p:spPr>
        <p:txBody>
          <a:bodyPr anchor="b"/>
          <a:lstStyle>
            <a:lvl1pPr>
              <a:defRPr sz="105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副标题+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71490" y="357166"/>
            <a:ext cx="8586790" cy="92869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4282" y="1857364"/>
            <a:ext cx="8715436" cy="4714908"/>
          </a:xfrm>
        </p:spPr>
        <p:txBody>
          <a:bodyPr/>
          <a:lstStyle>
            <a:lvl1pPr marL="182563" indent="-182563"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52425" indent="-195263"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633413" indent="-228600"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9535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168400" indent="-228600">
              <a:tabLst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572272"/>
            <a:ext cx="1490658" cy="285728"/>
          </a:xfrm>
        </p:spPr>
        <p:txBody>
          <a:bodyPr anchor="b"/>
          <a:lstStyle>
            <a:lvl1pPr>
              <a:defRPr sz="105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285720" y="1285860"/>
            <a:ext cx="835824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标题+右列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/>
          </p:nvPr>
        </p:nvSpPr>
        <p:spPr>
          <a:xfrm>
            <a:off x="285720" y="428604"/>
            <a:ext cx="928694" cy="6143668"/>
          </a:xfrm>
        </p:spPr>
        <p:txBody>
          <a:bodyPr vert="eaVert" anchor="b">
            <a:normAutofit/>
          </a:bodyPr>
          <a:lstStyle>
            <a:lvl1pPr algn="l">
              <a:defRPr sz="3600" b="0">
                <a:solidFill>
                  <a:srgbClr val="381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572272"/>
            <a:ext cx="1490658" cy="285728"/>
          </a:xfrm>
        </p:spPr>
        <p:txBody>
          <a:bodyPr anchor="b"/>
          <a:lstStyle>
            <a:lvl1pPr>
              <a:defRPr sz="105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右标题+左列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29508" y="357166"/>
            <a:ext cx="1628772" cy="6143668"/>
          </a:xfrm>
        </p:spPr>
        <p:txBody>
          <a:bodyPr vert="eaVert" anchor="b">
            <a:normAutofit/>
          </a:bodyPr>
          <a:lstStyle>
            <a:lvl1pPr algn="l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6712" y="357166"/>
            <a:ext cx="6948494" cy="6357982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572272"/>
            <a:ext cx="1490658" cy="285728"/>
          </a:xfrm>
        </p:spPr>
        <p:txBody>
          <a:bodyPr anchor="b"/>
          <a:lstStyle>
            <a:lvl1pPr>
              <a:defRPr sz="105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B968-46B3-4847-A8A4-BA6C9FEA01A5}" type="datetime1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797E-98BF-4A54-A36D-0A4B77749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9516" y="1987823"/>
            <a:ext cx="9672538" cy="111283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TOA NLOS Feature </a:t>
            </a:r>
            <a:r>
              <a:rPr lang="en-US" altLang="zh-CN" dirty="0" smtClean="0"/>
              <a:t>Extraction and </a:t>
            </a:r>
            <a:r>
              <a:rPr lang="en-US" altLang="zh-CN" dirty="0" smtClean="0"/>
              <a:t>Identification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</a:t>
            </a:r>
            <a:r>
              <a:rPr lang="zh-CN" altLang="en-US" dirty="0" smtClean="0"/>
              <a:t>丹洁 </a:t>
            </a:r>
            <a:r>
              <a:rPr lang="en-US" altLang="zh-CN" dirty="0" smtClean="0"/>
              <a:t>HUANG Danjie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8894"/>
            <a:ext cx="4300510" cy="3520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1412776"/>
            <a:ext cx="3528392" cy="3080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0" y="3645024"/>
            <a:ext cx="3290872" cy="1265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" b="37813"/>
          <a:stretch/>
        </p:blipFill>
        <p:spPr>
          <a:xfrm>
            <a:off x="5068589" y="4623208"/>
            <a:ext cx="3282245" cy="1822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257835"/>
            <a:ext cx="1081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[Stefano </a:t>
            </a:r>
            <a:r>
              <a:rPr lang="en-US" altLang="zh-CN" dirty="0" err="1" smtClean="0"/>
              <a:t>Marano</a:t>
            </a:r>
            <a:r>
              <a:rPr lang="en-US" altLang="zh-CN" dirty="0" smtClean="0"/>
              <a:t> 2010]</a:t>
            </a:r>
            <a:r>
              <a:rPr lang="en-US" altLang="zh-CN" dirty="0"/>
              <a:t> NLOS Identification and Mitigation for </a:t>
            </a:r>
            <a:r>
              <a:rPr lang="en-US" altLang="zh-CN" dirty="0" smtClean="0"/>
              <a:t>Localization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 Based </a:t>
            </a:r>
            <a:r>
              <a:rPr lang="en-US" altLang="zh-CN" dirty="0"/>
              <a:t>on UWB Experimental Data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4" name="文本框 7"/>
          <p:cNvSpPr txBox="1"/>
          <p:nvPr/>
        </p:nvSpPr>
        <p:spPr>
          <a:xfrm>
            <a:off x="667215" y="1421602"/>
            <a:ext cx="400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FRFT in Acoustic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342857" cy="40000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42857" y="3429000"/>
            <a:ext cx="74131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81132" y="2679303"/>
            <a:ext cx="305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Feature  Extraction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>
          <a:xfrm>
            <a:off x="7118256" y="342900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0112" y="4293096"/>
            <a:ext cx="398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Machine Learning Classifier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5739"/>
            <a:ext cx="4752528" cy="53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5" y="2132856"/>
            <a:ext cx="9144000" cy="4347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2697" y="167119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特征分析</a:t>
            </a:r>
          </a:p>
        </p:txBody>
      </p:sp>
    </p:spTree>
    <p:extLst>
      <p:ext uri="{BB962C8B-B14F-4D97-AF65-F5344CB8AC3E}">
        <p14:creationId xmlns:p14="http://schemas.microsoft.com/office/powerpoint/2010/main" val="32923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72697" y="167119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特征分析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9144000" cy="43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2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3" name="图片 2" descr="E:\zhanglei\tecent\274617110\FileRecv\MobileFile\IMG_115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3744416" cy="30963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画布 15"/>
          <p:cNvGrpSpPr/>
          <p:nvPr/>
        </p:nvGrpSpPr>
        <p:grpSpPr>
          <a:xfrm>
            <a:off x="5004048" y="1944980"/>
            <a:ext cx="3173730" cy="3284220"/>
            <a:chOff x="0" y="0"/>
            <a:chExt cx="3173730" cy="328422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3173730" cy="3284220"/>
            </a:xfrm>
            <a:prstGeom prst="rect">
              <a:avLst/>
            </a:prstGeom>
          </p:spPr>
        </p:sp>
        <p:pic>
          <p:nvPicPr>
            <p:cNvPr id="7" name="图片 6" descr="E:\zhanglei\matlab工作区\原始数据存储区\实验室平面图.wm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1672"/>
              <a:ext cx="3138170" cy="307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椭圆 7"/>
            <p:cNvSpPr/>
            <p:nvPr/>
          </p:nvSpPr>
          <p:spPr>
            <a:xfrm>
              <a:off x="1528877" y="109729"/>
              <a:ext cx="124358" cy="131673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1059" y="1935648"/>
              <a:ext cx="123825" cy="13144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11290" y="1489421"/>
              <a:ext cx="123190" cy="13144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8" idx="5"/>
              <a:endCxn id="9" idx="1"/>
            </p:cNvCxnSpPr>
            <p:nvPr/>
          </p:nvCxnSpPr>
          <p:spPr>
            <a:xfrm>
              <a:off x="1634797" y="222119"/>
              <a:ext cx="1094017" cy="1732779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2" name="文本框 14"/>
            <p:cNvSpPr txBox="1"/>
            <p:nvPr/>
          </p:nvSpPr>
          <p:spPr>
            <a:xfrm>
              <a:off x="2267711" y="877824"/>
              <a:ext cx="504749" cy="22677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5.09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0" idx="5"/>
            </p:cNvCxnSpPr>
            <p:nvPr/>
          </p:nvCxnSpPr>
          <p:spPr>
            <a:xfrm>
              <a:off x="1916174" y="1601616"/>
              <a:ext cx="794509" cy="353282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0" idx="0"/>
            </p:cNvCxnSpPr>
            <p:nvPr/>
          </p:nvCxnSpPr>
          <p:spPr>
            <a:xfrm flipH="1" flipV="1">
              <a:off x="1587398" y="241402"/>
              <a:ext cx="285228" cy="1248019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15" name="文本框 7"/>
            <p:cNvSpPr txBox="1"/>
            <p:nvPr/>
          </p:nvSpPr>
          <p:spPr>
            <a:xfrm>
              <a:off x="1811064" y="1620866"/>
              <a:ext cx="287655" cy="22669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文本框 7"/>
            <p:cNvSpPr txBox="1"/>
            <p:nvPr/>
          </p:nvSpPr>
          <p:spPr>
            <a:xfrm>
              <a:off x="1365416" y="180000"/>
              <a:ext cx="287655" cy="22669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2637908" y="2111213"/>
              <a:ext cx="287655" cy="22669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2,4</a:t>
              </a: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文本框 7"/>
          <p:cNvSpPr txBox="1"/>
          <p:nvPr/>
        </p:nvSpPr>
        <p:spPr>
          <a:xfrm>
            <a:off x="667215" y="1421602"/>
            <a:ext cx="400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FRFT in Acoustic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342857" cy="4000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675640" y="2708920"/>
            <a:ext cx="667217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77781" y="243052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75640" y="5013176"/>
            <a:ext cx="8180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495300" y="50395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3" name="右箭头 12"/>
          <p:cNvSpPr/>
          <p:nvPr/>
        </p:nvSpPr>
        <p:spPr>
          <a:xfrm>
            <a:off x="5644495" y="3746981"/>
            <a:ext cx="74131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82770" y="2997284"/>
            <a:ext cx="305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Extracted Features </a:t>
            </a:r>
            <a:endParaRPr lang="zh-CN" altLang="en-US" sz="2400" dirty="0"/>
          </a:p>
        </p:txBody>
      </p:sp>
      <p:sp>
        <p:nvSpPr>
          <p:cNvPr id="15" name="下箭头 14"/>
          <p:cNvSpPr/>
          <p:nvPr/>
        </p:nvSpPr>
        <p:spPr>
          <a:xfrm>
            <a:off x="7419894" y="3746981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70702" y="4642301"/>
            <a:ext cx="398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Machine Learning Classifier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1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81" y="2060848"/>
            <a:ext cx="3125571" cy="23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90" y="2060848"/>
            <a:ext cx="3171619" cy="23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07" y="2099058"/>
            <a:ext cx="3178547" cy="23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656" y="4882924"/>
            <a:ext cx="795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Regression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LS-SVM , Gaussian Kernel SVM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三种分类器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34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1962" y="5801421"/>
            <a:ext cx="854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次重复随机实验，交叉验证，结果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Gaussian-SVM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很稳定，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LS-SVM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结果很不稳定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490" y="6416473"/>
            <a:ext cx="665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precise </a:t>
            </a:r>
            <a:r>
              <a:rPr lang="en-US" altLang="zh-CN" dirty="0"/>
              <a:t>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mean(double(predict</a:t>
            </a:r>
            <a:r>
              <a:rPr lang="en-US" altLang="zh-CN" dirty="0"/>
              <a:t> == </a:t>
            </a:r>
            <a:r>
              <a:rPr lang="en-US" altLang="zh-CN" dirty="0" err="1"/>
              <a:t>ytest</a:t>
            </a:r>
            <a:r>
              <a:rPr lang="en-US" altLang="zh-CN" dirty="0"/>
              <a:t>)) * 100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51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解决思路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下一步工作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43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6" y="2060848"/>
            <a:ext cx="4147501" cy="30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0" y="2060847"/>
            <a:ext cx="4156562" cy="30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552" y="557266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LS-SVM </a:t>
            </a:r>
            <a:r>
              <a:rPr lang="zh-CN" altLang="en-US" dirty="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有时出现</a:t>
            </a:r>
            <a:r>
              <a:rPr lang="en-US" altLang="zh-CN" dirty="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support vector</a:t>
            </a:r>
            <a:r>
              <a:rPr lang="zh-CN" altLang="en-US" dirty="0" smtClean="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没找对，然后分割超平面就异常的状况</a:t>
            </a:r>
            <a:endParaRPr lang="en-US" altLang="zh-CN" dirty="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5033" y="1844824"/>
            <a:ext cx="10044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1, Feature Valuation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 smtClean="0"/>
              <a:t>,Multi-Environment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3,Localization strategy(NLOS discard or Weighted methods)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en-US" altLang="zh-CN" sz="2800" dirty="0" smtClean="0"/>
              <a:t>,All </a:t>
            </a:r>
            <a:r>
              <a:rPr lang="en-US" altLang="zh-CN" sz="2800" dirty="0" smtClean="0"/>
              <a:t>NLOS or Identification fails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80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6908" y="2204863"/>
            <a:ext cx="110496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5" y="512514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Non-line-of-sight (NLOS)</a:t>
            </a:r>
            <a:endParaRPr lang="zh-CN" altLang="en-US" sz="24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6908" y="2204863"/>
            <a:ext cx="110496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84062"/>
              </p:ext>
            </p:extLst>
          </p:nvPr>
        </p:nvGraphicFramePr>
        <p:xfrm>
          <a:off x="5436096" y="2204863"/>
          <a:ext cx="32803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" imgW="1954951" imgH="253890" progId="Equation.DSMT4">
                  <p:embed/>
                </p:oleObj>
              </mc:Choice>
              <mc:Fallback>
                <p:oleObj name="Equation" r:id="rId3" imgW="195495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204863"/>
                        <a:ext cx="328036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436096" y="162880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TOA Formulation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72776"/>
              </p:ext>
            </p:extLst>
          </p:nvPr>
        </p:nvGraphicFramePr>
        <p:xfrm>
          <a:off x="5443362" y="2950360"/>
          <a:ext cx="2008958" cy="82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5" imgW="1168200" imgH="482400" progId="Equation.DSMT4">
                  <p:embed/>
                </p:oleObj>
              </mc:Choice>
              <mc:Fallback>
                <p:oleObj name="Equation" r:id="rId5" imgW="1168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3362" y="2950360"/>
                        <a:ext cx="2008958" cy="82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63962"/>
              </p:ext>
            </p:extLst>
          </p:nvPr>
        </p:nvGraphicFramePr>
        <p:xfrm>
          <a:off x="5477389" y="3933057"/>
          <a:ext cx="822803" cy="42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7389" y="3933057"/>
                        <a:ext cx="822803" cy="423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992883"/>
              </p:ext>
            </p:extLst>
          </p:nvPr>
        </p:nvGraphicFramePr>
        <p:xfrm>
          <a:off x="414341" y="1937861"/>
          <a:ext cx="4066845" cy="299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Visio" r:id="rId9" imgW="6191403" imgH="4562458" progId="Visio.Drawing.15">
                  <p:embed/>
                </p:oleObj>
              </mc:Choice>
              <mc:Fallback>
                <p:oleObj name="Visio" r:id="rId9" imgW="6191403" imgH="456245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41" y="1937861"/>
                        <a:ext cx="4066845" cy="299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1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63" y="1793875"/>
            <a:ext cx="481457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07" y="1809457"/>
            <a:ext cx="4415402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19158" y="526107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 The TFD of LFM signal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25244" y="512258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 The RID of received signal corrupted by dense multipath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11760" y="604180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frequency distribution of LFM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4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6908" y="2204863"/>
            <a:ext cx="110496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14" y="2060848"/>
            <a:ext cx="4794125" cy="3295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25740"/>
            <a:ext cx="5407621" cy="35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6908" y="2204863"/>
            <a:ext cx="110496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41682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7167" y="1588821"/>
            <a:ext cx="400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FRFT in Acoustic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84051"/>
            <a:ext cx="5342857" cy="40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" y="2235531"/>
            <a:ext cx="4516534" cy="3697039"/>
          </a:xfrm>
          <a:prstGeom prst="rect">
            <a:avLst/>
          </a:prstGeom>
        </p:spPr>
      </p:pic>
      <p:sp>
        <p:nvSpPr>
          <p:cNvPr id="10" name="文本框 2"/>
          <p:cNvSpPr txBox="1"/>
          <p:nvPr/>
        </p:nvSpPr>
        <p:spPr>
          <a:xfrm>
            <a:off x="41288" y="6235531"/>
            <a:ext cx="1081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[Stefano </a:t>
            </a:r>
            <a:r>
              <a:rPr lang="en-US" altLang="zh-CN" dirty="0" err="1" smtClean="0"/>
              <a:t>Marano</a:t>
            </a:r>
            <a:r>
              <a:rPr lang="en-US" altLang="zh-CN" dirty="0" smtClean="0"/>
              <a:t> 2010]</a:t>
            </a:r>
            <a:r>
              <a:rPr lang="en-US" altLang="zh-CN" dirty="0"/>
              <a:t> NLOS Identification and Mitigation for </a:t>
            </a:r>
            <a:r>
              <a:rPr lang="en-US" altLang="zh-CN" dirty="0" smtClean="0"/>
              <a:t>Localization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 Based </a:t>
            </a:r>
            <a:r>
              <a:rPr lang="en-US" altLang="zh-CN" dirty="0"/>
              <a:t>on UWB Experimental Data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824" y="1588820"/>
            <a:ext cx="400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CIR in UWB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96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OS_Identification_讨论.potx" id="{BBC222EF-0622-4FAC-BDB2-9B9DE8368CC6}" vid="{41580162-8762-41B4-AD47-B8E5B699FB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NLOS_Identification_讨论</Template>
  <TotalTime>113</TotalTime>
  <Words>268</Words>
  <Application>Microsoft Office PowerPoint</Application>
  <PresentationFormat>全屏显示(4:3)</PresentationFormat>
  <Paragraphs>67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YaHei Consolas Hybrid</vt:lpstr>
      <vt:lpstr>宋体</vt:lpstr>
      <vt:lpstr>微软雅黑</vt:lpstr>
      <vt:lpstr>Arial</vt:lpstr>
      <vt:lpstr>Calibri</vt:lpstr>
      <vt:lpstr>Times New Roman</vt:lpstr>
      <vt:lpstr>Office 主题</vt:lpstr>
      <vt:lpstr>Equation</vt:lpstr>
      <vt:lpstr>Visio</vt:lpstr>
      <vt:lpstr>TOA NLOS Feature Extraction and Identification</vt:lpstr>
      <vt:lpstr>OUTLINE</vt:lpstr>
      <vt:lpstr>问题描述</vt:lpstr>
      <vt:lpstr>问题描述</vt:lpstr>
      <vt:lpstr>问题描述</vt:lpstr>
      <vt:lpstr>问题描述</vt:lpstr>
      <vt:lpstr>问题描述</vt:lpstr>
      <vt:lpstr>解决思路</vt:lpstr>
      <vt:lpstr>解决思路</vt:lpstr>
      <vt:lpstr>解决思路</vt:lpstr>
      <vt:lpstr>解决思路</vt:lpstr>
      <vt:lpstr>解决思路</vt:lpstr>
      <vt:lpstr>解决思路</vt:lpstr>
      <vt:lpstr>解决思路</vt:lpstr>
      <vt:lpstr>实验结果</vt:lpstr>
      <vt:lpstr>实验结果</vt:lpstr>
      <vt:lpstr>实验结果</vt:lpstr>
      <vt:lpstr>实验结果</vt:lpstr>
      <vt:lpstr>实验结果</vt:lpstr>
      <vt:lpstr>实验结果</vt:lpstr>
      <vt:lpstr>下一步工作</vt:lpstr>
      <vt:lpstr>下一步工作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NLOS Identification and Mitigation</dc:title>
  <dc:creator>danjie huang</dc:creator>
  <cp:lastModifiedBy>danjie huang</cp:lastModifiedBy>
  <cp:revision>17</cp:revision>
  <dcterms:created xsi:type="dcterms:W3CDTF">2016-08-03T12:58:12Z</dcterms:created>
  <dcterms:modified xsi:type="dcterms:W3CDTF">2016-08-03T14:52:02Z</dcterms:modified>
</cp:coreProperties>
</file>