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6"/>
  </p:notesMasterIdLst>
  <p:handoutMasterIdLst>
    <p:handoutMasterId r:id="rId27"/>
  </p:handoutMasterIdLst>
  <p:sldIdLst>
    <p:sldId id="256" r:id="rId8"/>
    <p:sldId id="260" r:id="rId9"/>
    <p:sldId id="261" r:id="rId10"/>
    <p:sldId id="264" r:id="rId11"/>
    <p:sldId id="265" r:id="rId12"/>
    <p:sldId id="268" r:id="rId13"/>
    <p:sldId id="263" r:id="rId14"/>
    <p:sldId id="267" r:id="rId15"/>
    <p:sldId id="269" r:id="rId16"/>
    <p:sldId id="266" r:id="rId17"/>
    <p:sldId id="262" r:id="rId18"/>
    <p:sldId id="272" r:id="rId19"/>
    <p:sldId id="275" r:id="rId20"/>
    <p:sldId id="276" r:id="rId21"/>
    <p:sldId id="270" r:id="rId22"/>
    <p:sldId id="271" r:id="rId23"/>
    <p:sldId id="273" r:id="rId24"/>
    <p:sldId id="274" r:id="rId25"/>
  </p:sldIdLst>
  <p:sldSz cx="12190413" cy="6858000"/>
  <p:notesSz cx="6858000" cy="9144000"/>
  <p:custDataLst>
    <p:tags r:id="rId2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5920" autoAdjust="0"/>
  </p:normalViewPr>
  <p:slideViewPr>
    <p:cSldViewPr showGuides="1">
      <p:cViewPr varScale="1">
        <p:scale>
          <a:sx n="124" d="100"/>
          <a:sy n="124" d="100"/>
        </p:scale>
        <p:origin x="80" y="3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439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441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483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be the framework for the group data analyses.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093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8341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088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CREATE: Go to github.com, log in, the create a new repository</a:t>
            </a:r>
          </a:p>
          <a:p>
            <a:r>
              <a:rPr lang="en-US" dirty="0"/>
              <a:t>SHARE: Go to settings, select Collaborators, press Add people, share with me (</a:t>
            </a:r>
            <a:r>
              <a:rPr lang="en-US" dirty="0" err="1"/>
              <a:t>MSMortensen</a:t>
            </a:r>
            <a:r>
              <a:rPr lang="en-US" dirty="0"/>
              <a:t>)</a:t>
            </a:r>
          </a:p>
          <a:p>
            <a:r>
              <a:rPr lang="da-DK" dirty="0"/>
              <a:t>CLONE: Open </a:t>
            </a:r>
            <a:r>
              <a:rPr lang="da-DK" dirty="0" err="1"/>
              <a:t>Github</a:t>
            </a:r>
            <a:r>
              <a:rPr lang="da-DK" dirty="0"/>
              <a:t> desktop, </a:t>
            </a:r>
            <a:r>
              <a:rPr lang="da-DK" dirty="0" err="1"/>
              <a:t>press</a:t>
            </a:r>
            <a:r>
              <a:rPr lang="da-DK" dirty="0"/>
              <a:t> ”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”, </a:t>
            </a:r>
            <a:r>
              <a:rPr lang="da-DK" dirty="0" err="1"/>
              <a:t>press</a:t>
            </a:r>
            <a:r>
              <a:rPr lang="da-DK" dirty="0"/>
              <a:t> ”</a:t>
            </a:r>
            <a:r>
              <a:rPr lang="da-DK" dirty="0" err="1"/>
              <a:t>Add</a:t>
            </a:r>
            <a:r>
              <a:rPr lang="da-DK" dirty="0"/>
              <a:t>” and </a:t>
            </a:r>
            <a:r>
              <a:rPr lang="da-DK" dirty="0" err="1"/>
              <a:t>select</a:t>
            </a:r>
            <a:r>
              <a:rPr lang="da-DK" dirty="0"/>
              <a:t> ”</a:t>
            </a:r>
            <a:r>
              <a:rPr lang="da-DK" dirty="0" err="1"/>
              <a:t>Clone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”, </a:t>
            </a:r>
            <a:r>
              <a:rPr lang="da-DK" dirty="0" err="1"/>
              <a:t>choose</a:t>
            </a:r>
            <a:r>
              <a:rPr lang="da-DK" dirty="0"/>
              <a:t> the URL option and download ”</a:t>
            </a:r>
            <a:r>
              <a:rPr lang="da-DK" dirty="0" err="1"/>
              <a:t>MSMortensen</a:t>
            </a:r>
            <a:r>
              <a:rPr lang="da-DK" dirty="0"/>
              <a:t>/GutMicro_16S_pipeline” to a </a:t>
            </a:r>
            <a:r>
              <a:rPr lang="da-DK" dirty="0" err="1"/>
              <a:t>local</a:t>
            </a:r>
            <a:r>
              <a:rPr lang="da-DK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9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0429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3306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is made and edited using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9108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952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16 September 2022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Workshop: </a:t>
            </a:r>
            <a:r>
              <a:rPr lang="en-GB" sz="700" dirty="0" err="1">
                <a:solidFill>
                  <a:schemeClr val="bg1"/>
                </a:solidFill>
                <a:latin typeface="+mn-lt"/>
              </a:rPr>
              <a:t>Colaborative</a:t>
            </a:r>
            <a:r>
              <a:rPr lang="en-GB" sz="700" dirty="0">
                <a:solidFill>
                  <a:schemeClr val="bg1"/>
                </a:solidFill>
                <a:latin typeface="+mn-lt"/>
              </a:rPr>
              <a:t> and reproducible data analysis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rmarkdown-cheatshee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www.rstudio.com/wp-content/uploads/2015/03/rmarkdown-reference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yihui/rmarkdown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58493-0E5A-430B-F979-ACE7972CB6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Placeholder 16">
            <a:extLst>
              <a:ext uri="{FF2B5EF4-FFF2-40B4-BE49-F238E27FC236}">
                <a16:creationId xmlns:a16="http://schemas.microsoft.com/office/drawing/2014/main" id="{1DF014F0-BE53-AD71-005C-4C58F1082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8" t="4883" r="5004" b="316"/>
          <a:stretch/>
        </p:blipFill>
        <p:spPr>
          <a:xfrm>
            <a:off x="1200398" y="1556792"/>
            <a:ext cx="978961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5FC1-6F84-B95B-E718-374ED8C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4229-52F0-D12A-3D3C-64A3DB95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Digital ”lab book”</a:t>
            </a:r>
          </a:p>
          <a:p>
            <a:r>
              <a:rPr lang="da-DK" dirty="0" err="1"/>
              <a:t>Reuse</a:t>
            </a:r>
            <a:r>
              <a:rPr lang="da-DK" dirty="0"/>
              <a:t> scripts and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projects</a:t>
            </a:r>
            <a:endParaRPr lang="da-DK" dirty="0"/>
          </a:p>
          <a:p>
            <a:r>
              <a:rPr lang="da-DK" dirty="0" err="1"/>
              <a:t>Increasing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journals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</a:t>
            </a:r>
            <a:r>
              <a:rPr lang="da-DK" dirty="0" err="1"/>
              <a:t>publication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The basics </a:t>
            </a:r>
            <a:r>
              <a:rPr lang="da-DK" dirty="0" err="1"/>
              <a:t>are</a:t>
            </a:r>
            <a:r>
              <a:rPr lang="da-DK" dirty="0"/>
              <a:t> simple</a:t>
            </a:r>
          </a:p>
          <a:p>
            <a:pPr lvl="1"/>
            <a:r>
              <a:rPr lang="da-DK" dirty="0" err="1"/>
              <a:t>Especially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 editor</a:t>
            </a:r>
          </a:p>
          <a:p>
            <a:pPr lvl="1"/>
            <a:endParaRPr lang="da-DK" dirty="0"/>
          </a:p>
          <a:p>
            <a:r>
              <a:rPr lang="da-DK" dirty="0" err="1"/>
              <a:t>Rmarkdown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types of </a:t>
            </a:r>
            <a:r>
              <a:rPr lang="da-DK" dirty="0" err="1"/>
              <a:t>chunks</a:t>
            </a:r>
            <a:endParaRPr lang="da-DK" dirty="0"/>
          </a:p>
          <a:p>
            <a:pPr lvl="1"/>
            <a:r>
              <a:rPr lang="da-DK" b="1" dirty="0"/>
              <a:t>YAML header: </a:t>
            </a:r>
            <a:r>
              <a:rPr lang="da-DK" dirty="0" err="1"/>
              <a:t>Defines</a:t>
            </a:r>
            <a:r>
              <a:rPr lang="da-DK" dirty="0"/>
              <a:t> output and </a:t>
            </a:r>
            <a:r>
              <a:rPr lang="da-DK" dirty="0" err="1"/>
              <a:t>and</a:t>
            </a:r>
            <a:r>
              <a:rPr lang="da-DK" dirty="0"/>
              <a:t> </a:t>
            </a:r>
            <a:r>
              <a:rPr lang="da-DK" dirty="0" err="1"/>
              <a:t>themes</a:t>
            </a:r>
            <a:endParaRPr lang="da-DK" dirty="0"/>
          </a:p>
          <a:p>
            <a:pPr lvl="1"/>
            <a:r>
              <a:rPr lang="da-DK" b="1" dirty="0" err="1"/>
              <a:t>Markdown</a:t>
            </a:r>
            <a:r>
              <a:rPr lang="da-DK" b="1" dirty="0"/>
              <a:t> </a:t>
            </a:r>
            <a:r>
              <a:rPr lang="da-DK" b="1" dirty="0" err="1"/>
              <a:t>text</a:t>
            </a:r>
            <a:r>
              <a:rPr lang="da-DK" b="1" dirty="0"/>
              <a:t>: </a:t>
            </a:r>
            <a:r>
              <a:rPr lang="da-DK" dirty="0" err="1"/>
              <a:t>Written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, </a:t>
            </a:r>
            <a:r>
              <a:rPr lang="da-DK" dirty="0" err="1"/>
              <a:t>formatted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markdown</a:t>
            </a:r>
            <a:r>
              <a:rPr lang="da-DK" dirty="0"/>
              <a:t> </a:t>
            </a:r>
            <a:r>
              <a:rPr lang="da-DK" dirty="0" err="1"/>
              <a:t>syntax</a:t>
            </a:r>
            <a:r>
              <a:rPr lang="da-DK" dirty="0"/>
              <a:t> or </a:t>
            </a:r>
            <a:r>
              <a:rPr lang="da-DK" dirty="0" err="1"/>
              <a:t>visual</a:t>
            </a:r>
            <a:r>
              <a:rPr lang="da-DK" dirty="0"/>
              <a:t> editor</a:t>
            </a:r>
          </a:p>
          <a:p>
            <a:pPr lvl="1"/>
            <a:r>
              <a:rPr lang="da-DK" b="1" dirty="0"/>
              <a:t>Code </a:t>
            </a:r>
            <a:r>
              <a:rPr lang="da-DK" b="1" dirty="0" err="1"/>
              <a:t>chunks</a:t>
            </a:r>
            <a:r>
              <a:rPr lang="da-DK" b="1" dirty="0"/>
              <a:t>: </a:t>
            </a:r>
            <a:r>
              <a:rPr lang="da-DK" dirty="0" err="1"/>
              <a:t>Sections</a:t>
            </a:r>
            <a:r>
              <a:rPr lang="da-DK" dirty="0"/>
              <a:t> of R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Knitting</a:t>
            </a:r>
            <a:r>
              <a:rPr lang="da-DK" dirty="0"/>
              <a:t> it </a:t>
            </a:r>
            <a:r>
              <a:rPr lang="da-DK" dirty="0" err="1"/>
              <a:t>together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 a single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8F192-0C61-EC67-549C-4FCF713B0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38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7F7-0CF1-B3BB-E767-E5DC4311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Rmarkdown</a:t>
            </a:r>
            <a:r>
              <a:rPr lang="en-US" dirty="0"/>
              <a:t> file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D28A-667B-7EAD-D15E-3FFBB456D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HTML is the simplest output</a:t>
            </a:r>
            <a:endParaRPr lang="da-DK" dirty="0"/>
          </a:p>
          <a:p>
            <a:pPr lvl="1"/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waste</a:t>
            </a:r>
            <a:r>
              <a:rPr lang="da-DK" dirty="0"/>
              <a:t> time </a:t>
            </a:r>
            <a:r>
              <a:rPr lang="da-DK" dirty="0" err="1"/>
              <a:t>testing</a:t>
            </a:r>
            <a:r>
              <a:rPr lang="da-DK" dirty="0"/>
              <a:t> formats and templates</a:t>
            </a:r>
          </a:p>
          <a:p>
            <a:pPr lvl="1"/>
            <a:r>
              <a:rPr lang="da-DK" dirty="0"/>
              <a:t>If </a:t>
            </a:r>
            <a:r>
              <a:rPr lang="da-DK" dirty="0" err="1"/>
              <a:t>rmdformats</a:t>
            </a:r>
            <a:r>
              <a:rPr lang="da-DK" dirty="0"/>
              <a:t> is </a:t>
            </a:r>
            <a:r>
              <a:rPr lang="da-DK" dirty="0" err="1"/>
              <a:t>installed</a:t>
            </a:r>
            <a:r>
              <a:rPr lang="da-DK" dirty="0"/>
              <a:t>, i </a:t>
            </a:r>
            <a:r>
              <a:rPr lang="da-DK" dirty="0" err="1"/>
              <a:t>recommend</a:t>
            </a:r>
            <a:r>
              <a:rPr lang="da-DK" dirty="0"/>
              <a:t>:</a:t>
            </a:r>
          </a:p>
          <a:p>
            <a:pPr lvl="2"/>
            <a:r>
              <a:rPr lang="da-DK" dirty="0"/>
              <a:t>HTML </a:t>
            </a:r>
            <a:r>
              <a:rPr lang="da-DK" dirty="0" err="1"/>
              <a:t>readthedown</a:t>
            </a:r>
            <a:r>
              <a:rPr lang="da-DK" dirty="0"/>
              <a:t> template</a:t>
            </a:r>
          </a:p>
          <a:p>
            <a:endParaRPr lang="da-DK" dirty="0"/>
          </a:p>
          <a:p>
            <a:r>
              <a:rPr lang="en-US" dirty="0"/>
              <a:t>Help</a:t>
            </a:r>
          </a:p>
          <a:p>
            <a:pPr lvl="1"/>
            <a:r>
              <a:rPr lang="en-US" dirty="0">
                <a:hlinkClick r:id="rId3"/>
              </a:rPr>
              <a:t>R Markdown Cheat Sheet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R Markdown Reference Guide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All Cheat Sheets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EF91E4-6B43-511A-A422-C61B170F83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678613" y="2034638"/>
            <a:ext cx="4408487" cy="38904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F250B-186D-C988-200F-5EA61F034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10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C8FD-3876-F08E-721E-8BB9B6D0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D85D-FCB9-BBBF-F656-DE5669AB0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608438" cy="4546800"/>
          </a:xfrm>
        </p:spPr>
        <p:txBody>
          <a:bodyPr/>
          <a:lstStyle/>
          <a:p>
            <a:r>
              <a:rPr lang="en-US" dirty="0"/>
              <a:t>Code chunks</a:t>
            </a:r>
          </a:p>
          <a:p>
            <a:pPr marL="417600" lvl="2" indent="0">
              <a:buNone/>
            </a:pPr>
            <a:r>
              <a:rPr lang="en-US" dirty="0"/>
              <a:t>```{r &lt;NAME&gt;, &lt;OPTIONS&gt;}</a:t>
            </a:r>
          </a:p>
          <a:p>
            <a:pPr marL="417600" lvl="2" indent="0">
              <a:buNone/>
            </a:pPr>
            <a:r>
              <a:rPr lang="en-US" dirty="0"/>
              <a:t>summary(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pPr marL="417600" lvl="2" indent="0">
              <a:buNone/>
            </a:pPr>
            <a:r>
              <a:rPr lang="en-US" dirty="0"/>
              <a:t>```	</a:t>
            </a:r>
          </a:p>
          <a:p>
            <a:pPr lvl="1"/>
            <a:r>
              <a:rPr lang="en-US" dirty="0"/>
              <a:t>Chunk settings o</a:t>
            </a:r>
            <a:r>
              <a:rPr lang="da-DK" dirty="0" err="1"/>
              <a:t>verwrite</a:t>
            </a:r>
            <a:r>
              <a:rPr lang="da-DK" dirty="0"/>
              <a:t> default options</a:t>
            </a:r>
          </a:p>
          <a:p>
            <a:pPr lvl="1"/>
            <a:r>
              <a:rPr lang="da-DK" dirty="0" err="1"/>
              <a:t>Naming</a:t>
            </a:r>
            <a:r>
              <a:rPr lang="da-DK" dirty="0"/>
              <a:t> </a:t>
            </a:r>
            <a:r>
              <a:rPr lang="da-DK" dirty="0" err="1"/>
              <a:t>chunks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easier</a:t>
            </a:r>
            <a:endParaRPr lang="da-DK" dirty="0"/>
          </a:p>
          <a:p>
            <a:pPr lvl="2"/>
            <a:r>
              <a:rPr lang="da-DK" dirty="0" err="1"/>
              <a:t>Names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unique</a:t>
            </a:r>
            <a:endParaRPr lang="da-DK" dirty="0"/>
          </a:p>
          <a:p>
            <a:pPr lvl="2"/>
            <a:endParaRPr lang="da-DK" dirty="0"/>
          </a:p>
          <a:p>
            <a:r>
              <a:rPr lang="da-DK" dirty="0" err="1"/>
              <a:t>Inline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Best </a:t>
            </a:r>
            <a:r>
              <a:rPr lang="da-DK" dirty="0" err="1"/>
              <a:t>fuel</a:t>
            </a:r>
            <a:r>
              <a:rPr lang="da-DK" dirty="0"/>
              <a:t> </a:t>
            </a:r>
            <a:r>
              <a:rPr lang="da-DK" dirty="0" err="1"/>
              <a:t>efficiency</a:t>
            </a:r>
            <a:r>
              <a:rPr lang="da-DK" dirty="0"/>
              <a:t> in </a:t>
            </a:r>
            <a:r>
              <a:rPr lang="da-DK" dirty="0" err="1"/>
              <a:t>mtcars</a:t>
            </a:r>
            <a:r>
              <a:rPr lang="da-DK" dirty="0"/>
              <a:t> is `r max(</a:t>
            </a:r>
            <a:r>
              <a:rPr lang="da-DK" dirty="0" err="1"/>
              <a:t>mtcars$mpg</a:t>
            </a:r>
            <a:r>
              <a:rPr lang="da-DK" dirty="0"/>
              <a:t>)` </a:t>
            </a:r>
            <a:r>
              <a:rPr lang="da-DK" dirty="0" err="1"/>
              <a:t>mpg</a:t>
            </a:r>
            <a:endParaRPr lang="da-DK" dirty="0"/>
          </a:p>
          <a:p>
            <a:pPr lvl="1"/>
            <a:endParaRPr lang="da-DK" dirty="0"/>
          </a:p>
          <a:p>
            <a:pPr lvl="1"/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mixing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text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C1DAF-5FAB-D992-3900-5E456F9A9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33C6DC-EFE0-AD4A-9605-A137B0D1F9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8613" y="1866704"/>
            <a:ext cx="4408487" cy="4226318"/>
          </a:xfrm>
        </p:spPr>
      </p:pic>
    </p:spTree>
    <p:extLst>
      <p:ext uri="{BB962C8B-B14F-4D97-AF65-F5344CB8AC3E}">
        <p14:creationId xmlns:p14="http://schemas.microsoft.com/office/powerpoint/2010/main" val="272803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C8FD-3876-F08E-721E-8BB9B6D0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Markdown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D85D-FCB9-BBBF-F656-DE5669AB0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608438" cy="4546800"/>
          </a:xfrm>
        </p:spPr>
        <p:txBody>
          <a:bodyPr/>
          <a:lstStyle/>
          <a:p>
            <a:r>
              <a:rPr lang="en-US" dirty="0"/>
              <a:t>Written shortcuts to formatting</a:t>
            </a:r>
          </a:p>
          <a:p>
            <a:endParaRPr lang="en-US" dirty="0"/>
          </a:p>
          <a:p>
            <a:r>
              <a:rPr lang="en-US" dirty="0"/>
              <a:t>Headers are REALLY important</a:t>
            </a:r>
          </a:p>
          <a:p>
            <a:pPr lvl="1"/>
            <a:r>
              <a:rPr lang="en-US" dirty="0"/>
              <a:t>Makes “Outline” panel useful</a:t>
            </a:r>
          </a:p>
          <a:p>
            <a:endParaRPr lang="en-US" dirty="0"/>
          </a:p>
          <a:p>
            <a:r>
              <a:rPr lang="en-US" dirty="0"/>
              <a:t>Editor</a:t>
            </a:r>
          </a:p>
          <a:p>
            <a:pPr lvl="1"/>
            <a:r>
              <a:rPr lang="en-US" dirty="0"/>
              <a:t>Source (coding)</a:t>
            </a:r>
          </a:p>
          <a:p>
            <a:pPr lvl="2"/>
            <a:r>
              <a:rPr lang="en-US" dirty="0"/>
              <a:t>High degree of control</a:t>
            </a:r>
          </a:p>
          <a:p>
            <a:pPr lvl="3"/>
            <a:r>
              <a:rPr lang="en-US" dirty="0"/>
              <a:t>Additional complexity</a:t>
            </a:r>
          </a:p>
          <a:p>
            <a:pPr lvl="1"/>
            <a:r>
              <a:rPr lang="da-DK" dirty="0"/>
              <a:t>Visual (</a:t>
            </a:r>
            <a:r>
              <a:rPr lang="da-DK" dirty="0" err="1"/>
              <a:t>almost</a:t>
            </a:r>
            <a:r>
              <a:rPr lang="da-DK" dirty="0"/>
              <a:t> WYSIWYG)</a:t>
            </a:r>
          </a:p>
          <a:p>
            <a:pPr lvl="2"/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begin</a:t>
            </a:r>
            <a:endParaRPr lang="da-DK" dirty="0"/>
          </a:p>
          <a:p>
            <a:pPr lvl="3"/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precise</a:t>
            </a:r>
            <a:endParaRPr lang="da-DK" dirty="0"/>
          </a:p>
          <a:p>
            <a:pPr lvl="3"/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C1DAF-5FAB-D992-3900-5E456F9A9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0BCABE-C49E-D740-3A1C-AAE6576733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26752"/>
          <a:stretch/>
        </p:blipFill>
        <p:spPr>
          <a:xfrm>
            <a:off x="8831510" y="51616"/>
            <a:ext cx="2965034" cy="6489585"/>
          </a:xfrm>
        </p:spPr>
      </p:pic>
    </p:spTree>
    <p:extLst>
      <p:ext uri="{BB962C8B-B14F-4D97-AF65-F5344CB8AC3E}">
        <p14:creationId xmlns:p14="http://schemas.microsoft.com/office/powerpoint/2010/main" val="94775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F5FD-32A8-2A6F-549E-AC7946FC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09D8-0D94-59C8-E692-B0CE314EC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2564903"/>
            <a:ext cx="4410177" cy="36882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</a:p>
          <a:p>
            <a:r>
              <a:rPr lang="en-US" dirty="0"/>
              <a:t>Create </a:t>
            </a:r>
            <a:r>
              <a:rPr lang="en-US" dirty="0" err="1"/>
              <a:t>Rmarkdown</a:t>
            </a:r>
            <a:r>
              <a:rPr lang="en-US" dirty="0"/>
              <a:t> file with: </a:t>
            </a:r>
          </a:p>
          <a:p>
            <a:pPr lvl="1"/>
            <a:r>
              <a:rPr lang="en-US" dirty="0"/>
              <a:t>two headers </a:t>
            </a:r>
          </a:p>
          <a:p>
            <a:pPr lvl="1"/>
            <a:r>
              <a:rPr lang="en-US" b="1" dirty="0"/>
              <a:t>Bold</a:t>
            </a:r>
            <a:r>
              <a:rPr lang="en-US" dirty="0"/>
              <a:t> and </a:t>
            </a:r>
            <a:r>
              <a:rPr lang="en-US" i="1" dirty="0"/>
              <a:t>italic</a:t>
            </a:r>
            <a:r>
              <a:rPr lang="en-US" dirty="0"/>
              <a:t> text</a:t>
            </a:r>
          </a:p>
          <a:p>
            <a:pPr lvl="1"/>
            <a:r>
              <a:rPr lang="en-US" dirty="0"/>
              <a:t>a data summary/statistics</a:t>
            </a:r>
          </a:p>
          <a:p>
            <a:pPr lvl="1"/>
            <a:r>
              <a:rPr lang="en-US" dirty="0"/>
              <a:t>a plot</a:t>
            </a:r>
          </a:p>
          <a:p>
            <a:pPr lvl="1"/>
            <a:endParaRPr lang="en-US" dirty="0"/>
          </a:p>
          <a:p>
            <a:r>
              <a:rPr lang="en-US" dirty="0"/>
              <a:t>Knit to HTML</a:t>
            </a:r>
          </a:p>
          <a:p>
            <a:endParaRPr lang="en-US" dirty="0"/>
          </a:p>
          <a:p>
            <a:r>
              <a:rPr lang="en-US" dirty="0"/>
              <a:t>Commit to </a:t>
            </a:r>
            <a:r>
              <a:rPr lang="en-US" dirty="0" err="1"/>
              <a:t>Github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4A225-AE08-D3C3-646C-ED38C103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001" y="2564903"/>
            <a:ext cx="4409100" cy="3688295"/>
          </a:xfrm>
        </p:spPr>
        <p:txBody>
          <a:bodyPr/>
          <a:lstStyle/>
          <a:p>
            <a:endParaRPr lang="en-US" dirty="0"/>
          </a:p>
          <a:p>
            <a:r>
              <a:rPr lang="da-DK" dirty="0"/>
              <a:t>Datasets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the data() </a:t>
            </a:r>
            <a:r>
              <a:rPr lang="da-DK" dirty="0" err="1"/>
              <a:t>function</a:t>
            </a:r>
            <a:endParaRPr lang="da-DK" dirty="0"/>
          </a:p>
          <a:p>
            <a:pPr lvl="2"/>
            <a:r>
              <a:rPr lang="da-DK" dirty="0" err="1"/>
              <a:t>mtcars</a:t>
            </a:r>
            <a:endParaRPr lang="da-DK" dirty="0"/>
          </a:p>
          <a:p>
            <a:pPr lvl="2"/>
            <a:r>
              <a:rPr lang="da-DK" dirty="0" err="1"/>
              <a:t>diamonds</a:t>
            </a:r>
            <a:endParaRPr lang="da-DK" dirty="0"/>
          </a:p>
          <a:p>
            <a:r>
              <a:rPr lang="da-DK" dirty="0"/>
              <a:t>Help</a:t>
            </a:r>
          </a:p>
          <a:p>
            <a:pPr lvl="1"/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sheets</a:t>
            </a:r>
            <a:r>
              <a:rPr lang="da-DK" dirty="0"/>
              <a:t> 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0B8EC-17BA-5E09-09E2-78578F5BE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06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C8FD-3876-F08E-721E-8BB9B6D0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Pandoc</a:t>
            </a:r>
            <a:r>
              <a:rPr lang="da-DK" dirty="0"/>
              <a:t> options (Header)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D85D-FCB9-BBBF-F656-DE5669AB07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Settings for the entire document</a:t>
            </a:r>
          </a:p>
          <a:p>
            <a:r>
              <a:rPr lang="da-DK" dirty="0" err="1"/>
              <a:t>Some</a:t>
            </a:r>
            <a:r>
              <a:rPr lang="da-DK" dirty="0"/>
              <a:t> options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set in </a:t>
            </a:r>
            <a:r>
              <a:rPr lang="da-DK" dirty="0" err="1"/>
              <a:t>chunks</a:t>
            </a:r>
            <a:endParaRPr lang="da-DK" dirty="0"/>
          </a:p>
          <a:p>
            <a:r>
              <a:rPr lang="da-DK" dirty="0"/>
              <a:t>Template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</a:t>
            </a:r>
            <a:r>
              <a:rPr lang="da-DK" dirty="0" err="1"/>
              <a:t>settings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Some</a:t>
            </a:r>
            <a:r>
              <a:rPr lang="da-DK" dirty="0"/>
              <a:t> options </a:t>
            </a:r>
            <a:r>
              <a:rPr lang="da-DK" dirty="0" err="1"/>
              <a:t>can</a:t>
            </a:r>
            <a:br>
              <a:rPr lang="da-DK" dirty="0"/>
            </a:b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F193F3-F174-27CA-9321-7FC1D0B0F5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3278" y="188640"/>
            <a:ext cx="5412513" cy="62696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C1DAF-5FAB-D992-3900-5E456F9A9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5355D-84FE-6017-1382-4EEB8D745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336" y="2906990"/>
            <a:ext cx="2706468" cy="2043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FAEABA-BB10-6C18-61C9-206EF97F3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804" y="3716198"/>
            <a:ext cx="2374182" cy="28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9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F5FD-32A8-2A6F-549E-AC7946FC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09D8-0D94-59C8-E692-B0CE314EC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2564903"/>
            <a:ext cx="4410177" cy="36882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TASK</a:t>
            </a:r>
          </a:p>
          <a:p>
            <a:r>
              <a:rPr lang="en-US" dirty="0"/>
              <a:t>Create </a:t>
            </a:r>
            <a:r>
              <a:rPr lang="en-US" dirty="0" err="1"/>
              <a:t>Rmarkdown</a:t>
            </a:r>
            <a:r>
              <a:rPr lang="en-US" dirty="0"/>
              <a:t> file with: </a:t>
            </a:r>
          </a:p>
          <a:p>
            <a:pPr lvl="1"/>
            <a:r>
              <a:rPr lang="en-US" dirty="0"/>
              <a:t>Multiple levels of headers</a:t>
            </a:r>
          </a:p>
          <a:p>
            <a:pPr lvl="1"/>
            <a:r>
              <a:rPr lang="en-US" dirty="0"/>
              <a:t>Numbered sections</a:t>
            </a:r>
          </a:p>
          <a:p>
            <a:pPr lvl="1"/>
            <a:r>
              <a:rPr lang="en-US" dirty="0"/>
              <a:t>Floating table of content</a:t>
            </a:r>
          </a:p>
          <a:p>
            <a:pPr lvl="1"/>
            <a:r>
              <a:rPr lang="en-US" dirty="0"/>
              <a:t>Collapsed table of content</a:t>
            </a:r>
          </a:p>
          <a:p>
            <a:pPr lvl="1"/>
            <a:endParaRPr lang="en-US" dirty="0"/>
          </a:p>
          <a:p>
            <a:r>
              <a:rPr lang="en-US" dirty="0"/>
              <a:t>Knit to HTML</a:t>
            </a:r>
          </a:p>
          <a:p>
            <a:endParaRPr lang="en-US" dirty="0"/>
          </a:p>
          <a:p>
            <a:r>
              <a:rPr lang="en-US" dirty="0"/>
              <a:t>Commit to </a:t>
            </a:r>
            <a:r>
              <a:rPr lang="en-US" dirty="0" err="1"/>
              <a:t>Github</a:t>
            </a:r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4A225-AE08-D3C3-646C-ED38C1033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001" y="2564903"/>
            <a:ext cx="4409100" cy="3688295"/>
          </a:xfrm>
        </p:spPr>
        <p:txBody>
          <a:bodyPr/>
          <a:lstStyle/>
          <a:p>
            <a:endParaRPr lang="en-US" dirty="0"/>
          </a:p>
          <a:p>
            <a:r>
              <a:rPr lang="da-DK" dirty="0"/>
              <a:t>Datasets</a:t>
            </a:r>
          </a:p>
          <a:p>
            <a:pPr lvl="1"/>
            <a:r>
              <a:rPr lang="da-DK" dirty="0" err="1"/>
              <a:t>Use</a:t>
            </a:r>
            <a:r>
              <a:rPr lang="da-DK" dirty="0"/>
              <a:t> the data() </a:t>
            </a:r>
            <a:r>
              <a:rPr lang="da-DK" dirty="0" err="1"/>
              <a:t>function</a:t>
            </a:r>
            <a:endParaRPr lang="da-DK" dirty="0"/>
          </a:p>
          <a:p>
            <a:pPr lvl="2"/>
            <a:r>
              <a:rPr lang="da-DK" dirty="0" err="1"/>
              <a:t>mtcars</a:t>
            </a:r>
            <a:endParaRPr lang="da-DK" dirty="0"/>
          </a:p>
          <a:p>
            <a:pPr lvl="2"/>
            <a:r>
              <a:rPr lang="da-DK" dirty="0" err="1"/>
              <a:t>diamonds</a:t>
            </a:r>
            <a:endParaRPr lang="da-DK" dirty="0"/>
          </a:p>
          <a:p>
            <a:r>
              <a:rPr lang="da-DK" dirty="0"/>
              <a:t>Help</a:t>
            </a:r>
          </a:p>
          <a:p>
            <a:pPr lvl="1"/>
            <a:r>
              <a:rPr lang="da-DK" dirty="0" err="1"/>
              <a:t>Cheat</a:t>
            </a:r>
            <a:r>
              <a:rPr lang="da-DK" dirty="0"/>
              <a:t> </a:t>
            </a:r>
            <a:r>
              <a:rPr lang="da-DK" dirty="0" err="1"/>
              <a:t>sheets</a:t>
            </a:r>
            <a:r>
              <a:rPr lang="da-DK" dirty="0"/>
              <a:t> </a:t>
            </a:r>
          </a:p>
          <a:p>
            <a:pPr lvl="1"/>
            <a:r>
              <a:rPr lang="da-DK" dirty="0">
                <a:hlinkClick r:id="rId2"/>
              </a:rPr>
              <a:t>https://bookdown.org/yihui/rmarkdown/</a:t>
            </a:r>
            <a:endParaRPr lang="da-DK" dirty="0"/>
          </a:p>
          <a:p>
            <a:pPr lvl="2"/>
            <a:r>
              <a:rPr lang="da-DK" dirty="0" err="1"/>
              <a:t>Section</a:t>
            </a:r>
            <a:r>
              <a:rPr lang="da-DK" dirty="0"/>
              <a:t> 3.1</a:t>
            </a:r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0B8EC-17BA-5E09-09E2-78578F5BE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091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3742-8460-F40B-5890-31575A7B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habits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DB49-80CB-B5DE-FDC6-F07D22D1F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8"/>
            <a:ext cx="4536430" cy="4834801"/>
          </a:xfrm>
        </p:spPr>
        <p:txBody>
          <a:bodyPr/>
          <a:lstStyle/>
          <a:p>
            <a:r>
              <a:rPr lang="en-US" dirty="0"/>
              <a:t>Load libraries in the setup chunk</a:t>
            </a:r>
          </a:p>
          <a:p>
            <a:pPr lvl="1"/>
            <a:r>
              <a:rPr lang="en-US" dirty="0"/>
              <a:t>After restart this chunk is loaded before any other command</a:t>
            </a:r>
          </a:p>
          <a:p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Use text chunks for long explanation</a:t>
            </a:r>
          </a:p>
          <a:p>
            <a:pPr lvl="1"/>
            <a:r>
              <a:rPr lang="en-US" dirty="0"/>
              <a:t>Add code comments within code chunks</a:t>
            </a:r>
          </a:p>
          <a:p>
            <a:pPr lvl="1"/>
            <a:r>
              <a:rPr lang="en-US" dirty="0"/>
              <a:t>Interpret output after code chunk</a:t>
            </a:r>
          </a:p>
          <a:p>
            <a:endParaRPr lang="en-US" dirty="0"/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Makes everything easier</a:t>
            </a:r>
          </a:p>
          <a:p>
            <a:pPr lvl="1"/>
            <a:r>
              <a:rPr lang="en-US" dirty="0"/>
              <a:t>Can be automatically numbered</a:t>
            </a:r>
          </a:p>
          <a:p>
            <a:pPr lvl="1"/>
            <a:endParaRPr lang="en-US" dirty="0"/>
          </a:p>
          <a:p>
            <a:r>
              <a:rPr lang="en-US" dirty="0"/>
              <a:t>Copy code and functions</a:t>
            </a:r>
          </a:p>
          <a:p>
            <a:pPr lvl="1"/>
            <a:r>
              <a:rPr lang="en-US" dirty="0"/>
              <a:t>Write down where it is copied from</a:t>
            </a:r>
          </a:p>
          <a:p>
            <a:endParaRPr lang="da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5F16-70F1-E8E5-A8BA-94EBAE2E6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000" y="1706399"/>
            <a:ext cx="5465877" cy="4546800"/>
          </a:xfrm>
        </p:spPr>
        <p:txBody>
          <a:bodyPr/>
          <a:lstStyle/>
          <a:p>
            <a:r>
              <a:rPr lang="en-US" dirty="0"/>
              <a:t>Checkpoint code</a:t>
            </a:r>
          </a:p>
          <a:p>
            <a:pPr lvl="1"/>
            <a:r>
              <a:rPr lang="en-US" dirty="0"/>
              <a:t>Save and load </a:t>
            </a:r>
            <a:r>
              <a:rPr lang="en-US" dirty="0" err="1"/>
              <a:t>Rdat</a:t>
            </a:r>
            <a:r>
              <a:rPr lang="en-US" dirty="0"/>
              <a:t> </a:t>
            </a:r>
          </a:p>
          <a:p>
            <a:pPr lvl="2"/>
            <a:r>
              <a:rPr lang="da-DK" sz="1400" dirty="0"/>
              <a:t>save(</a:t>
            </a:r>
            <a:r>
              <a:rPr lang="da-DK" sz="1400" dirty="0" err="1"/>
              <a:t>wuf.dist</a:t>
            </a:r>
            <a:r>
              <a:rPr lang="da-DK" sz="1400" dirty="0"/>
              <a:t>, </a:t>
            </a:r>
            <a:r>
              <a:rPr lang="da-DK" sz="1400" dirty="0" err="1"/>
              <a:t>wuf.nmds</a:t>
            </a:r>
            <a:r>
              <a:rPr lang="da-DK" sz="1400" dirty="0"/>
              <a:t>, </a:t>
            </a:r>
            <a:r>
              <a:rPr lang="da-DK" sz="1400" dirty="0" err="1"/>
              <a:t>wuf.pcoa</a:t>
            </a:r>
            <a:r>
              <a:rPr lang="da-DK" sz="1400" dirty="0"/>
              <a:t>, file = "</a:t>
            </a:r>
            <a:r>
              <a:rPr lang="da-DK" sz="1400" dirty="0" err="1"/>
              <a:t>R_objects</a:t>
            </a:r>
            <a:r>
              <a:rPr lang="da-DK" sz="1400" dirty="0"/>
              <a:t>/</a:t>
            </a:r>
            <a:r>
              <a:rPr lang="da-DK" sz="1400" dirty="0" err="1"/>
              <a:t>WUF.RData</a:t>
            </a:r>
            <a:r>
              <a:rPr lang="da-DK" sz="1400" dirty="0"/>
              <a:t>")</a:t>
            </a:r>
          </a:p>
          <a:p>
            <a:pPr lvl="2"/>
            <a:r>
              <a:rPr lang="da-DK" sz="1400" dirty="0"/>
              <a:t>load("</a:t>
            </a:r>
            <a:r>
              <a:rPr lang="da-DK" sz="1400" dirty="0" err="1"/>
              <a:t>R_objects</a:t>
            </a:r>
            <a:r>
              <a:rPr lang="da-DK" sz="1400" dirty="0"/>
              <a:t>/</a:t>
            </a:r>
            <a:r>
              <a:rPr lang="da-DK" sz="1400" dirty="0" err="1"/>
              <a:t>WUF.RData</a:t>
            </a:r>
            <a:r>
              <a:rPr lang="da-DK" sz="1400" dirty="0"/>
              <a:t>")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Save and load RDS</a:t>
            </a:r>
          </a:p>
          <a:p>
            <a:pPr lvl="2"/>
            <a:r>
              <a:rPr lang="en-US" sz="1400" dirty="0" err="1"/>
              <a:t>saveRDS</a:t>
            </a:r>
            <a:r>
              <a:rPr lang="en-US" sz="1400" dirty="0"/>
              <a:t>(</a:t>
            </a:r>
            <a:r>
              <a:rPr lang="en-US" sz="1400" dirty="0" err="1"/>
              <a:t>mtcars</a:t>
            </a:r>
            <a:r>
              <a:rPr lang="en-US" sz="1400" dirty="0"/>
              <a:t>, file = "</a:t>
            </a:r>
            <a:r>
              <a:rPr lang="en-US" sz="1400" dirty="0" err="1"/>
              <a:t>mtcars.RDS</a:t>
            </a:r>
            <a:r>
              <a:rPr lang="en-US" sz="1400" dirty="0"/>
              <a:t>")</a:t>
            </a:r>
            <a:endParaRPr lang="da-DK" sz="1400" dirty="0"/>
          </a:p>
          <a:p>
            <a:pPr lvl="2"/>
            <a:r>
              <a:rPr lang="da-DK" sz="1400" dirty="0"/>
              <a:t>dat &lt;- </a:t>
            </a:r>
            <a:r>
              <a:rPr lang="da-DK" sz="1400" dirty="0" err="1"/>
              <a:t>readRDS</a:t>
            </a:r>
            <a:r>
              <a:rPr lang="da-DK" sz="1400" dirty="0"/>
              <a:t>("</a:t>
            </a:r>
            <a:r>
              <a:rPr lang="da-DK" sz="1400" dirty="0" err="1"/>
              <a:t>mtcars.RDS</a:t>
            </a:r>
            <a:r>
              <a:rPr lang="da-DK" sz="1400" dirty="0"/>
              <a:t>")</a:t>
            </a:r>
          </a:p>
          <a:p>
            <a:pPr lvl="2"/>
            <a:endParaRPr lang="da-DK" dirty="0"/>
          </a:p>
          <a:p>
            <a:pPr lvl="1"/>
            <a:r>
              <a:rPr lang="da-DK" dirty="0"/>
              <a:t>Clear </a:t>
            </a:r>
            <a:r>
              <a:rPr lang="da-DK" dirty="0" err="1"/>
              <a:t>environment</a:t>
            </a:r>
            <a:r>
              <a:rPr lang="da-DK" dirty="0"/>
              <a:t> </a:t>
            </a:r>
            <a:r>
              <a:rPr lang="da-DK" dirty="0" err="1"/>
              <a:t>regularly</a:t>
            </a:r>
            <a:endParaRPr lang="da-DK" dirty="0"/>
          </a:p>
          <a:p>
            <a:pPr lvl="2"/>
            <a:r>
              <a:rPr lang="da-DK" sz="1400" dirty="0" err="1"/>
              <a:t>rm</a:t>
            </a:r>
            <a:r>
              <a:rPr lang="da-DK" sz="1400" dirty="0"/>
              <a:t>(list = ls(</a:t>
            </a:r>
            <a:r>
              <a:rPr lang="da-DK" sz="1400" dirty="0" err="1"/>
              <a:t>all.names</a:t>
            </a:r>
            <a:r>
              <a:rPr lang="da-DK" sz="1400" dirty="0"/>
              <a:t> = TRUE))</a:t>
            </a:r>
          </a:p>
          <a:p>
            <a:pPr lvl="3"/>
            <a:r>
              <a:rPr lang="da-DK" dirty="0" err="1"/>
              <a:t>Exclude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:</a:t>
            </a:r>
          </a:p>
          <a:p>
            <a:pPr lvl="4"/>
            <a:r>
              <a:rPr lang="da-DK" sz="1100" dirty="0" err="1"/>
              <a:t>rm</a:t>
            </a:r>
            <a:r>
              <a:rPr lang="da-DK" sz="1100" dirty="0"/>
              <a:t>(list = ls(</a:t>
            </a:r>
            <a:r>
              <a:rPr lang="da-DK" sz="1100" dirty="0" err="1"/>
              <a:t>all.names</a:t>
            </a:r>
            <a:r>
              <a:rPr lang="da-DK" sz="1100" dirty="0"/>
              <a:t> = TRUE)[ls(</a:t>
            </a:r>
            <a:r>
              <a:rPr lang="da-DK" sz="1100" dirty="0" err="1"/>
              <a:t>all.names</a:t>
            </a:r>
            <a:r>
              <a:rPr lang="da-DK" sz="1100" dirty="0"/>
              <a:t> = TRUE) != "</a:t>
            </a:r>
            <a:r>
              <a:rPr lang="da-DK" sz="1100" dirty="0" err="1"/>
              <a:t>params</a:t>
            </a:r>
            <a:r>
              <a:rPr lang="da-DK" sz="1100" dirty="0"/>
              <a:t>"])</a:t>
            </a:r>
          </a:p>
          <a:p>
            <a:pPr lvl="4"/>
            <a:endParaRPr lang="da-DK" sz="1400" dirty="0"/>
          </a:p>
          <a:p>
            <a:pPr lvl="2"/>
            <a:r>
              <a:rPr lang="da-DK" sz="1400" dirty="0" err="1"/>
              <a:t>invisible</a:t>
            </a:r>
            <a:r>
              <a:rPr lang="da-DK" sz="1400" dirty="0"/>
              <a:t>(gc())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F76D6-3293-302C-9B8A-CEAED772CF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58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Collaborative and Reproducible data analysis</a:t>
            </a:r>
            <a:endParaRPr lang="en-GB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GutMicro</a:t>
            </a:r>
            <a:r>
              <a:rPr lang="en-GB" dirty="0"/>
              <a:t> R workshop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0DDF-6516-BAAC-7D6F-18C3FB1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98717"/>
            <a:ext cx="3740400" cy="418115"/>
          </a:xfrm>
        </p:spPr>
        <p:txBody>
          <a:bodyPr/>
          <a:lstStyle/>
          <a:p>
            <a:pPr algn="ctr"/>
            <a:r>
              <a:rPr lang="da-DK" dirty="0"/>
              <a:t>Write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EBF6-910A-4ADD-DFE0-1469ADDA47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22750" y="1497190"/>
            <a:ext cx="3740400" cy="417767"/>
          </a:xfrm>
        </p:spPr>
        <p:txBody>
          <a:bodyPr/>
          <a:lstStyle/>
          <a:p>
            <a:pPr algn="ctr"/>
            <a:r>
              <a:rPr lang="da-DK" dirty="0" err="1"/>
              <a:t>Share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FE2CF0-5951-1CB7-4472-AD31299134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97850" y="1497190"/>
            <a:ext cx="3740400" cy="417767"/>
          </a:xfrm>
        </p:spPr>
        <p:txBody>
          <a:bodyPr/>
          <a:lstStyle/>
          <a:p>
            <a:pPr algn="ctr"/>
            <a:r>
              <a:rPr lang="da-DK" dirty="0"/>
              <a:t>Store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876A2F-0128-88C5-DAC6-A9A30C63AE0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/>
          <a:srcRect l="4998" t="4883" r="5004" b="316"/>
          <a:stretch/>
        </p:blipFill>
        <p:spPr>
          <a:xfrm>
            <a:off x="247650" y="2267893"/>
            <a:ext cx="3740150" cy="1375543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3D033B0-9FA0-4EF1-4530-24FACA4275A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-131" t="88" r="131" b="23298"/>
          <a:stretch/>
        </p:blipFill>
        <p:spPr>
          <a:xfrm>
            <a:off x="4222750" y="2269481"/>
            <a:ext cx="3740150" cy="1375543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A80888E-A3AA-275A-58D1-6DB39ED093AC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/>
          <a:srcRect l="36" t="7190" r="-36" b="7290"/>
          <a:stretch/>
        </p:blipFill>
        <p:spPr>
          <a:xfrm>
            <a:off x="8199438" y="2267894"/>
            <a:ext cx="3740150" cy="1375544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F3B55C-C34D-0A8E-094F-1038D926B1B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9E3FF-02F6-7671-5A6D-8A8F3B2468C1}"/>
              </a:ext>
            </a:extLst>
          </p:cNvPr>
          <p:cNvSpPr txBox="1"/>
          <p:nvPr/>
        </p:nvSpPr>
        <p:spPr>
          <a:xfrm>
            <a:off x="3034866" y="4077072"/>
            <a:ext cx="6120680" cy="1405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a-DK" dirty="0"/>
          </a:p>
          <a:p>
            <a:pPr marL="0" indent="0">
              <a:buNone/>
            </a:pPr>
            <a:r>
              <a:rPr lang="da-DK" b="1" dirty="0">
                <a:solidFill>
                  <a:srgbClr val="C00000"/>
                </a:solidFill>
              </a:rPr>
              <a:t>”</a:t>
            </a:r>
            <a:r>
              <a:rPr lang="da-DK" b="1" dirty="0" err="1">
                <a:solidFill>
                  <a:srgbClr val="C00000"/>
                </a:solidFill>
              </a:rPr>
              <a:t>Remember</a:t>
            </a:r>
            <a:r>
              <a:rPr lang="da-DK" b="1" dirty="0">
                <a:solidFill>
                  <a:srgbClr val="C00000"/>
                </a:solidFill>
              </a:rPr>
              <a:t>, kids, the </a:t>
            </a:r>
            <a:r>
              <a:rPr lang="da-DK" b="1" dirty="0" err="1">
                <a:solidFill>
                  <a:srgbClr val="C00000"/>
                </a:solidFill>
              </a:rPr>
              <a:t>only</a:t>
            </a:r>
            <a:r>
              <a:rPr lang="da-DK" b="1" dirty="0">
                <a:solidFill>
                  <a:srgbClr val="C00000"/>
                </a:solidFill>
              </a:rPr>
              <a:t> difference </a:t>
            </a:r>
            <a:r>
              <a:rPr lang="da-DK" b="1" dirty="0" err="1">
                <a:solidFill>
                  <a:srgbClr val="C00000"/>
                </a:solidFill>
              </a:rPr>
              <a:t>between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 err="1">
                <a:solidFill>
                  <a:srgbClr val="C00000"/>
                </a:solidFill>
              </a:rPr>
              <a:t>screwing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 err="1">
                <a:solidFill>
                  <a:srgbClr val="C00000"/>
                </a:solidFill>
              </a:rPr>
              <a:t>around</a:t>
            </a:r>
            <a:r>
              <a:rPr lang="da-DK" b="1" dirty="0">
                <a:solidFill>
                  <a:srgbClr val="C00000"/>
                </a:solidFill>
              </a:rPr>
              <a:t> and science is WRITING IT DOWN”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 	</a:t>
            </a:r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i="1" dirty="0">
                <a:solidFill>
                  <a:srgbClr val="C00000"/>
                </a:solidFill>
              </a:rPr>
              <a:t>Adam Savage </a:t>
            </a:r>
            <a:endParaRPr lang="da-DK" i="1" dirty="0">
              <a:solidFill>
                <a:srgbClr val="C00000"/>
              </a:solidFill>
            </a:endParaRPr>
          </a:p>
          <a:p>
            <a:pPr algn="l">
              <a:spcBef>
                <a:spcPts val="432"/>
              </a:spcBef>
            </a:pPr>
            <a:endParaRPr lang="da-DK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34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5FC1-6F84-B95B-E718-374ED8C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DATA.DTU.DK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4229-52F0-D12A-3D3C-64A3DB95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repository is given a DOI when made public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repositories can be directly imported</a:t>
            </a:r>
          </a:p>
          <a:p>
            <a:endParaRPr lang="en-US" dirty="0"/>
          </a:p>
          <a:p>
            <a:r>
              <a:rPr lang="en-US" dirty="0"/>
              <a:t>Fantastic for publication related data</a:t>
            </a:r>
          </a:p>
          <a:p>
            <a:endParaRPr lang="en-US" dirty="0"/>
          </a:p>
          <a:p>
            <a:r>
              <a:rPr lang="en-US" dirty="0"/>
              <a:t>Public data is permanent</a:t>
            </a:r>
          </a:p>
          <a:p>
            <a:pPr lvl="1"/>
            <a:r>
              <a:rPr lang="en-US" dirty="0"/>
              <a:t>Cannot be deleted or updated</a:t>
            </a:r>
          </a:p>
          <a:p>
            <a:pPr lvl="1"/>
            <a:endParaRPr lang="en-US" dirty="0"/>
          </a:p>
          <a:p>
            <a:r>
              <a:rPr lang="en-US" dirty="0"/>
              <a:t>If you need help just ask, but no group teaching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8F192-0C61-EC67-549C-4FCF713B0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5FC1-6F84-B95B-E718-374ED8C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DATA.DTU.DK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4229-52F0-D12A-3D3C-64A3DB95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repository gest a DOI</a:t>
            </a:r>
          </a:p>
          <a:p>
            <a:endParaRPr lang="en-US" dirty="0"/>
          </a:p>
          <a:p>
            <a:r>
              <a:rPr lang="en-US" dirty="0"/>
              <a:t>Fantastic for publication related data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8F192-0C61-EC67-549C-4FCF713B0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2D2E6-1517-E8CC-83E6-AF8BB2EB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46" y="599275"/>
            <a:ext cx="10513169" cy="59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8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BA62AB-8A4A-4062-CE2D-D64C8C482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6600" b="1" dirty="0" err="1"/>
              <a:t>Github</a:t>
            </a:r>
            <a:endParaRPr lang="da-DK" sz="6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58493-0E5A-430B-F979-ACE7972CB6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Placeholder 14">
            <a:extLst>
              <a:ext uri="{FF2B5EF4-FFF2-40B4-BE49-F238E27FC236}">
                <a16:creationId xmlns:a16="http://schemas.microsoft.com/office/drawing/2014/main" id="{2096206C-53EF-620F-3085-49ACAACA6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" t="88" r="131" b="23298"/>
          <a:stretch/>
        </p:blipFill>
        <p:spPr>
          <a:xfrm>
            <a:off x="1846734" y="3417056"/>
            <a:ext cx="8200718" cy="30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0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5FC1-6F84-B95B-E718-374ED8C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4229-52F0-D12A-3D3C-64A3DB95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repository of private and shared files</a:t>
            </a:r>
          </a:p>
          <a:p>
            <a:r>
              <a:rPr lang="en-US" dirty="0"/>
              <a:t>Keeps a record of changes to each file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repositories can be synchronized to github.com using command line or a GUI</a:t>
            </a:r>
          </a:p>
          <a:p>
            <a:pPr lvl="1"/>
            <a:r>
              <a:rPr lang="en-US" dirty="0"/>
              <a:t>On windows I recommend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endParaRPr lang="en-US" dirty="0"/>
          </a:p>
          <a:p>
            <a:r>
              <a:rPr lang="en-US" dirty="0"/>
              <a:t>Software functions</a:t>
            </a:r>
          </a:p>
          <a:p>
            <a:pPr lvl="1"/>
            <a:r>
              <a:rPr lang="en-US" dirty="0"/>
              <a:t>Download (pull/clone) repository to folder</a:t>
            </a:r>
          </a:p>
          <a:p>
            <a:pPr lvl="1"/>
            <a:r>
              <a:rPr lang="en-US" dirty="0"/>
              <a:t>Keep track of changes to files in local folder and remote repository</a:t>
            </a:r>
          </a:p>
          <a:p>
            <a:pPr lvl="1"/>
            <a:r>
              <a:rPr lang="en-US" dirty="0" err="1"/>
              <a:t>Syncronise</a:t>
            </a:r>
            <a:r>
              <a:rPr lang="en-US" dirty="0"/>
              <a:t> changes with history and comments</a:t>
            </a:r>
          </a:p>
          <a:p>
            <a:pPr lvl="1"/>
            <a:endParaRPr lang="en-US" dirty="0"/>
          </a:p>
          <a:p>
            <a:r>
              <a:rPr lang="en-US" b="1" dirty="0"/>
              <a:t>REMEMBER</a:t>
            </a:r>
          </a:p>
          <a:p>
            <a:pPr lvl="1"/>
            <a:r>
              <a:rPr lang="en-US" dirty="0"/>
              <a:t>Use DTU email as primary email, but no DTU identifier in username</a:t>
            </a:r>
          </a:p>
          <a:p>
            <a:pPr lvl="2"/>
            <a:r>
              <a:rPr lang="en-US" dirty="0"/>
              <a:t>Email can be changed, but not username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8F192-0C61-EC67-549C-4FCF713B0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34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5F9C-FDB0-5B11-A18A-609FE7A6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BC997-D2AB-8985-C1C8-289012F0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7CAF73-C335-9F27-0011-392C964DC12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Share</a:t>
            </a:r>
            <a:endParaRPr lang="da-DK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F973A8-C145-BA16-B4C4-3E3F66E1B4DF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92CF34-9C2C-2D27-4964-C6BD945CC4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da-DK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3C76E8-F27F-C951-4D95-28C6A85E8B35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27D7D8D-AF03-271E-A879-7C5161FD2FF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l="21" t="49" r="-21" b="161"/>
          <a:stretch/>
        </p:blipFill>
        <p:spPr>
          <a:xfrm>
            <a:off x="4223149" y="1548581"/>
            <a:ext cx="3740400" cy="461672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E23F3-CF9D-B7F0-8242-315458E1D9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0AE9BAEB-17EF-8C8A-97FF-C7726DC0C7C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/>
          <a:srcRect t="7580" r="20115" b="-7580"/>
          <a:stretch/>
        </p:blipFill>
        <p:spPr>
          <a:xfrm>
            <a:off x="118542" y="1546281"/>
            <a:ext cx="3740400" cy="5405833"/>
          </a:xfrm>
          <a:prstGeom prst="rect">
            <a:avLst/>
          </a:prstGeom>
        </p:spPr>
      </p:pic>
      <p:pic>
        <p:nvPicPr>
          <p:cNvPr id="30" name="Picture Placeholder 28">
            <a:extLst>
              <a:ext uri="{FF2B5EF4-FFF2-40B4-BE49-F238E27FC236}">
                <a16:creationId xmlns:a16="http://schemas.microsoft.com/office/drawing/2014/main" id="{BA50920D-CF8D-82AD-FADB-1545C77B3B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95" b="79082"/>
          <a:stretch/>
        </p:blipFill>
        <p:spPr bwMode="auto">
          <a:xfrm>
            <a:off x="2258810" y="1542689"/>
            <a:ext cx="1584176" cy="175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6398281-4D4A-22A1-3A82-0CA83A51F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63" t="58400"/>
          <a:stretch/>
        </p:blipFill>
        <p:spPr>
          <a:xfrm>
            <a:off x="8197851" y="3645024"/>
            <a:ext cx="3740400" cy="26194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AFE1FA7-6357-F40B-63A7-D6F89A7E7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850" y="1550923"/>
            <a:ext cx="3710227" cy="19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4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47F7-0CF1-B3BB-E767-E5DC4311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projects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D28A-667B-7EAD-D15E-3FFBB456D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Projects are linked to folders</a:t>
            </a:r>
          </a:p>
          <a:p>
            <a:endParaRPr lang="en-US" dirty="0"/>
          </a:p>
          <a:p>
            <a:r>
              <a:rPr lang="en-US" dirty="0"/>
              <a:t>Easy to switch between projects</a:t>
            </a:r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dirty="0" err="1"/>
              <a:t>Github</a:t>
            </a:r>
            <a:r>
              <a:rPr lang="en-US" dirty="0"/>
              <a:t> repository folder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F250B-186D-C988-200F-5EA61F0345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329EF4-2CB3-83FE-95C5-54728D8D3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4299F4-6DFB-C2F1-40E9-B62D2528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01" y="260648"/>
            <a:ext cx="4320480" cy="3091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306046-9575-A254-37E3-63424E7A2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90" y="3429000"/>
            <a:ext cx="4345244" cy="3091908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35CF1E03-F9E1-F5A5-1B43-F221505F00E3}"/>
              </a:ext>
            </a:extLst>
          </p:cNvPr>
          <p:cNvSpPr/>
          <p:nvPr/>
        </p:nvSpPr>
        <p:spPr bwMode="auto">
          <a:xfrm>
            <a:off x="8586213" y="3068960"/>
            <a:ext cx="504056" cy="6480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141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Props1.xml><?xml version="1.0" encoding="utf-8"?>
<ds:datastoreItem xmlns:ds="http://schemas.openxmlformats.org/officeDocument/2006/customXml" ds:itemID="{05DC2B94-7C1B-4C14-83B0-9CD2A82C27E0}">
  <ds:schemaRefs/>
</ds:datastoreItem>
</file>

<file path=customXml/itemProps2.xml><?xml version="1.0" encoding="utf-8"?>
<ds:datastoreItem xmlns:ds="http://schemas.openxmlformats.org/officeDocument/2006/customXml" ds:itemID="{56C8BFB2-A911-4310-9D4A-421D773FAFA6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11FAAC39-0A3A-4CC2-A9C1-60940B78AE17}">
  <ds:schemaRefs/>
</ds:datastoreItem>
</file>

<file path=customXml/itemProps5.xml><?xml version="1.0" encoding="utf-8"?>
<ds:datastoreItem xmlns:ds="http://schemas.openxmlformats.org/officeDocument/2006/customXml" ds:itemID="{8660AB89-308F-4A34-B01B-CC1A9333F1B1}">
  <ds:schemaRefs/>
</ds:datastoreItem>
</file>

<file path=customXml/itemProps6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1426</TotalTime>
  <Words>823</Words>
  <Application>Microsoft Office PowerPoint</Application>
  <PresentationFormat>Custom</PresentationFormat>
  <Paragraphs>219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Verdana</vt:lpstr>
      <vt:lpstr>Blank</vt:lpstr>
      <vt:lpstr>PowerPoint Presentation</vt:lpstr>
      <vt:lpstr>Collaborative and Reproducible data analysis</vt:lpstr>
      <vt:lpstr>Write</vt:lpstr>
      <vt:lpstr>DATA.DTU.DK</vt:lpstr>
      <vt:lpstr>DATA.DTU.DK</vt:lpstr>
      <vt:lpstr>PowerPoint Presentation</vt:lpstr>
      <vt:lpstr>Github</vt:lpstr>
      <vt:lpstr>Create</vt:lpstr>
      <vt:lpstr>R projects</vt:lpstr>
      <vt:lpstr>PowerPoint Presentation</vt:lpstr>
      <vt:lpstr>Rmarkdown</vt:lpstr>
      <vt:lpstr>Create a new Rmarkdown file</vt:lpstr>
      <vt:lpstr>Code options</vt:lpstr>
      <vt:lpstr>Markdown</vt:lpstr>
      <vt:lpstr>Exercise</vt:lpstr>
      <vt:lpstr>Pandoc options (Header)</vt:lpstr>
      <vt:lpstr>Exercise</vt:lpstr>
      <vt:lpstr>Good habits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Steen Mortensen</dc:creator>
  <cp:lastModifiedBy>Martin Steen Mortensen</cp:lastModifiedBy>
  <cp:revision>3</cp:revision>
  <dcterms:created xsi:type="dcterms:W3CDTF">2022-09-06T11:11:44Z</dcterms:created>
  <dcterms:modified xsi:type="dcterms:W3CDTF">2022-09-15T08:54:03Z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