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372" r:id="rId2"/>
    <p:sldId id="492" r:id="rId3"/>
    <p:sldId id="493" r:id="rId4"/>
    <p:sldId id="497" r:id="rId5"/>
    <p:sldId id="496" r:id="rId6"/>
    <p:sldId id="494" r:id="rId7"/>
    <p:sldId id="495" r:id="rId8"/>
    <p:sldId id="498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C00"/>
    <a:srgbClr val="FF3399"/>
    <a:srgbClr val="990033"/>
    <a:srgbClr val="0000CC"/>
    <a:srgbClr val="FF0000"/>
    <a:srgbClr val="FFFF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2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u" userId="d0a6f2130b3e66dc" providerId="LiveId" clId="{BAD69061-4922-4C5F-8669-A5781401111D}"/>
    <pc:docChg chg="custSel addSld delSld modSld">
      <pc:chgData name="Wang Yu" userId="d0a6f2130b3e66dc" providerId="LiveId" clId="{BAD69061-4922-4C5F-8669-A5781401111D}" dt="2018-09-03T05:58:40.930" v="50" actId="122"/>
      <pc:docMkLst>
        <pc:docMk/>
      </pc:docMkLst>
      <pc:sldChg chg="modSp">
        <pc:chgData name="Wang Yu" userId="d0a6f2130b3e66dc" providerId="LiveId" clId="{BAD69061-4922-4C5F-8669-A5781401111D}" dt="2018-09-03T05:58:40.930" v="50" actId="122"/>
        <pc:sldMkLst>
          <pc:docMk/>
          <pc:sldMk cId="0" sldId="372"/>
        </pc:sldMkLst>
        <pc:spChg chg="mod">
          <ac:chgData name="Wang Yu" userId="d0a6f2130b3e66dc" providerId="LiveId" clId="{BAD69061-4922-4C5F-8669-A5781401111D}" dt="2018-09-03T05:58:40.930" v="50" actId="122"/>
          <ac:spMkLst>
            <pc:docMk/>
            <pc:sldMk cId="0" sldId="372"/>
            <ac:spMk id="5123" creationId="{922CD58D-AEAA-4A95-8988-8ABE1641837F}"/>
          </ac:spMkLst>
        </pc:spChg>
        <pc:spChg chg="mod">
          <ac:chgData name="Wang Yu" userId="d0a6f2130b3e66dc" providerId="LiveId" clId="{BAD69061-4922-4C5F-8669-A5781401111D}" dt="2018-09-03T05:58:35.204" v="48" actId="20577"/>
          <ac:spMkLst>
            <pc:docMk/>
            <pc:sldMk cId="0" sldId="372"/>
            <ac:spMk id="292868" creationId="{76FFD6C6-CCFC-4C02-BBB6-3BB7430FAB33}"/>
          </ac:spMkLst>
        </pc:spChg>
      </pc:sldChg>
      <pc:sldChg chg="modSp del">
        <pc:chgData name="Wang Yu" userId="d0a6f2130b3e66dc" providerId="LiveId" clId="{BAD69061-4922-4C5F-8669-A5781401111D}" dt="2018-09-03T05:58:29.978" v="47" actId="2696"/>
        <pc:sldMkLst>
          <pc:docMk/>
          <pc:sldMk cId="2928313799" sldId="491"/>
        </pc:sldMkLst>
        <pc:spChg chg="mod">
          <ac:chgData name="Wang Yu" userId="d0a6f2130b3e66dc" providerId="LiveId" clId="{BAD69061-4922-4C5F-8669-A5781401111D}" dt="2018-09-03T05:49:39.172" v="37"/>
          <ac:spMkLst>
            <pc:docMk/>
            <pc:sldMk cId="2928313799" sldId="491"/>
            <ac:spMk id="2" creationId="{17BDFF27-1B9B-48AF-BA68-D02E0FDFAD64}"/>
          </ac:spMkLst>
        </pc:spChg>
        <pc:spChg chg="mod">
          <ac:chgData name="Wang Yu" userId="d0a6f2130b3e66dc" providerId="LiveId" clId="{BAD69061-4922-4C5F-8669-A5781401111D}" dt="2018-09-03T05:58:05.507" v="45" actId="20577"/>
          <ac:spMkLst>
            <pc:docMk/>
            <pc:sldMk cId="2928313799" sldId="491"/>
            <ac:spMk id="3" creationId="{E3AF2FB6-147F-4743-ACFE-CBFEB92DF27A}"/>
          </ac:spMkLst>
        </pc:spChg>
      </pc:sldChg>
      <pc:sldChg chg="add">
        <pc:chgData name="Wang Yu" userId="d0a6f2130b3e66dc" providerId="LiveId" clId="{BAD69061-4922-4C5F-8669-A5781401111D}" dt="2018-09-03T05:58:27.061" v="46"/>
        <pc:sldMkLst>
          <pc:docMk/>
          <pc:sldMk cId="1603652675" sldId="4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3C98ECC-1909-4EBD-B700-2FF93CC331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CC16C7B-B4D3-454A-96C1-78B1A8E444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DA91B86-BFEE-42C1-8B95-F869B82C1B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1696E7CA-43A5-4584-A687-F6585EA5B2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54F01EB-2673-4AE7-AA2E-D2583A3F2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7F83AF-96B1-4DD1-A368-9D8E9184CA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D4D1B5-C3B8-4080-99F2-B08EC60A16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DEADBB-541F-42C4-80D9-E8597ACD7FF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A2F637A-BC27-4781-9685-D4629275BA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5412271-6110-43A7-B3FA-68C2DA5933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3A2F5E1-1B1C-4F0F-9A0E-DD4C11D10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44476-27F4-43B1-8383-420B129B1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38F9F32-9D8D-445F-9554-C99152889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>
            <a:extLst>
              <a:ext uri="{FF2B5EF4-FFF2-40B4-BE49-F238E27FC236}">
                <a16:creationId xmlns:a16="http://schemas.microsoft.com/office/drawing/2014/main" id="{6548A23A-B37D-45E5-8E72-D4C533A1FAFC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/>
              <a:t>模板</a:t>
            </a:r>
            <a:r>
              <a:rPr lang="en-US" altLang="zh-CN" noProof="0"/>
              <a:t>Biomedical photonics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3B77CF-EA10-49FA-85E2-109D9E02C2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0EB5F1-9B09-4238-9E1F-632FAEE8D1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E5E6EB-63F4-4FD9-8E35-42D5CA5FD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BEAAA-B392-4B4B-A870-C36B85D34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3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550D1D-5AD3-438E-8E41-C6C980FF1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FCB310-3461-40A6-B9B6-749EFD4DBB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316F0F-00B4-47D6-AF2E-BE4F6207E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7DED2-C933-48B6-88B5-6E2F5B04F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8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3C1C15-12BA-4168-90B6-99D7B0DC9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00F18-A08A-48D2-AF2E-4780819A5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AAA910-82D1-469F-AA5A-BF71E6181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29AC-0895-4976-ABD4-CD68C062E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07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3EB254-7F2A-49AB-876E-211B67596E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086DEA-8618-4BB5-B6D5-477E9351A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75394E-E8EF-4942-AF54-E408DDC5B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5B6E-D4E6-4032-BB2C-3673BA33E2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B3759B-1E0C-4B02-9D04-84395135EB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8AF57F-CD07-41D9-86B0-44E3EEA6D0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D9CD3-F4AD-43AE-9126-23C5D730D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EFEA6-0853-46DE-9590-0C6A2CEA1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47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219F9-DB5D-4910-AC5C-E4FA24A890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930D7-2ABC-4DB2-8357-C2FDB4FD3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7803F-FAA5-48E1-9F15-078462C43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019D-14FA-457C-8F4E-68FAD8D08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6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1ECF62-8818-4F5F-97D6-D625BF5AC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9603CA-1F97-4251-9C9D-EFD9538DB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1BAFE40-A62B-42FB-B3C2-78441A44C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EAF31-F792-4EF3-8E5E-A8E2FEDA0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82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494E92-CC64-4C1A-AE97-2E56E399C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177A58-E6F9-48C9-A069-79AC42229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91BDB6-B07A-4EBF-88BE-E737EE742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04814-6FA3-4A43-B254-8E237D13F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A35149-8607-4F16-81AF-3C012B04D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2CB83A-E917-4284-A944-E76D9BBC5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C9731-3C32-498A-AADD-96F468101F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FB9AD-AD77-4B64-8EF2-FFBC10C857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D4C7D-0E59-4AB4-BF15-EC972074D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CA9FD-3535-46B3-A543-887D02D6A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94B04-53EE-4558-9155-D60BB1811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21C14-81AA-4746-AC3D-75ED3F444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91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6102B-979B-4B20-9855-BA6565E11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A1CC5-CD62-4100-B9C4-9E92D8954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646ED-0AF1-42F4-A0A5-3312CFF23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CDB04-3A12-41E9-A2DB-0E263D31A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61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07FD4A93-9A99-449A-8BD4-8C517FCCC5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>
            <a:extLst>
              <a:ext uri="{FF2B5EF4-FFF2-40B4-BE49-F238E27FC236}">
                <a16:creationId xmlns:a16="http://schemas.microsoft.com/office/drawing/2014/main" id="{953521FB-B0F1-4A3A-9770-E4E193B7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模板</a:t>
            </a:r>
            <a:r>
              <a:rPr lang="en-US" altLang="zh-CN"/>
              <a:t>Chapter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E24AD9F-4570-4C5C-B05E-2CBAA6CCB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  <a:r>
              <a:rPr lang="en-US" altLang="zh-CN"/>
              <a:t>abcd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adb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kljaskf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31D0604C-3D0A-4E1D-90DA-87BD0DC7F1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AAD25E7D-6681-4F86-8B9D-07AB0EC6C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3F7602-962D-43AB-8B2E-CB9FD3A937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B4B757-BAA4-4AF4-8226-9C91346FC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7">
            <a:extLst>
              <a:ext uri="{FF2B5EF4-FFF2-40B4-BE49-F238E27FC236}">
                <a16:creationId xmlns:a16="http://schemas.microsoft.com/office/drawing/2014/main" id="{F725561B-AB71-42B4-961E-FB50224EF43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>
            <a:extLst>
              <a:ext uri="{FF2B5EF4-FFF2-40B4-BE49-F238E27FC236}">
                <a16:creationId xmlns:a16="http://schemas.microsoft.com/office/drawing/2014/main" id="{76FFD6C6-CCFC-4C02-BBB6-3BB7430FAB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2060575"/>
            <a:ext cx="8785225" cy="1470025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开题报告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922CD58D-AEAA-4A95-8988-8ABE164183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3524" y="3645024"/>
            <a:ext cx="6336952" cy="575419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基于对抗生成网络的闪存仿真器设计与实现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BAA3B8-C605-4CEB-A5C8-F635E04B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961" y="4225751"/>
            <a:ext cx="633695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 kumimoji="1" sz="3600" b="1" kern="1200">
                <a:solidFill>
                  <a:srgbClr val="0000CC"/>
                </a:solidFill>
                <a:latin typeface="Times" panose="02020603050405020304" pitchFamily="18" charset="0"/>
                <a:ea typeface="+mn-ea"/>
                <a:cs typeface="黑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黑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楷体_GB231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答辩人：孟嵩淼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指导教师：吴非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 spd="slow" advTm="68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81A2-C881-441C-85D2-97BC626C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课题内容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4C10D-424B-4613-AD79-CAEDF3EB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1296143"/>
          </a:xfrm>
        </p:spPr>
        <p:txBody>
          <a:bodyPr/>
          <a:lstStyle/>
          <a:p>
            <a:r>
              <a:rPr lang="zh-CN" altLang="en-US" sz="2400" dirty="0"/>
              <a:t>基于生成对抗网络设计并实现一个闪存仿真器，用以仿真闪存的性能、可靠性等行为，支持不同干扰特性定量组合的闪存数据生成。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7E551BD-B1AA-4A30-8CB5-FFDD7C3F428E}"/>
              </a:ext>
            </a:extLst>
          </p:cNvPr>
          <p:cNvSpPr txBox="1">
            <a:spLocks/>
          </p:cNvSpPr>
          <p:nvPr/>
        </p:nvSpPr>
        <p:spPr bwMode="auto">
          <a:xfrm>
            <a:off x="457200" y="3645024"/>
            <a:ext cx="82296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黑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黑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楷体_GB231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针对</a:t>
            </a:r>
            <a:r>
              <a:rPr lang="en-US" altLang="zh-CN" sz="2400" dirty="0"/>
              <a:t>3D</a:t>
            </a:r>
            <a:r>
              <a:rPr lang="zh-CN" altLang="en-US" sz="2400" dirty="0"/>
              <a:t>闪存进行不同干扰条件的测试，收集其块、层、页级性能、错误率等特征，利用生成对抗网络对这个特性进行建模，最终设计并实现一个</a:t>
            </a:r>
            <a:r>
              <a:rPr lang="en-US" altLang="zh-CN" sz="2400" dirty="0"/>
              <a:t>3D</a:t>
            </a:r>
            <a:r>
              <a:rPr lang="zh-CN" altLang="en-US" sz="2400" dirty="0"/>
              <a:t>闪存仿真器，可以对不同特征进行定量组合，生成可媲美测试数据的结果，大大降低</a:t>
            </a:r>
            <a:r>
              <a:rPr lang="en-US" altLang="zh-CN" sz="2400" dirty="0"/>
              <a:t>3D</a:t>
            </a:r>
            <a:r>
              <a:rPr lang="zh-CN" altLang="en-US" sz="2400" dirty="0"/>
              <a:t>闪存测试的时间成本。</a:t>
            </a:r>
          </a:p>
        </p:txBody>
      </p:sp>
    </p:spTree>
    <p:extLst>
      <p:ext uri="{BB962C8B-B14F-4D97-AF65-F5344CB8AC3E}">
        <p14:creationId xmlns:p14="http://schemas.microsoft.com/office/powerpoint/2010/main" val="160365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44ED-C7AE-40D4-8B67-815372E5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726E3-D054-4C14-951E-05A08A75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245225"/>
            <a:ext cx="7787208" cy="8461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以闪存的块错误记录为单位进行数据集的构建，并包块的测试条件，如</a:t>
            </a:r>
            <a:r>
              <a:rPr lang="en-US" altLang="zh-CN" sz="2400" dirty="0">
                <a:latin typeface="+mn-ea"/>
              </a:rPr>
              <a:t>P/E</a:t>
            </a:r>
            <a:r>
              <a:rPr lang="zh-CN" altLang="en-US" sz="2400" dirty="0">
                <a:latin typeface="+mn-ea"/>
              </a:rPr>
              <a:t>次数。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E634B-C467-46E3-8C50-1596F377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12976"/>
            <a:ext cx="6192688" cy="29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0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81A2-C881-441C-85D2-97BC626C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GAN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4C10D-424B-4613-AD79-CAEDF3EB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863601"/>
          </a:xfrm>
        </p:spPr>
        <p:txBody>
          <a:bodyPr/>
          <a:lstStyle/>
          <a:p>
            <a:r>
              <a:rPr lang="zh-CN" altLang="en-US" sz="2400" dirty="0"/>
              <a:t>生成对抗网络是非监督式学习的一种方法，通过让两个神经网络相互博弈的方式进行学习。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0A7EF-4B5A-4090-B301-42032DC6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6" y="3285086"/>
            <a:ext cx="6931068" cy="2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3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384F4-679F-4AA6-8A8F-14C554EE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GAN</a:t>
            </a:r>
            <a:r>
              <a:rPr lang="zh-CN" altLang="en-US" dirty="0">
                <a:solidFill>
                  <a:schemeClr val="tx1"/>
                </a:solidFill>
              </a:rPr>
              <a:t>变种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3BA81-784E-4F49-85B8-4B3A4D01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+mn-ea"/>
              </a:rPr>
              <a:t>Wasserstein GAN</a:t>
            </a:r>
          </a:p>
          <a:p>
            <a:r>
              <a:rPr lang="zh-CN" altLang="en-US" sz="1600" dirty="0">
                <a:latin typeface="+mn-ea"/>
              </a:rPr>
              <a:t>彻底解决</a:t>
            </a:r>
            <a:r>
              <a:rPr lang="en-US" altLang="zh-CN" sz="1600" dirty="0">
                <a:latin typeface="+mn-ea"/>
              </a:rPr>
              <a:t>GAN</a:t>
            </a:r>
            <a:r>
              <a:rPr lang="zh-CN" altLang="en-US" sz="1600" dirty="0">
                <a:latin typeface="+mn-ea"/>
              </a:rPr>
              <a:t>训练不稳定的问题，不再需要小心平衡生成器和判别器的训练程度</a:t>
            </a:r>
          </a:p>
          <a:p>
            <a:r>
              <a:rPr lang="zh-CN" altLang="en-US" sz="1600" dirty="0">
                <a:latin typeface="+mn-ea"/>
              </a:rPr>
              <a:t>基本解决了</a:t>
            </a:r>
            <a:r>
              <a:rPr lang="en-US" altLang="zh-CN" sz="1600" dirty="0">
                <a:latin typeface="+mn-ea"/>
              </a:rPr>
              <a:t>collapse mode</a:t>
            </a:r>
            <a:r>
              <a:rPr lang="zh-CN" altLang="en-US" sz="1600" dirty="0">
                <a:latin typeface="+mn-ea"/>
              </a:rPr>
              <a:t>的问题，确保了生成样本的多样性</a:t>
            </a:r>
          </a:p>
          <a:p>
            <a:r>
              <a:rPr lang="zh-CN" altLang="en-US" sz="1600" dirty="0">
                <a:latin typeface="+mn-ea"/>
              </a:rPr>
              <a:t>训练过程中终于有一个像交叉熵、准确率这样的数值来指示训练的进程，这个数值越小代表</a:t>
            </a:r>
            <a:r>
              <a:rPr lang="en-US" altLang="zh-CN" sz="1600" dirty="0">
                <a:latin typeface="+mn-ea"/>
              </a:rPr>
              <a:t>GAN</a:t>
            </a:r>
            <a:r>
              <a:rPr lang="zh-CN" altLang="en-US" sz="1600" dirty="0">
                <a:latin typeface="+mn-ea"/>
              </a:rPr>
              <a:t>训练得越好，代表生成器产生的图像质量越高（如题图所示）</a:t>
            </a:r>
          </a:p>
          <a:p>
            <a:r>
              <a:rPr lang="zh-CN" altLang="en-US" sz="1600" dirty="0">
                <a:latin typeface="+mn-ea"/>
              </a:rPr>
              <a:t>以上一切好处不需要精心设计的网络架构，最简单的多层全连接网络就可以做到</a:t>
            </a:r>
            <a:endParaRPr lang="en-US" altLang="zh-CN" sz="16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conditional GAN</a:t>
            </a:r>
          </a:p>
          <a:p>
            <a:endParaRPr lang="en-US" altLang="zh-CN" sz="2800" dirty="0">
              <a:latin typeface="+mn-ea"/>
            </a:endParaRPr>
          </a:p>
          <a:p>
            <a:r>
              <a:rPr lang="en-US" altLang="zh-CN" sz="2800" dirty="0" err="1">
                <a:latin typeface="+mn-ea"/>
              </a:rPr>
              <a:t>CycleGAN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7EA1A9-C0BC-4BE7-A726-DBC5F62B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4546834" cy="5270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423195-94A9-4FF6-862D-AEDEB5C7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517232"/>
            <a:ext cx="3496645" cy="6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AA49-3AD8-4DCB-8782-E4231C78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选择模型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8513B-ED15-47F5-9C89-8E7DF41B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3"/>
            <a:ext cx="8363272" cy="1152848"/>
          </a:xfrm>
        </p:spPr>
        <p:txBody>
          <a:bodyPr/>
          <a:lstStyle/>
          <a:p>
            <a:r>
              <a:rPr lang="en-US" altLang="zh-CN" sz="2800" dirty="0">
                <a:latin typeface="+mn-ea"/>
              </a:rPr>
              <a:t>conditional GAN</a:t>
            </a:r>
          </a:p>
          <a:p>
            <a:r>
              <a:rPr lang="zh-CN" altLang="en-US" sz="2800" dirty="0"/>
              <a:t>额外添加一组输入值作为指定生成数据类型的标签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B9B616-2A58-40AF-9BDA-AFB1F7B9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6446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00E341D4-EC37-4611-951F-55D7C44E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75878"/>
            <a:ext cx="349250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142987-3913-4647-9A20-D8C1C0308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70" y="4391543"/>
            <a:ext cx="454683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2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384F4-679F-4AA6-8A8F-14C554EE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整体设计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3BA81-784E-4F49-85B8-4B3A4D01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3097063"/>
          </a:xfrm>
        </p:spPr>
        <p:txBody>
          <a:bodyPr/>
          <a:lstStyle/>
          <a:p>
            <a:r>
              <a:rPr lang="en-US" altLang="zh-CN" sz="2800" dirty="0" err="1">
                <a:latin typeface="+mn-ea"/>
              </a:rPr>
              <a:t>Pytorch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1.</a:t>
            </a:r>
            <a:r>
              <a:rPr lang="zh-CN" altLang="en-US" sz="2800" dirty="0">
                <a:latin typeface="+mn-ea"/>
              </a:rPr>
              <a:t>使用</a:t>
            </a:r>
            <a:r>
              <a:rPr lang="en-US" altLang="zh-CN" sz="2800" dirty="0" err="1">
                <a:latin typeface="+mn-ea"/>
              </a:rPr>
              <a:t>cGAN</a:t>
            </a:r>
            <a:r>
              <a:rPr lang="zh-CN" altLang="en-US" sz="2800" dirty="0">
                <a:latin typeface="+mn-ea"/>
              </a:rPr>
              <a:t>生成</a:t>
            </a:r>
            <a:r>
              <a:rPr lang="en-US" altLang="zh-CN" sz="2800" dirty="0">
                <a:latin typeface="+mn-ea"/>
              </a:rPr>
              <a:t>page</a:t>
            </a:r>
            <a:r>
              <a:rPr lang="zh-CN" altLang="en-US" sz="2800" dirty="0">
                <a:latin typeface="+mn-ea"/>
              </a:rPr>
              <a:t>错误次数的相对分布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2.</a:t>
            </a:r>
            <a:r>
              <a:rPr lang="zh-CN" altLang="en-US" sz="2800" dirty="0">
                <a:latin typeface="+mn-ea"/>
              </a:rPr>
              <a:t>利用正态分布生成块错误总数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3.</a:t>
            </a:r>
            <a:r>
              <a:rPr lang="zh-CN" altLang="en-US" sz="2800" dirty="0">
                <a:latin typeface="+mn-ea"/>
              </a:rPr>
              <a:t>整合</a:t>
            </a:r>
            <a:r>
              <a:rPr lang="en-US" altLang="zh-CN" sz="2800" dirty="0">
                <a:latin typeface="+mn-ea"/>
              </a:rPr>
              <a:t>1,2</a:t>
            </a:r>
            <a:r>
              <a:rPr lang="zh-CN" altLang="en-US" sz="2800" dirty="0">
                <a:latin typeface="+mn-ea"/>
              </a:rPr>
              <a:t>得到</a:t>
            </a:r>
            <a:r>
              <a:rPr lang="en-US" altLang="zh-CN" sz="2800" dirty="0">
                <a:latin typeface="+mn-ea"/>
              </a:rPr>
              <a:t>page</a:t>
            </a:r>
            <a:r>
              <a:rPr lang="zh-CN" altLang="en-US" sz="2800" dirty="0">
                <a:latin typeface="+mn-ea"/>
              </a:rPr>
              <a:t>错误总数，生成和为</a:t>
            </a:r>
            <a:r>
              <a:rPr lang="en-US" altLang="zh-CN" sz="2800" dirty="0">
                <a:latin typeface="+mn-ea"/>
              </a:rPr>
              <a:t>page error num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16</a:t>
            </a:r>
            <a:r>
              <a:rPr lang="zh-CN" altLang="en-US" sz="2800" dirty="0">
                <a:latin typeface="+mn-ea"/>
              </a:rPr>
              <a:t>个均匀分布随机数，得到</a:t>
            </a:r>
            <a:r>
              <a:rPr lang="en-US" altLang="zh-CN" sz="2800" dirty="0">
                <a:latin typeface="+mn-ea"/>
              </a:rPr>
              <a:t>f0-f15</a:t>
            </a:r>
            <a:r>
              <a:rPr lang="zh-CN" altLang="en-US" sz="2800" dirty="0">
                <a:latin typeface="+mn-ea"/>
              </a:rPr>
              <a:t>的错误数。</a:t>
            </a:r>
          </a:p>
        </p:txBody>
      </p:sp>
    </p:spTree>
    <p:extLst>
      <p:ext uri="{BB962C8B-B14F-4D97-AF65-F5344CB8AC3E}">
        <p14:creationId xmlns:p14="http://schemas.microsoft.com/office/powerpoint/2010/main" val="187739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384F4-679F-4AA6-8A8F-14C554EE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整体设计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25D76-C577-465C-9BAC-F919F638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6032" y="1791199"/>
            <a:ext cx="360040" cy="4797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37FAA9-CA3B-4244-8EB5-D1012D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80" y="2830003"/>
            <a:ext cx="3374032" cy="253052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79B01BF-9043-48C9-8966-93F3FC6E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3985031"/>
            <a:ext cx="1260140" cy="4094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相对分布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3990DDD-15E1-4E14-8B61-B0A3FDD32730}"/>
              </a:ext>
            </a:extLst>
          </p:cNvPr>
          <p:cNvSpPr txBox="1">
            <a:spLocks/>
          </p:cNvSpPr>
          <p:nvPr/>
        </p:nvSpPr>
        <p:spPr bwMode="auto">
          <a:xfrm>
            <a:off x="5220072" y="2246842"/>
            <a:ext cx="1224136" cy="4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黑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黑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楷体_GB231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错误总数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53C982-7EC5-47BF-9F27-C46465E87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30003"/>
            <a:ext cx="3374032" cy="25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007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10172</TotalTime>
  <Words>364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黑体</vt:lpstr>
      <vt:lpstr>Arial</vt:lpstr>
      <vt:lpstr>Berlin Sans FB</vt:lpstr>
      <vt:lpstr>Comic Sans MS</vt:lpstr>
      <vt:lpstr>Cooper Black</vt:lpstr>
      <vt:lpstr>Lucida Sans</vt:lpstr>
      <vt:lpstr>Tahoma</vt:lpstr>
      <vt:lpstr>Times</vt:lpstr>
      <vt:lpstr>Times New Roman</vt:lpstr>
      <vt:lpstr>Wingdings</vt:lpstr>
      <vt:lpstr>1_自定义设计方案</vt:lpstr>
      <vt:lpstr>开题报告</vt:lpstr>
      <vt:lpstr>课题内容</vt:lpstr>
      <vt:lpstr>数据描述</vt:lpstr>
      <vt:lpstr>GAN</vt:lpstr>
      <vt:lpstr>GAN变种</vt:lpstr>
      <vt:lpstr>选择模型</vt:lpstr>
      <vt:lpstr>整体设计</vt:lpstr>
      <vt:lpstr>整体设计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Storage: An emerging option for digital long term preservation</dc:title>
  <dc:creator>Yu Wang</dc:creator>
  <cp:lastModifiedBy>嵩淼 孟</cp:lastModifiedBy>
  <cp:revision>1421</cp:revision>
  <dcterms:created xsi:type="dcterms:W3CDTF">2007-06-21T01:14:50Z</dcterms:created>
  <dcterms:modified xsi:type="dcterms:W3CDTF">2020-03-08T08:10:56Z</dcterms:modified>
</cp:coreProperties>
</file>